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66" r:id="rId5"/>
    <p:sldId id="259" r:id="rId6"/>
    <p:sldId id="267" r:id="rId7"/>
    <p:sldId id="260" r:id="rId8"/>
    <p:sldId id="261" r:id="rId9"/>
    <p:sldId id="271" r:id="rId10"/>
    <p:sldId id="270" r:id="rId11"/>
    <p:sldId id="262" r:id="rId12"/>
    <p:sldId id="268" r:id="rId13"/>
    <p:sldId id="263"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246" autoAdjust="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YAYINI PASUNURI" userId="f974301c79179309" providerId="LiveId" clId="{F57E4593-C0CA-409C-B015-0EE247C77729}"/>
    <pc:docChg chg="undo custSel addSld delSld modSld">
      <pc:chgData name="KATHYAYINI PASUNURI" userId="f974301c79179309" providerId="LiveId" clId="{F57E4593-C0CA-409C-B015-0EE247C77729}" dt="2022-08-27T04:08:45.897" v="1299" actId="20577"/>
      <pc:docMkLst>
        <pc:docMk/>
      </pc:docMkLst>
      <pc:sldChg chg="modSp mod">
        <pc:chgData name="KATHYAYINI PASUNURI" userId="f974301c79179309" providerId="LiveId" clId="{F57E4593-C0CA-409C-B015-0EE247C77729}" dt="2022-08-27T00:35:52.189" v="1259" actId="20577"/>
        <pc:sldMkLst>
          <pc:docMk/>
          <pc:sldMk cId="0" sldId="256"/>
        </pc:sldMkLst>
        <pc:spChg chg="mod">
          <ac:chgData name="KATHYAYINI PASUNURI" userId="f974301c79179309" providerId="LiveId" clId="{F57E4593-C0CA-409C-B015-0EE247C77729}" dt="2022-08-27T00:35:52.189" v="1259" actId="20577"/>
          <ac:spMkLst>
            <pc:docMk/>
            <pc:sldMk cId="0" sldId="256"/>
            <ac:spMk id="3" creationId="{00000000-0000-0000-0000-000000000000}"/>
          </ac:spMkLst>
        </pc:spChg>
        <pc:spChg chg="mod">
          <ac:chgData name="KATHYAYINI PASUNURI" userId="f974301c79179309" providerId="LiveId" clId="{F57E4593-C0CA-409C-B015-0EE247C77729}" dt="2022-08-27T00:35:17.783" v="1246" actId="20577"/>
          <ac:spMkLst>
            <pc:docMk/>
            <pc:sldMk cId="0" sldId="256"/>
            <ac:spMk id="7" creationId="{00000000-0000-0000-0000-000000000000}"/>
          </ac:spMkLst>
        </pc:spChg>
        <pc:spChg chg="mod">
          <ac:chgData name="KATHYAYINI PASUNURI" userId="f974301c79179309" providerId="LiveId" clId="{F57E4593-C0CA-409C-B015-0EE247C77729}" dt="2022-08-27T00:35:25.372" v="1248" actId="20577"/>
          <ac:spMkLst>
            <pc:docMk/>
            <pc:sldMk cId="0" sldId="256"/>
            <ac:spMk id="9" creationId="{00000000-0000-0000-0000-000000000000}"/>
          </ac:spMkLst>
        </pc:spChg>
      </pc:sldChg>
      <pc:sldChg chg="modSp mod">
        <pc:chgData name="KATHYAYINI PASUNURI" userId="f974301c79179309" providerId="LiveId" clId="{F57E4593-C0CA-409C-B015-0EE247C77729}" dt="2022-08-26T14:19:52.091" v="4" actId="20577"/>
        <pc:sldMkLst>
          <pc:docMk/>
          <pc:sldMk cId="0" sldId="257"/>
        </pc:sldMkLst>
        <pc:spChg chg="mod">
          <ac:chgData name="KATHYAYINI PASUNURI" userId="f974301c79179309" providerId="LiveId" clId="{F57E4593-C0CA-409C-B015-0EE247C77729}" dt="2022-08-26T14:19:52.091" v="4" actId="20577"/>
          <ac:spMkLst>
            <pc:docMk/>
            <pc:sldMk cId="0" sldId="257"/>
            <ac:spMk id="8" creationId="{00000000-0000-0000-0000-000000000000}"/>
          </ac:spMkLst>
        </pc:spChg>
      </pc:sldChg>
      <pc:sldChg chg="modSp mod">
        <pc:chgData name="KATHYAYINI PASUNURI" userId="f974301c79179309" providerId="LiveId" clId="{F57E4593-C0CA-409C-B015-0EE247C77729}" dt="2022-08-27T04:08:45.897" v="1299" actId="20577"/>
        <pc:sldMkLst>
          <pc:docMk/>
          <pc:sldMk cId="0" sldId="259"/>
        </pc:sldMkLst>
        <pc:spChg chg="mod">
          <ac:chgData name="KATHYAYINI PASUNURI" userId="f974301c79179309" providerId="LiveId" clId="{F57E4593-C0CA-409C-B015-0EE247C77729}" dt="2022-08-27T04:08:45.897" v="1299" actId="20577"/>
          <ac:spMkLst>
            <pc:docMk/>
            <pc:sldMk cId="0" sldId="259"/>
            <ac:spMk id="8" creationId="{00000000-0000-0000-0000-000000000000}"/>
          </ac:spMkLst>
        </pc:spChg>
      </pc:sldChg>
      <pc:sldChg chg="modSp mod">
        <pc:chgData name="KATHYAYINI PASUNURI" userId="f974301c79179309" providerId="LiveId" clId="{F57E4593-C0CA-409C-B015-0EE247C77729}" dt="2022-08-26T14:22:11.965" v="8" actId="5793"/>
        <pc:sldMkLst>
          <pc:docMk/>
          <pc:sldMk cId="0" sldId="260"/>
        </pc:sldMkLst>
        <pc:spChg chg="mod">
          <ac:chgData name="KATHYAYINI PASUNURI" userId="f974301c79179309" providerId="LiveId" clId="{F57E4593-C0CA-409C-B015-0EE247C77729}" dt="2022-08-26T14:22:11.965" v="8" actId="5793"/>
          <ac:spMkLst>
            <pc:docMk/>
            <pc:sldMk cId="0" sldId="260"/>
            <ac:spMk id="8" creationId="{00000000-0000-0000-0000-000000000000}"/>
          </ac:spMkLst>
        </pc:spChg>
      </pc:sldChg>
      <pc:sldChg chg="modSp mod">
        <pc:chgData name="KATHYAYINI PASUNURI" userId="f974301c79179309" providerId="LiveId" clId="{F57E4593-C0CA-409C-B015-0EE247C77729}" dt="2022-08-27T00:48:05.105" v="1294" actId="20577"/>
        <pc:sldMkLst>
          <pc:docMk/>
          <pc:sldMk cId="0" sldId="261"/>
        </pc:sldMkLst>
        <pc:spChg chg="mod">
          <ac:chgData name="KATHYAYINI PASUNURI" userId="f974301c79179309" providerId="LiveId" clId="{F57E4593-C0CA-409C-B015-0EE247C77729}" dt="2022-08-27T00:48:05.105" v="1294" actId="20577"/>
          <ac:spMkLst>
            <pc:docMk/>
            <pc:sldMk cId="0" sldId="261"/>
            <ac:spMk id="8" creationId="{00000000-0000-0000-0000-000000000000}"/>
          </ac:spMkLst>
        </pc:spChg>
      </pc:sldChg>
      <pc:sldChg chg="modSp mod">
        <pc:chgData name="KATHYAYINI PASUNURI" userId="f974301c79179309" providerId="LiveId" clId="{F57E4593-C0CA-409C-B015-0EE247C77729}" dt="2022-08-27T00:45:04.734" v="1266" actId="20577"/>
        <pc:sldMkLst>
          <pc:docMk/>
          <pc:sldMk cId="0" sldId="265"/>
        </pc:sldMkLst>
        <pc:spChg chg="mod">
          <ac:chgData name="KATHYAYINI PASUNURI" userId="f974301c79179309" providerId="LiveId" clId="{F57E4593-C0CA-409C-B015-0EE247C77729}" dt="2022-08-27T00:45:04.734" v="1266" actId="20577"/>
          <ac:spMkLst>
            <pc:docMk/>
            <pc:sldMk cId="0" sldId="265"/>
            <ac:spMk id="8" creationId="{00000000-0000-0000-0000-000000000000}"/>
          </ac:spMkLst>
        </pc:spChg>
      </pc:sldChg>
      <pc:sldChg chg="new del">
        <pc:chgData name="KATHYAYINI PASUNURI" userId="f974301c79179309" providerId="LiveId" clId="{F57E4593-C0CA-409C-B015-0EE247C77729}" dt="2022-08-26T14:28:26.991" v="604" actId="47"/>
        <pc:sldMkLst>
          <pc:docMk/>
          <pc:sldMk cId="1896813899" sldId="269"/>
        </pc:sldMkLst>
      </pc:sldChg>
      <pc:sldChg chg="modSp add mod">
        <pc:chgData name="KATHYAYINI PASUNURI" userId="f974301c79179309" providerId="LiveId" clId="{F57E4593-C0CA-409C-B015-0EE247C77729}" dt="2022-08-26T14:33:10.223" v="921" actId="5793"/>
        <pc:sldMkLst>
          <pc:docMk/>
          <pc:sldMk cId="391887341" sldId="270"/>
        </pc:sldMkLst>
        <pc:spChg chg="mod">
          <ac:chgData name="KATHYAYINI PASUNURI" userId="f974301c79179309" providerId="LiveId" clId="{F57E4593-C0CA-409C-B015-0EE247C77729}" dt="2022-08-26T14:29:05.441" v="619" actId="20577"/>
          <ac:spMkLst>
            <pc:docMk/>
            <pc:sldMk cId="391887341" sldId="270"/>
            <ac:spMk id="4" creationId="{00000000-0000-0000-0000-000000000000}"/>
          </ac:spMkLst>
        </pc:spChg>
        <pc:spChg chg="mod">
          <ac:chgData name="KATHYAYINI PASUNURI" userId="f974301c79179309" providerId="LiveId" clId="{F57E4593-C0CA-409C-B015-0EE247C77729}" dt="2022-08-26T14:33:10.223" v="921" actId="5793"/>
          <ac:spMkLst>
            <pc:docMk/>
            <pc:sldMk cId="391887341" sldId="270"/>
            <ac:spMk id="8" creationId="{00000000-0000-0000-0000-000000000000}"/>
          </ac:spMkLst>
        </pc:spChg>
      </pc:sldChg>
      <pc:sldChg chg="modSp add mod">
        <pc:chgData name="KATHYAYINI PASUNURI" userId="f974301c79179309" providerId="LiveId" clId="{F57E4593-C0CA-409C-B015-0EE247C77729}" dt="2022-08-26T14:36:47.233" v="1122" actId="20577"/>
        <pc:sldMkLst>
          <pc:docMk/>
          <pc:sldMk cId="1367045260" sldId="271"/>
        </pc:sldMkLst>
        <pc:spChg chg="mod">
          <ac:chgData name="KATHYAYINI PASUNURI" userId="f974301c79179309" providerId="LiveId" clId="{F57E4593-C0CA-409C-B015-0EE247C77729}" dt="2022-08-26T14:36:47.233" v="1122" actId="20577"/>
          <ac:spMkLst>
            <pc:docMk/>
            <pc:sldMk cId="1367045260" sldId="271"/>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5CAC1B-EB29-4678-872D-BD41B1818E7B}" type="datetimeFigureOut">
              <a:rPr lang="en-US" smtClean="0"/>
              <a:pPr/>
              <a:t>8/27/2022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28A482-1F5A-4BA1-A5E0-998F914F2F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D28A482-1F5A-4BA1-A5E0-998F914F2F8A}"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AEB69D-EFE0-4ABE-AE98-4AC35903E3D3}" type="datetime1">
              <a:rPr lang="en-US" smtClean="0"/>
              <a:t>8/27/2022</a:t>
            </a:fld>
            <a:endParaRPr lang="en-US"/>
          </a:p>
        </p:txBody>
      </p:sp>
      <p:sp>
        <p:nvSpPr>
          <p:cNvPr id="5" name="Footer Placeholder 4"/>
          <p:cNvSpPr>
            <a:spLocks noGrp="1"/>
          </p:cNvSpPr>
          <p:nvPr>
            <p:ph type="ftr" sz="quarter" idx="11"/>
          </p:nvPr>
        </p:nvSpPr>
        <p:spPr/>
        <p:txBody>
          <a:bodyPr/>
          <a:lstStyle/>
          <a:p>
            <a:r>
              <a:rPr lang="en-US"/>
              <a:t>Engineering Exploration (20ME C03)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A3D5D-6C38-4A7F-9E8A-8EDE3AABFBF9}" type="datetime1">
              <a:rPr lang="en-US" smtClean="0"/>
              <a:t>8/27/2022</a:t>
            </a:fld>
            <a:endParaRPr lang="en-US"/>
          </a:p>
        </p:txBody>
      </p:sp>
      <p:sp>
        <p:nvSpPr>
          <p:cNvPr id="5" name="Footer Placeholder 4"/>
          <p:cNvSpPr>
            <a:spLocks noGrp="1"/>
          </p:cNvSpPr>
          <p:nvPr>
            <p:ph type="ftr" sz="quarter" idx="11"/>
          </p:nvPr>
        </p:nvSpPr>
        <p:spPr/>
        <p:txBody>
          <a:bodyPr/>
          <a:lstStyle/>
          <a:p>
            <a:r>
              <a:rPr lang="en-US"/>
              <a:t>Engineering Exploration (20ME C03)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2E646-3E19-42E9-B83F-E668489CA8A1}" type="datetime1">
              <a:rPr lang="en-US" smtClean="0"/>
              <a:t>8/27/2022</a:t>
            </a:fld>
            <a:endParaRPr lang="en-US"/>
          </a:p>
        </p:txBody>
      </p:sp>
      <p:sp>
        <p:nvSpPr>
          <p:cNvPr id="5" name="Footer Placeholder 4"/>
          <p:cNvSpPr>
            <a:spLocks noGrp="1"/>
          </p:cNvSpPr>
          <p:nvPr>
            <p:ph type="ftr" sz="quarter" idx="11"/>
          </p:nvPr>
        </p:nvSpPr>
        <p:spPr/>
        <p:txBody>
          <a:bodyPr/>
          <a:lstStyle/>
          <a:p>
            <a:r>
              <a:rPr lang="en-US"/>
              <a:t>Engineering Exploration (20ME C03)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7B27D-0F92-4E6D-BF19-E9D9DF2A19D4}" type="datetime1">
              <a:rPr lang="en-US" smtClean="0"/>
              <a:t>8/27/2022</a:t>
            </a:fld>
            <a:endParaRPr lang="en-US"/>
          </a:p>
        </p:txBody>
      </p:sp>
      <p:sp>
        <p:nvSpPr>
          <p:cNvPr id="5" name="Footer Placeholder 4"/>
          <p:cNvSpPr>
            <a:spLocks noGrp="1"/>
          </p:cNvSpPr>
          <p:nvPr>
            <p:ph type="ftr" sz="quarter" idx="11"/>
          </p:nvPr>
        </p:nvSpPr>
        <p:spPr/>
        <p:txBody>
          <a:bodyPr/>
          <a:lstStyle/>
          <a:p>
            <a:r>
              <a:rPr lang="en-US"/>
              <a:t>Engineering Exploration (20ME C03)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C9BEFF-592C-48A2-80CC-13F5CCBE752F}" type="datetime1">
              <a:rPr lang="en-US" smtClean="0"/>
              <a:t>8/27/2022</a:t>
            </a:fld>
            <a:endParaRPr lang="en-US"/>
          </a:p>
        </p:txBody>
      </p:sp>
      <p:sp>
        <p:nvSpPr>
          <p:cNvPr id="5" name="Footer Placeholder 4"/>
          <p:cNvSpPr>
            <a:spLocks noGrp="1"/>
          </p:cNvSpPr>
          <p:nvPr>
            <p:ph type="ftr" sz="quarter" idx="11"/>
          </p:nvPr>
        </p:nvSpPr>
        <p:spPr/>
        <p:txBody>
          <a:bodyPr/>
          <a:lstStyle/>
          <a:p>
            <a:r>
              <a:rPr lang="en-US"/>
              <a:t>Engineering Exploration (20ME C03)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C2A046-F22F-48C2-BC49-35A35BDE9118}" type="datetime1">
              <a:rPr lang="en-US" smtClean="0"/>
              <a:t>8/27/2022</a:t>
            </a:fld>
            <a:endParaRPr lang="en-US"/>
          </a:p>
        </p:txBody>
      </p:sp>
      <p:sp>
        <p:nvSpPr>
          <p:cNvPr id="6" name="Footer Placeholder 5"/>
          <p:cNvSpPr>
            <a:spLocks noGrp="1"/>
          </p:cNvSpPr>
          <p:nvPr>
            <p:ph type="ftr" sz="quarter" idx="11"/>
          </p:nvPr>
        </p:nvSpPr>
        <p:spPr/>
        <p:txBody>
          <a:bodyPr/>
          <a:lstStyle/>
          <a:p>
            <a:r>
              <a:rPr lang="en-US"/>
              <a:t>Engineering Exploration (20ME C03)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C03BFC-4E2C-4F7D-8B81-C45E6FD3FDAC}" type="datetime1">
              <a:rPr lang="en-US" smtClean="0"/>
              <a:t>8/27/2022</a:t>
            </a:fld>
            <a:endParaRPr lang="en-US"/>
          </a:p>
        </p:txBody>
      </p:sp>
      <p:sp>
        <p:nvSpPr>
          <p:cNvPr id="8" name="Footer Placeholder 7"/>
          <p:cNvSpPr>
            <a:spLocks noGrp="1"/>
          </p:cNvSpPr>
          <p:nvPr>
            <p:ph type="ftr" sz="quarter" idx="11"/>
          </p:nvPr>
        </p:nvSpPr>
        <p:spPr/>
        <p:txBody>
          <a:bodyPr/>
          <a:lstStyle/>
          <a:p>
            <a:r>
              <a:rPr lang="en-US"/>
              <a:t>Engineering Exploration (20ME C03)</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4C87CAA-F154-4CA4-8C54-B3C63E9DAE06}" type="datetime1">
              <a:rPr lang="en-US" smtClean="0"/>
              <a:t>8/27/2022</a:t>
            </a:fld>
            <a:endParaRPr lang="en-US"/>
          </a:p>
        </p:txBody>
      </p:sp>
      <p:sp>
        <p:nvSpPr>
          <p:cNvPr id="4" name="Footer Placeholder 3"/>
          <p:cNvSpPr>
            <a:spLocks noGrp="1"/>
          </p:cNvSpPr>
          <p:nvPr>
            <p:ph type="ftr" sz="quarter" idx="11"/>
          </p:nvPr>
        </p:nvSpPr>
        <p:spPr/>
        <p:txBody>
          <a:bodyPr/>
          <a:lstStyle/>
          <a:p>
            <a:r>
              <a:rPr lang="en-US"/>
              <a:t>Engineering Exploration (20ME C03)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07C256-55C6-4688-BB71-719801287091}" type="datetime1">
              <a:rPr lang="en-US" smtClean="0"/>
              <a:t>8/27/2022</a:t>
            </a:fld>
            <a:endParaRPr lang="en-US"/>
          </a:p>
        </p:txBody>
      </p:sp>
      <p:sp>
        <p:nvSpPr>
          <p:cNvPr id="3" name="Footer Placeholder 2"/>
          <p:cNvSpPr>
            <a:spLocks noGrp="1"/>
          </p:cNvSpPr>
          <p:nvPr>
            <p:ph type="ftr" sz="quarter" idx="11"/>
          </p:nvPr>
        </p:nvSpPr>
        <p:spPr/>
        <p:txBody>
          <a:bodyPr/>
          <a:lstStyle/>
          <a:p>
            <a:r>
              <a:rPr lang="en-US"/>
              <a:t>Engineering Exploration (20ME C03)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BB325A-6373-48AD-BEB4-73A3613FD0C2}" type="datetime1">
              <a:rPr lang="en-US" smtClean="0"/>
              <a:t>8/27/2022</a:t>
            </a:fld>
            <a:endParaRPr lang="en-US"/>
          </a:p>
        </p:txBody>
      </p:sp>
      <p:sp>
        <p:nvSpPr>
          <p:cNvPr id="6" name="Footer Placeholder 5"/>
          <p:cNvSpPr>
            <a:spLocks noGrp="1"/>
          </p:cNvSpPr>
          <p:nvPr>
            <p:ph type="ftr" sz="quarter" idx="11"/>
          </p:nvPr>
        </p:nvSpPr>
        <p:spPr/>
        <p:txBody>
          <a:bodyPr/>
          <a:lstStyle/>
          <a:p>
            <a:r>
              <a:rPr lang="en-US"/>
              <a:t>Engineering Exploration (20ME C03)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3F716D-2449-424F-B9F9-7CC90D7942C2}" type="datetime1">
              <a:rPr lang="en-US" smtClean="0"/>
              <a:t>8/27/2022</a:t>
            </a:fld>
            <a:endParaRPr lang="en-US"/>
          </a:p>
        </p:txBody>
      </p:sp>
      <p:sp>
        <p:nvSpPr>
          <p:cNvPr id="6" name="Footer Placeholder 5"/>
          <p:cNvSpPr>
            <a:spLocks noGrp="1"/>
          </p:cNvSpPr>
          <p:nvPr>
            <p:ph type="ftr" sz="quarter" idx="11"/>
          </p:nvPr>
        </p:nvSpPr>
        <p:spPr/>
        <p:txBody>
          <a:bodyPr/>
          <a:lstStyle/>
          <a:p>
            <a:r>
              <a:rPr lang="en-US"/>
              <a:t>Engineering Exploration (20ME C03)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C054E-FD9A-4652-A76F-0A634EDBCDA2}" type="datetime1">
              <a:rPr lang="en-US" smtClean="0"/>
              <a:t>8/27/2022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Engineering Exploration (20ME C03)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itepoint.com/community/t/how-add-css-style-to-php-code/246575/2" TargetMode="External"/><Relationship Id="rId3" Type="http://schemas.openxmlformats.org/officeDocument/2006/relationships/hyperlink" Target="https://www.youtube.com/watch?v=ORC0mKNaI9A" TargetMode="External"/><Relationship Id="rId7" Type="http://schemas.openxmlformats.org/officeDocument/2006/relationships/hyperlink" Target="http://&#160;http:/jsonviewer.stack.hu/"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php.net/manual/en/" TargetMode="External"/><Relationship Id="rId5" Type="http://schemas.openxmlformats.org/officeDocument/2006/relationships/hyperlink" Target="https://github.com/Leoperon/Track-Train.github.io" TargetMode="External"/><Relationship Id="rId4" Type="http://schemas.openxmlformats.org/officeDocument/2006/relationships/hyperlink" Target="https://www.youtube.com/watch?v=dlinATkri6Q" TargetMode="External"/><Relationship Id="rId9" Type="http://schemas.openxmlformats.org/officeDocument/2006/relationships/hyperlink" Target="https://developer.mozilla.org/en-US/docs/Web/CS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676400"/>
            <a:ext cx="8382000" cy="1981200"/>
          </a:xfrm>
        </p:spPr>
        <p:txBody>
          <a:bodyPr>
            <a:normAutofit/>
          </a:bodyPr>
          <a:lstStyle/>
          <a:p>
            <a:r>
              <a:rPr lang="en-US" sz="1800" b="1" dirty="0">
                <a:latin typeface="Times New Roman"/>
                <a:cs typeface="Times New Roman"/>
              </a:rPr>
              <a:t>Engineering Exploration Project Seminar on</a:t>
            </a:r>
            <a:br>
              <a:rPr lang="en-US" sz="3000" b="1" dirty="0">
                <a:latin typeface="Times New Roman" pitchFamily="18" charset="0"/>
                <a:cs typeface="Times New Roman" pitchFamily="18" charset="0"/>
              </a:rPr>
            </a:br>
            <a:r>
              <a:rPr lang="en-US" sz="2800" b="1" dirty="0">
                <a:solidFill>
                  <a:srgbClr val="000000"/>
                </a:solidFill>
                <a:latin typeface="Times New Roman"/>
                <a:cs typeface="Times New Roman"/>
              </a:rPr>
              <a:t>RAILWAY TRACKING SYSTEM</a:t>
            </a:r>
            <a:endParaRPr lang="en-US" sz="28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505200" y="3962400"/>
            <a:ext cx="5257800" cy="1764000"/>
          </a:xfrm>
        </p:spPr>
        <p:txBody>
          <a:bodyPr vert="horz" lIns="91440" tIns="45720" rIns="91440" bIns="45720" rtlCol="0" anchor="t">
            <a:normAutofit/>
          </a:bodyPr>
          <a:lstStyle/>
          <a:p>
            <a:pPr algn="l"/>
            <a:r>
              <a:rPr lang="en-US" sz="2000" dirty="0" err="1">
                <a:solidFill>
                  <a:schemeClr val="tx1"/>
                </a:solidFill>
                <a:latin typeface="Times New Roman"/>
                <a:cs typeface="Times New Roman"/>
              </a:rPr>
              <a:t>D.Deekshita</a:t>
            </a:r>
            <a:r>
              <a:rPr lang="en-US" sz="2000" dirty="0">
                <a:solidFill>
                  <a:schemeClr val="tx1"/>
                </a:solidFill>
                <a:latin typeface="Times New Roman"/>
                <a:cs typeface="Times New Roman"/>
              </a:rPr>
              <a:t>                – 160121771077</a:t>
            </a:r>
          </a:p>
          <a:p>
            <a:pPr algn="l"/>
            <a:r>
              <a:rPr lang="en-US" sz="2000" dirty="0">
                <a:solidFill>
                  <a:schemeClr val="tx1"/>
                </a:solidFill>
                <a:latin typeface="Times New Roman"/>
                <a:cs typeface="Times New Roman"/>
              </a:rPr>
              <a:t>Guduru </a:t>
            </a:r>
            <a:r>
              <a:rPr lang="en-US" sz="2000" dirty="0" err="1">
                <a:solidFill>
                  <a:schemeClr val="tx1"/>
                </a:solidFill>
                <a:latin typeface="Times New Roman"/>
                <a:cs typeface="Times New Roman"/>
              </a:rPr>
              <a:t>Geetika</a:t>
            </a:r>
            <a:r>
              <a:rPr lang="en-US" sz="2000" dirty="0">
                <a:solidFill>
                  <a:schemeClr val="tx1"/>
                </a:solidFill>
                <a:latin typeface="Times New Roman"/>
                <a:cs typeface="Times New Roman"/>
              </a:rPr>
              <a:t>           – 160121771078</a:t>
            </a:r>
          </a:p>
          <a:p>
            <a:pPr algn="l"/>
            <a:r>
              <a:rPr lang="en-US" sz="2000" dirty="0">
                <a:solidFill>
                  <a:schemeClr val="tx1"/>
                </a:solidFill>
                <a:latin typeface="Times New Roman"/>
                <a:cs typeface="Times New Roman"/>
              </a:rPr>
              <a:t>Jamalpur Navya </a:t>
            </a:r>
            <a:r>
              <a:rPr lang="en-US" sz="2000" dirty="0" err="1">
                <a:solidFill>
                  <a:schemeClr val="tx1"/>
                </a:solidFill>
                <a:latin typeface="Times New Roman"/>
                <a:cs typeface="Times New Roman"/>
              </a:rPr>
              <a:t>Sree</a:t>
            </a:r>
            <a:r>
              <a:rPr lang="en-US" sz="2000" dirty="0">
                <a:solidFill>
                  <a:schemeClr val="tx1"/>
                </a:solidFill>
                <a:latin typeface="Times New Roman"/>
                <a:cs typeface="Times New Roman"/>
              </a:rPr>
              <a:t>   – 160121771079  </a:t>
            </a:r>
          </a:p>
          <a:p>
            <a:pPr algn="l"/>
            <a:r>
              <a:rPr lang="en-US" sz="2000" dirty="0" err="1">
                <a:solidFill>
                  <a:schemeClr val="tx1"/>
                </a:solidFill>
                <a:latin typeface="Times New Roman"/>
                <a:cs typeface="Times New Roman"/>
              </a:rPr>
              <a:t>Pasunuri</a:t>
            </a:r>
            <a:r>
              <a:rPr lang="en-US" sz="2000" dirty="0">
                <a:solidFill>
                  <a:schemeClr val="tx1"/>
                </a:solidFill>
                <a:latin typeface="Times New Roman"/>
                <a:cs typeface="Times New Roman"/>
              </a:rPr>
              <a:t> Kathyayini    – 160121771088 </a:t>
            </a:r>
            <a:endParaRPr lang="en-US" sz="2000" dirty="0">
              <a:solidFill>
                <a:schemeClr val="tx1"/>
              </a:solidFill>
              <a:latin typeface="Times New Roman" pitchFamily="18" charset="0"/>
              <a:cs typeface="Times New Roman" pitchFamily="18" charset="0"/>
            </a:endParaRPr>
          </a:p>
          <a:p>
            <a:pPr algn="l"/>
            <a:endParaRPr lang="en-US" sz="2000" dirty="0">
              <a:solidFill>
                <a:schemeClr val="tx1"/>
              </a:solidFill>
              <a:latin typeface="Times New Roman"/>
              <a:cs typeface="Times New Roman"/>
            </a:endParaRPr>
          </a:p>
          <a:p>
            <a:pPr algn="l"/>
            <a:endParaRPr lang="en-US" sz="20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990600" y="304800"/>
            <a:ext cx="7200000" cy="1124553"/>
          </a:xfrm>
          <a:prstGeom prst="rect">
            <a:avLst/>
          </a:prstGeom>
          <a:noFill/>
          <a:ln w="9525">
            <a:noFill/>
            <a:miter lim="800000"/>
            <a:headEnd/>
            <a:tailEnd/>
          </a:ln>
          <a:effectLst/>
        </p:spPr>
      </p:pic>
      <p:sp>
        <p:nvSpPr>
          <p:cNvPr id="7" name="Subtitle 2"/>
          <p:cNvSpPr txBox="1">
            <a:spLocks/>
          </p:cNvSpPr>
          <p:nvPr/>
        </p:nvSpPr>
        <p:spPr>
          <a:xfrm>
            <a:off x="392017" y="6045510"/>
            <a:ext cx="8370983" cy="450000"/>
          </a:xfrm>
          <a:prstGeom prst="rect">
            <a:avLst/>
          </a:prstGeom>
        </p:spPr>
        <p:txBody>
          <a:bodyPr vert="horz" lIns="91440" tIns="45720" rIns="91440" bIns="45720" rtlCol="0" anchor="t">
            <a:normAutofit/>
          </a:bodyPr>
          <a:lstStyle/>
          <a:p>
            <a:pPr>
              <a:spcBef>
                <a:spcPct val="20000"/>
              </a:spcBef>
              <a:defRPr/>
            </a:pPr>
            <a:r>
              <a:rPr kumimoji="0" lang="en-US" b="1" i="0" u="sng" strike="noStrike" kern="1200" cap="none" spc="0" normalizeH="0" baseline="0" noProof="0" dirty="0">
                <a:ln>
                  <a:noFill/>
                </a:ln>
                <a:effectLst/>
                <a:uLnTx/>
                <a:uFillTx/>
                <a:latin typeface="Times New Roman"/>
                <a:cs typeface="Times New Roman"/>
              </a:rPr>
              <a:t>Mentor:</a:t>
            </a:r>
            <a:r>
              <a:rPr lang="en-US" dirty="0">
                <a:latin typeface="Times New Roman"/>
                <a:cs typeface="Times New Roman"/>
              </a:rPr>
              <a:t> Dr. Rajnikanth </a:t>
            </a:r>
            <a:r>
              <a:rPr lang="en-US" dirty="0" err="1">
                <a:latin typeface="Times New Roman"/>
                <a:cs typeface="Times New Roman"/>
              </a:rPr>
              <a:t>Aluvala</a:t>
            </a:r>
            <a:r>
              <a:rPr lang="en-US" dirty="0">
                <a:latin typeface="Times New Roman"/>
                <a:cs typeface="Times New Roman"/>
              </a:rPr>
              <a:t> </a:t>
            </a:r>
            <a:r>
              <a:rPr kumimoji="0" lang="en-US" b="0" i="0" u="none" strike="noStrike" kern="1200" cap="none" spc="0" normalizeH="0" baseline="0" noProof="0" dirty="0">
                <a:ln>
                  <a:noFill/>
                </a:ln>
                <a:effectLst/>
                <a:uLnTx/>
                <a:uFillTx/>
                <a:latin typeface="Times New Roman"/>
                <a:cs typeface="Times New Roman"/>
              </a:rPr>
              <a:t> </a:t>
            </a:r>
            <a:r>
              <a:rPr lang="en-US" dirty="0">
                <a:latin typeface="Times New Roman"/>
                <a:cs typeface="Times New Roman"/>
              </a:rPr>
              <a:t>                </a:t>
            </a:r>
            <a:r>
              <a:rPr kumimoji="0" lang="en-US" b="1" i="0" u="sng" strike="noStrike" kern="1200" cap="none" spc="0" normalizeH="0" noProof="0" dirty="0">
                <a:ln>
                  <a:noFill/>
                </a:ln>
                <a:effectLst/>
                <a:uLnTx/>
                <a:uFillTx/>
                <a:latin typeface="Times New Roman"/>
                <a:cs typeface="Times New Roman"/>
              </a:rPr>
              <a:t>Designation:</a:t>
            </a:r>
            <a:r>
              <a:rPr lang="en-US" dirty="0">
                <a:latin typeface="Times New Roman"/>
                <a:cs typeface="Times New Roman"/>
              </a:rPr>
              <a:t> Associate Professor</a:t>
            </a:r>
            <a:endParaRPr kumimoji="0" lang="en-US" b="0" i="0" u="none" strike="noStrike" kern="1200" cap="none" spc="0" normalizeH="0" baseline="0" noProof="0" dirty="0">
              <a:ln>
                <a:noFill/>
              </a:ln>
              <a:effectLst/>
              <a:uLnTx/>
              <a:uFillTx/>
              <a:latin typeface="Times New Roman" pitchFamily="18" charset="0"/>
              <a:ea typeface="+mn-ea"/>
              <a:cs typeface="Times New Roman" pitchFamily="18" charset="0"/>
            </a:endParaRPr>
          </a:p>
        </p:txBody>
      </p:sp>
      <p:sp>
        <p:nvSpPr>
          <p:cNvPr id="9" name="Subtitle 2"/>
          <p:cNvSpPr txBox="1">
            <a:spLocks/>
          </p:cNvSpPr>
          <p:nvPr/>
        </p:nvSpPr>
        <p:spPr>
          <a:xfrm>
            <a:off x="381000" y="4366353"/>
            <a:ext cx="2655984" cy="968565"/>
          </a:xfrm>
          <a:prstGeom prst="rect">
            <a:avLst/>
          </a:prstGeom>
        </p:spPr>
        <p:txBody>
          <a:bodyPr vert="horz" lIns="91440" tIns="45720" rIns="91440" bIns="45720" rtlCol="0" anchor="t">
            <a:normAutofit/>
          </a:bodyPr>
          <a:lstStyle/>
          <a:p>
            <a:pPr algn="just">
              <a:spcBef>
                <a:spcPct val="20000"/>
              </a:spcBef>
              <a:defRPr/>
            </a:pPr>
            <a:r>
              <a:rPr kumimoji="0" lang="en-US" b="1" i="0" u="sng" strike="noStrike" kern="1200" cap="none" spc="0" normalizeH="0" baseline="0" noProof="0" dirty="0">
                <a:ln>
                  <a:noFill/>
                </a:ln>
                <a:effectLst/>
                <a:uLnTx/>
                <a:uFillTx/>
                <a:latin typeface="Times New Roman"/>
                <a:cs typeface="Times New Roman"/>
              </a:rPr>
              <a:t>Core branch:</a:t>
            </a:r>
            <a:r>
              <a:rPr lang="en-US" dirty="0">
                <a:latin typeface="Times New Roman"/>
                <a:cs typeface="Times New Roman"/>
              </a:rPr>
              <a:t> Artificial Intelligence and Data Science(AI&amp;DS-2)</a:t>
            </a:r>
            <a:endParaRPr lang="en-US" b="0" i="0" u="none" strike="noStrike" kern="1200" cap="none" spc="0" normalizeH="0" baseline="0" noProof="0" dirty="0">
              <a:ln>
                <a:noFill/>
              </a:ln>
              <a:effectLst/>
              <a:uLnTx/>
              <a:uFillTx/>
              <a:latin typeface="Times New Roman"/>
              <a:cs typeface="Times New Roman"/>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lvl="0">
              <a:defRPr/>
            </a:pPr>
            <a:r>
              <a:rPr lang="en-US" sz="2800" dirty="0">
                <a:solidFill>
                  <a:srgbClr val="FF0000"/>
                </a:solidFill>
                <a:latin typeface="Times New Roman" panose="02020603050405020304" pitchFamily="18" charset="0"/>
                <a:cs typeface="Times New Roman" panose="02020603050405020304" pitchFamily="18" charset="0"/>
              </a:rPr>
              <a:t>Formulation (Contd..,)</a:t>
            </a:r>
          </a:p>
        </p:txBody>
      </p:sp>
      <p:sp>
        <p:nvSpPr>
          <p:cNvPr id="8" name="Content Placeholder 1"/>
          <p:cNvSpPr>
            <a:spLocks noGrp="1"/>
          </p:cNvSpPr>
          <p:nvPr>
            <p:ph idx="1"/>
          </p:nvPr>
        </p:nvSpPr>
        <p:spPr>
          <a:xfrm>
            <a:off x="242977" y="1328468"/>
            <a:ext cx="8763000" cy="5105400"/>
          </a:xfrm>
        </p:spPr>
        <p:txBody>
          <a:bodyPr vert="horz" lIns="91440" tIns="45720" rIns="91440" bIns="45720" rtlCol="0" anchor="t">
            <a:noAutofit/>
          </a:bodyPr>
          <a:lstStyle/>
          <a:p>
            <a:pPr marL="0" indent="0">
              <a:buClr>
                <a:schemeClr val="tx1"/>
              </a:buClr>
              <a:buNone/>
            </a:pPr>
            <a:r>
              <a:rPr lang="en-US" sz="2000" dirty="0">
                <a:latin typeface="Times New Roman"/>
                <a:cs typeface="Times New Roman"/>
              </a:rPr>
              <a:t>To create our proposed “Railway Tracking System” :</a:t>
            </a:r>
            <a:endParaRPr lang="en-US" sz="2000" dirty="0">
              <a:latin typeface="Times New Roman" panose="02020603050405020304" pitchFamily="18" charset="0"/>
              <a:cs typeface="Times New Roman" panose="02020603050405020304" pitchFamily="18" charset="0"/>
            </a:endParaRPr>
          </a:p>
          <a:p>
            <a:pPr>
              <a:spcBef>
                <a:spcPts val="1000"/>
              </a:spcBef>
            </a:pPr>
            <a:r>
              <a:rPr lang="en-US" sz="2000" dirty="0">
                <a:latin typeface="Calibri"/>
                <a:cs typeface="Calibri"/>
              </a:rPr>
              <a:t>We use this data to create a webpage in which we show the  show the required details of the train for the user. </a:t>
            </a:r>
          </a:p>
          <a:p>
            <a:pPr>
              <a:spcBef>
                <a:spcPts val="1000"/>
              </a:spcBef>
            </a:pPr>
            <a:r>
              <a:rPr lang="en-US" sz="2000" dirty="0">
                <a:latin typeface="Calibri"/>
                <a:cs typeface="Calibri"/>
              </a:rPr>
              <a:t>The website takes two inputs, that is train code and date</a:t>
            </a:r>
          </a:p>
          <a:p>
            <a:pPr>
              <a:spcBef>
                <a:spcPts val="1000"/>
              </a:spcBef>
            </a:pPr>
            <a:r>
              <a:rPr lang="en-US" sz="2000" dirty="0">
                <a:latin typeface="Calibri"/>
                <a:cs typeface="Calibri"/>
              </a:rPr>
              <a:t>We create the webpages in PHP files that contain HTML,CSS and PHP codes</a:t>
            </a:r>
          </a:p>
          <a:p>
            <a:pPr>
              <a:spcBef>
                <a:spcPts val="1000"/>
              </a:spcBef>
            </a:pPr>
            <a:r>
              <a:rPr lang="en-US" sz="2000" dirty="0">
                <a:latin typeface="Calibri"/>
                <a:cs typeface="Calibri"/>
              </a:rPr>
              <a:t>These codes are executed using an application called “XAMPP” which has servers that help us take our website live on our browsers.</a:t>
            </a:r>
          </a:p>
          <a:p>
            <a:pPr marL="0" indent="0">
              <a:spcBef>
                <a:spcPts val="1000"/>
              </a:spcBef>
              <a:buNone/>
            </a:pPr>
            <a:endParaRPr lang="en-US" sz="2000" dirty="0">
              <a:latin typeface="Times New Roman" panose="02020603050405020304" pitchFamily="18" charset="0"/>
              <a:cs typeface="Times New Roman" panose="02020603050405020304" pitchFamily="18" charset="0"/>
            </a:endParaRPr>
          </a:p>
        </p:txBody>
      </p:sp>
      <p:sp>
        <p:nvSpPr>
          <p:cNvPr id="7"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1"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10</a:t>
            </a:fld>
            <a:endParaRPr lang="en-US" sz="1400" dirty="0">
              <a:solidFill>
                <a:schemeClr val="accent4">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188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lvl="0">
              <a:defRPr/>
            </a:pPr>
            <a:r>
              <a:rPr lang="en-US" sz="2800" dirty="0">
                <a:solidFill>
                  <a:srgbClr val="FF0000"/>
                </a:solidFill>
                <a:latin typeface="Times New Roman" panose="02020603050405020304" pitchFamily="18" charset="0"/>
                <a:cs typeface="Times New Roman" panose="02020603050405020304" pitchFamily="18" charset="0"/>
              </a:rPr>
              <a:t>Results &amp; Discussion</a:t>
            </a:r>
          </a:p>
        </p:txBody>
      </p:sp>
      <p:sp>
        <p:nvSpPr>
          <p:cNvPr id="8" name="Content Placeholder 1"/>
          <p:cNvSpPr>
            <a:spLocks noGrp="1"/>
          </p:cNvSpPr>
          <p:nvPr>
            <p:ph idx="1"/>
          </p:nvPr>
        </p:nvSpPr>
        <p:spPr>
          <a:xfrm>
            <a:off x="228600" y="1371600"/>
            <a:ext cx="8763000" cy="5105400"/>
          </a:xfrm>
        </p:spPr>
        <p:txBody>
          <a:bodyPr vert="horz" lIns="91440" tIns="45720" rIns="91440" bIns="45720" rtlCol="0" anchor="t">
            <a:noAutofit/>
          </a:bodyPr>
          <a:lstStyle/>
          <a:p>
            <a:pPr>
              <a:buClr>
                <a:schemeClr val="tx1"/>
              </a:buClr>
              <a:buFont typeface="Arial" pitchFamily="2" charset="2"/>
              <a:buChar char="•"/>
            </a:pPr>
            <a:r>
              <a:rPr lang="en-US" sz="2000" dirty="0">
                <a:ea typeface="+mn-lt"/>
                <a:cs typeface="+mn-lt"/>
              </a:rPr>
              <a:t>The data we used in our project is dummy data because we </a:t>
            </a:r>
            <a:r>
              <a:rPr lang="en-US" sz="2000" dirty="0" err="1">
                <a:ea typeface="+mn-lt"/>
                <a:cs typeface="+mn-lt"/>
              </a:rPr>
              <a:t>can not</a:t>
            </a:r>
            <a:r>
              <a:rPr lang="en-US" sz="2000" dirty="0">
                <a:ea typeface="+mn-lt"/>
                <a:cs typeface="+mn-lt"/>
              </a:rPr>
              <a:t> access original data easily that is present with “The Indian Railways Department” as it requires us to acquire a license from them. In order to get license, we should write an email to “The Indian Railway Department” as to why we need the data and how are we going to use it and seek permission.</a:t>
            </a:r>
            <a:endParaRPr lang="en-US" sz="2000" dirty="0">
              <a:latin typeface="Times New Roman" panose="02020603050405020304" pitchFamily="18" charset="0"/>
              <a:ea typeface="+mn-lt"/>
              <a:cs typeface="Times New Roman" panose="02020603050405020304" pitchFamily="18" charset="0"/>
            </a:endParaRPr>
          </a:p>
          <a:p>
            <a:pPr>
              <a:buClr>
                <a:srgbClr val="000000"/>
              </a:buClr>
              <a:buFont typeface="Arial" pitchFamily="2" charset="2"/>
              <a:buChar char="•"/>
            </a:pPr>
            <a:r>
              <a:rPr lang="en-US" sz="2000" dirty="0">
                <a:ea typeface="+mn-lt"/>
                <a:cs typeface="+mn-lt"/>
              </a:rPr>
              <a:t> For educational and presentational purposes, in this project, real data is not used, and it is meant to show how the tracking system works. </a:t>
            </a:r>
            <a:endParaRPr lang="en-US" sz="2000">
              <a:latin typeface="Times New Roman" panose="02020603050405020304" pitchFamily="18" charset="0"/>
              <a:cs typeface="Times New Roman" panose="02020603050405020304" pitchFamily="18" charset="0"/>
            </a:endParaRPr>
          </a:p>
          <a:p>
            <a:pPr>
              <a:buClr>
                <a:srgbClr val="000000"/>
              </a:buClr>
              <a:buFont typeface="Arial" pitchFamily="2" charset="2"/>
              <a:buChar char="•"/>
            </a:pPr>
            <a:r>
              <a:rPr lang="en-US" sz="2000" dirty="0">
                <a:ea typeface="+mn-lt"/>
                <a:cs typeface="+mn-lt"/>
              </a:rPr>
              <a:t>The final output, as we aimed to achieve, has given us the essential details of the required train, a particular passenger wants to track of.</a:t>
            </a:r>
            <a:endParaRPr lang="en-US" dirty="0">
              <a:cs typeface="Calibri"/>
            </a:endParaRPr>
          </a:p>
          <a:p>
            <a:pPr>
              <a:buClr>
                <a:srgbClr val="000000"/>
              </a:buClr>
              <a:buFont typeface="Arial" pitchFamily="2" charset="2"/>
              <a:buChar char="•"/>
            </a:pPr>
            <a:r>
              <a:rPr lang="en-US" sz="2000" dirty="0">
                <a:ea typeface="+mn-lt"/>
                <a:cs typeface="+mn-lt"/>
              </a:rPr>
              <a:t>But, the data we used here is limited as it contains only one train’s details. If we can acquire more data, this project can be expanded to be more efficient and user-friendly.</a:t>
            </a:r>
            <a:endParaRPr lang="en-US" dirty="0">
              <a:cs typeface="Calibri"/>
            </a:endParaRPr>
          </a:p>
          <a:p>
            <a:pPr>
              <a:buClr>
                <a:srgbClr val="000000"/>
              </a:buClr>
              <a:buFont typeface="Arial" pitchFamily="2" charset="2"/>
              <a:buChar char="•"/>
            </a:pPr>
            <a:endParaRPr lang="en-US">
              <a:cs typeface="Calibri"/>
            </a:endParaRPr>
          </a:p>
        </p:txBody>
      </p:sp>
      <p:sp>
        <p:nvSpPr>
          <p:cNvPr id="7"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1"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11</a:t>
            </a:fld>
            <a:endParaRPr lang="en-US" sz="1400" dirty="0">
              <a:solidFill>
                <a:schemeClr val="accent4">
                  <a:lumMod val="75000"/>
                </a:schemeClr>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lvl="0">
              <a:defRPr/>
            </a:pPr>
            <a:r>
              <a:rPr lang="en-US" sz="2800" dirty="0">
                <a:solidFill>
                  <a:srgbClr val="FF0000"/>
                </a:solidFill>
                <a:latin typeface="Times New Roman" panose="02020603050405020304" pitchFamily="18" charset="0"/>
                <a:cs typeface="Times New Roman" panose="02020603050405020304" pitchFamily="18" charset="0"/>
              </a:rPr>
              <a:t>Results &amp; Discussion (Contd.,)</a:t>
            </a:r>
          </a:p>
        </p:txBody>
      </p:sp>
      <p:sp>
        <p:nvSpPr>
          <p:cNvPr id="8" name="Content Placeholder 1"/>
          <p:cNvSpPr>
            <a:spLocks noGrp="1"/>
          </p:cNvSpPr>
          <p:nvPr>
            <p:ph idx="1"/>
          </p:nvPr>
        </p:nvSpPr>
        <p:spPr>
          <a:xfrm>
            <a:off x="228600" y="1371600"/>
            <a:ext cx="8763000" cy="5105400"/>
          </a:xfrm>
        </p:spPr>
        <p:txBody>
          <a:bodyPr vert="horz" lIns="91440" tIns="45720" rIns="91440" bIns="45720" rtlCol="0" anchor="t">
            <a:noAutofit/>
          </a:bodyPr>
          <a:lstStyle/>
          <a:p>
            <a:pPr>
              <a:buClr>
                <a:schemeClr val="tx1"/>
              </a:buClr>
              <a:buFont typeface="Arial,Sans-Serif" pitchFamily="2" charset="2"/>
              <a:buChar char="•"/>
            </a:pPr>
            <a:r>
              <a:rPr lang="en-US" sz="2000" dirty="0">
                <a:latin typeface="Calibri"/>
                <a:cs typeface="Calibri"/>
              </a:rPr>
              <a:t>Through this project, we learnt the basics of a language we are unaware of, called “PHP” (Hyper-text Pre-Processor), which is a server scripting language, and a powerful tool for dynamic and interactive web pages. We became familiar with the language to some extent and are now able to code basic projects in it.</a:t>
            </a:r>
            <a:endParaRPr lang="en-US" sz="2000" dirty="0">
              <a:ea typeface="+mn-lt"/>
              <a:cs typeface="+mn-lt"/>
            </a:endParaRPr>
          </a:p>
          <a:p>
            <a:pPr>
              <a:buFont typeface="Arial,Sans-Serif" pitchFamily="2" charset="2"/>
              <a:buChar char="•"/>
            </a:pPr>
            <a:r>
              <a:rPr lang="en-US" sz="2000" dirty="0">
                <a:latin typeface="Calibri"/>
                <a:cs typeface="Calibri"/>
              </a:rPr>
              <a:t>We also got the hang of servers, how they are connected and used (“Apache is what we used”) and how to create and launch a website from a system. </a:t>
            </a:r>
            <a:endParaRPr lang="en-US" sz="2000" dirty="0">
              <a:ea typeface="+mn-lt"/>
              <a:cs typeface="+mn-lt"/>
            </a:endParaRPr>
          </a:p>
          <a:p>
            <a:pPr>
              <a:buFont typeface="Arial,Sans-Serif" pitchFamily="2" charset="2"/>
              <a:buChar char="•"/>
            </a:pPr>
            <a:r>
              <a:rPr lang="en-US" sz="2000" dirty="0">
                <a:latin typeface="Calibri"/>
                <a:cs typeface="Calibri"/>
              </a:rPr>
              <a:t>Further, we got to know about API documentations and how data is stored, modified and used in several software and website development projects.</a:t>
            </a:r>
            <a:endParaRPr lang="en-US" sz="2000" dirty="0">
              <a:ea typeface="+mn-lt"/>
              <a:cs typeface="+mn-lt"/>
            </a:endParaRPr>
          </a:p>
          <a:p>
            <a:pPr>
              <a:buFont typeface="Wingdings,Sans-Serif" pitchFamily="2" charset="2"/>
              <a:buChar char="§"/>
            </a:pPr>
            <a:endParaRPr lang="en-US" sz="2000" dirty="0">
              <a:ea typeface="+mn-lt"/>
              <a:cs typeface="+mn-lt"/>
            </a:endParaRPr>
          </a:p>
          <a:p>
            <a:pPr>
              <a:buClr>
                <a:srgbClr val="000000"/>
              </a:buClr>
              <a:buFont typeface="Wingdings"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9"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1"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12</a:t>
            </a:fld>
            <a:endParaRPr lang="en-US" sz="1400" dirty="0">
              <a:solidFill>
                <a:schemeClr val="accent4">
                  <a:lumMod val="75000"/>
                </a:schemeClr>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lvl="0">
              <a:defRPr/>
            </a:pPr>
            <a:r>
              <a:rPr lang="en-US" sz="2800" dirty="0">
                <a:solidFill>
                  <a:srgbClr val="FF0000"/>
                </a:solidFill>
                <a:latin typeface="Times New Roman" panose="02020603050405020304" pitchFamily="18" charset="0"/>
                <a:cs typeface="Times New Roman" panose="02020603050405020304" pitchFamily="18" charset="0"/>
              </a:rPr>
              <a:t>Summary</a:t>
            </a:r>
          </a:p>
        </p:txBody>
      </p:sp>
      <p:sp>
        <p:nvSpPr>
          <p:cNvPr id="8" name="Content Placeholder 1"/>
          <p:cNvSpPr>
            <a:spLocks noGrp="1"/>
          </p:cNvSpPr>
          <p:nvPr>
            <p:ph idx="1"/>
          </p:nvPr>
        </p:nvSpPr>
        <p:spPr>
          <a:xfrm>
            <a:off x="228600" y="1357223"/>
            <a:ext cx="8763000" cy="5119777"/>
          </a:xfrm>
        </p:spPr>
        <p:txBody>
          <a:bodyPr vert="horz" lIns="91440" tIns="45720" rIns="91440" bIns="45720" rtlCol="0" anchor="t">
            <a:noAutofit/>
          </a:bodyPr>
          <a:lstStyle/>
          <a:p>
            <a:pPr>
              <a:buNone/>
            </a:pPr>
            <a:r>
              <a:rPr lang="en-US" sz="2000" dirty="0">
                <a:ea typeface="+mn-lt"/>
                <a:cs typeface="+mn-lt"/>
              </a:rPr>
              <a:t>The project report is based on the train tracking system which tracks a train using</a:t>
            </a:r>
            <a:endParaRPr lang="en-US" dirty="0">
              <a:ea typeface="+mn-lt"/>
              <a:cs typeface="+mn-lt"/>
            </a:endParaRPr>
          </a:p>
          <a:p>
            <a:pPr>
              <a:buNone/>
            </a:pPr>
            <a:r>
              <a:rPr lang="en-US" sz="2000" dirty="0">
                <a:ea typeface="+mn-lt"/>
                <a:cs typeface="+mn-lt"/>
              </a:rPr>
              <a:t>data obtained from an API documentation. The passenger, who wants to board a </a:t>
            </a:r>
            <a:endParaRPr lang="en-US" dirty="0">
              <a:ea typeface="+mn-lt"/>
              <a:cs typeface="+mn-lt"/>
            </a:endParaRPr>
          </a:p>
          <a:p>
            <a:pPr>
              <a:buNone/>
            </a:pPr>
            <a:r>
              <a:rPr lang="en-US" sz="2000" dirty="0">
                <a:ea typeface="+mn-lt"/>
                <a:cs typeface="+mn-lt"/>
              </a:rPr>
              <a:t>particular train and needs information of the train relating to </a:t>
            </a:r>
            <a:r>
              <a:rPr lang="en-US" sz="2000" dirty="0" err="1">
                <a:ea typeface="+mn-lt"/>
                <a:cs typeface="+mn-lt"/>
              </a:rPr>
              <a:t>it’s</a:t>
            </a:r>
            <a:r>
              <a:rPr lang="en-US" sz="2000" dirty="0">
                <a:ea typeface="+mn-lt"/>
                <a:cs typeface="+mn-lt"/>
              </a:rPr>
              <a:t> arrival and </a:t>
            </a:r>
            <a:endParaRPr lang="en-US">
              <a:ea typeface="+mn-lt"/>
              <a:cs typeface="+mn-lt"/>
            </a:endParaRPr>
          </a:p>
          <a:p>
            <a:pPr>
              <a:buNone/>
            </a:pPr>
            <a:r>
              <a:rPr lang="en-US" sz="2000" dirty="0">
                <a:ea typeface="+mn-lt"/>
                <a:cs typeface="+mn-lt"/>
              </a:rPr>
              <a:t>departure timings, can use our website to know the required details. When the </a:t>
            </a:r>
            <a:endParaRPr lang="en-US" dirty="0">
              <a:ea typeface="+mn-lt"/>
              <a:cs typeface="+mn-lt"/>
            </a:endParaRPr>
          </a:p>
          <a:p>
            <a:pPr>
              <a:buNone/>
            </a:pPr>
            <a:r>
              <a:rPr lang="en-US" sz="2000" dirty="0">
                <a:ea typeface="+mn-lt"/>
                <a:cs typeface="+mn-lt"/>
              </a:rPr>
              <a:t>inputs are given by the user and Track button is clicked, they are directed to a new </a:t>
            </a:r>
            <a:endParaRPr lang="en-US">
              <a:ea typeface="+mn-lt"/>
              <a:cs typeface="+mn-lt"/>
            </a:endParaRPr>
          </a:p>
          <a:p>
            <a:pPr>
              <a:buNone/>
            </a:pPr>
            <a:r>
              <a:rPr lang="en-US" sz="2000" dirty="0">
                <a:ea typeface="+mn-lt"/>
                <a:cs typeface="+mn-lt"/>
              </a:rPr>
              <a:t>webpage where, they can find extensive details –such as,</a:t>
            </a:r>
            <a:endParaRPr lang="en-US" dirty="0">
              <a:cs typeface="Calibri"/>
            </a:endParaRPr>
          </a:p>
          <a:p>
            <a:pPr>
              <a:buNone/>
            </a:pPr>
            <a:r>
              <a:rPr lang="en-US" sz="2000" dirty="0">
                <a:ea typeface="+mn-lt"/>
                <a:cs typeface="+mn-lt"/>
              </a:rPr>
              <a:t>⦁    The current location of the train</a:t>
            </a:r>
            <a:endParaRPr lang="en-US" dirty="0"/>
          </a:p>
          <a:p>
            <a:pPr>
              <a:buNone/>
            </a:pPr>
            <a:r>
              <a:rPr lang="en-US" sz="2000" dirty="0">
                <a:ea typeface="+mn-lt"/>
                <a:cs typeface="+mn-lt"/>
              </a:rPr>
              <a:t>⦁    Station names and codes that are in the route of the particular train’s journey</a:t>
            </a:r>
            <a:endParaRPr lang="en-US" dirty="0"/>
          </a:p>
          <a:p>
            <a:pPr>
              <a:buNone/>
            </a:pPr>
            <a:r>
              <a:rPr lang="en-US" sz="2000" dirty="0">
                <a:ea typeface="+mn-lt"/>
                <a:cs typeface="+mn-lt"/>
              </a:rPr>
              <a:t>⦁    The day of journey, The delay in arrival by minutes</a:t>
            </a:r>
            <a:endParaRPr lang="en-US" dirty="0">
              <a:cs typeface="Calibri"/>
            </a:endParaRPr>
          </a:p>
          <a:p>
            <a:pPr>
              <a:buNone/>
            </a:pPr>
            <a:r>
              <a:rPr lang="en-US" sz="2000" dirty="0">
                <a:ea typeface="+mn-lt"/>
                <a:cs typeface="+mn-lt"/>
              </a:rPr>
              <a:t>⦁    The scheduled and actual arrival, departure timings of the train at respective stations</a:t>
            </a:r>
            <a:endParaRPr lang="en-US" dirty="0"/>
          </a:p>
          <a:p>
            <a:pPr>
              <a:buNone/>
            </a:pPr>
            <a:r>
              <a:rPr lang="en-US" sz="2000" dirty="0">
                <a:ea typeface="+mn-lt"/>
                <a:cs typeface="+mn-lt"/>
              </a:rPr>
              <a:t>⦁    The arrival status of the train at a particular station</a:t>
            </a:r>
            <a:endParaRPr lang="en-US" dirty="0"/>
          </a:p>
          <a:p>
            <a:pPr>
              <a:buNone/>
            </a:pPr>
            <a:r>
              <a:rPr lang="en-US" sz="2000" dirty="0">
                <a:ea typeface="+mn-lt"/>
                <a:cs typeface="+mn-lt"/>
              </a:rPr>
              <a:t>⦁    The distance covered by the train and the date of arrival of the train at a particular station</a:t>
            </a:r>
            <a:endParaRPr lang="en-US" dirty="0">
              <a:cs typeface="Calibri"/>
            </a:endParaRPr>
          </a:p>
        </p:txBody>
      </p:sp>
      <p:sp>
        <p:nvSpPr>
          <p:cNvPr id="7"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1"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13</a:t>
            </a:fld>
            <a:endParaRPr lang="en-US" sz="1400" dirty="0">
              <a:solidFill>
                <a:schemeClr val="accent4">
                  <a:lumMod val="75000"/>
                </a:schemeClr>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lvl="0">
              <a:defRPr/>
            </a:pPr>
            <a:r>
              <a:rPr lang="en-US" sz="2800" dirty="0">
                <a:solidFill>
                  <a:srgbClr val="FF0000"/>
                </a:solidFill>
                <a:latin typeface="Times New Roman" panose="02020603050405020304" pitchFamily="18" charset="0"/>
                <a:cs typeface="Times New Roman" panose="02020603050405020304" pitchFamily="18" charset="0"/>
              </a:rPr>
              <a:t>Future scope</a:t>
            </a:r>
          </a:p>
        </p:txBody>
      </p:sp>
      <p:sp>
        <p:nvSpPr>
          <p:cNvPr id="8" name="Content Placeholder 1"/>
          <p:cNvSpPr>
            <a:spLocks noGrp="1"/>
          </p:cNvSpPr>
          <p:nvPr>
            <p:ph idx="1"/>
          </p:nvPr>
        </p:nvSpPr>
        <p:spPr>
          <a:xfrm>
            <a:off x="228600" y="1371600"/>
            <a:ext cx="8763000" cy="5105400"/>
          </a:xfrm>
        </p:spPr>
        <p:txBody>
          <a:bodyPr vert="horz" lIns="91440" tIns="45720" rIns="91440" bIns="45720" rtlCol="0" anchor="t">
            <a:noAutofit/>
          </a:bodyPr>
          <a:lstStyle/>
          <a:p>
            <a:pPr>
              <a:buClr>
                <a:schemeClr val="tx1"/>
              </a:buClr>
              <a:buFont typeface="Arial" pitchFamily="2" charset="2"/>
              <a:buChar char="•"/>
            </a:pPr>
            <a:r>
              <a:rPr lang="en-US" sz="2000" dirty="0">
                <a:ea typeface="+mn-lt"/>
                <a:cs typeface="+mn-lt"/>
              </a:rPr>
              <a:t>The data we used in this project for presenting the working of a “Train Tracking System”  is not real. We can further develop and modify this website by enabling it to track the real location and details of the train and provide information to the passenger. This can be fulfilled by acquiring license to access original details of the train from The Indian Railway Department.</a:t>
            </a:r>
            <a:endParaRPr lang="en-US" sz="2000" dirty="0">
              <a:latin typeface="Times New Roman"/>
              <a:cs typeface="Times New Roman"/>
            </a:endParaRPr>
          </a:p>
          <a:p>
            <a:pPr>
              <a:buClr>
                <a:srgbClr val="000000"/>
              </a:buClr>
              <a:buFont typeface="Arial" pitchFamily="2" charset="2"/>
              <a:buChar char="•"/>
            </a:pPr>
            <a:r>
              <a:rPr lang="en-US" sz="2000" dirty="0">
                <a:ea typeface="+mn-lt"/>
                <a:cs typeface="+mn-lt"/>
              </a:rPr>
              <a:t>Also, we can add many other features to display more details related to the train like platform number, availability of seats, booking facility, etc..</a:t>
            </a:r>
            <a:endParaRPr lang="en-US" dirty="0"/>
          </a:p>
          <a:p>
            <a:pPr>
              <a:buClr>
                <a:srgbClr val="000000"/>
              </a:buClr>
              <a:buFont typeface="Arial" pitchFamily="2" charset="2"/>
              <a:buChar char="•"/>
            </a:pPr>
            <a:r>
              <a:rPr lang="en-US" sz="2000" dirty="0">
                <a:ea typeface="+mn-lt"/>
                <a:cs typeface="+mn-lt"/>
              </a:rPr>
              <a:t>We can advance the website by storing the details of all the trains by their unique train numbers or IDs using “Data Structures” like Hashing Tables, Linked Lists and Dictionaries, etc..</a:t>
            </a:r>
            <a:endParaRPr lang="en-US" dirty="0"/>
          </a:p>
          <a:p>
            <a:pPr>
              <a:buClr>
                <a:srgbClr val="000000"/>
              </a:buClr>
              <a:buFont typeface="Arial" pitchFamily="2" charset="2"/>
              <a:buChar char="•"/>
            </a:pPr>
            <a:r>
              <a:rPr lang="en-US" sz="2000" dirty="0">
                <a:ea typeface="+mn-lt"/>
                <a:cs typeface="+mn-lt"/>
              </a:rPr>
              <a:t>We can access the data of a particular train by </a:t>
            </a:r>
            <a:r>
              <a:rPr lang="en-US" sz="2000" dirty="0" err="1">
                <a:ea typeface="+mn-lt"/>
                <a:cs typeface="+mn-lt"/>
              </a:rPr>
              <a:t>it's</a:t>
            </a:r>
            <a:r>
              <a:rPr lang="en-US" sz="2000" dirty="0">
                <a:ea typeface="+mn-lt"/>
                <a:cs typeface="+mn-lt"/>
              </a:rPr>
              <a:t> unique train number or ID. We can make use of several “Searching Algorithms” that are available to search for that particular ID and obtain it’s details to display to the user.</a:t>
            </a:r>
            <a:endParaRPr lang="en-US" dirty="0"/>
          </a:p>
          <a:p>
            <a:pPr>
              <a:lnSpc>
                <a:spcPts val="3000"/>
              </a:lnSpc>
              <a:buClr>
                <a:srgbClr val="000000"/>
              </a:buClr>
              <a:buFont typeface="Wingdings" pitchFamily="2" charset="2"/>
              <a:buChar char="§"/>
            </a:pPr>
            <a:endParaRPr lang="en-US" sz="2000" dirty="0">
              <a:latin typeface="Times New Roman"/>
              <a:cs typeface="Times New Roman"/>
            </a:endParaRPr>
          </a:p>
        </p:txBody>
      </p:sp>
      <p:sp>
        <p:nvSpPr>
          <p:cNvPr id="7"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1"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14</a:t>
            </a:fld>
            <a:endParaRPr lang="en-US" sz="1400" dirty="0">
              <a:solidFill>
                <a:schemeClr val="accent4">
                  <a:lumMod val="75000"/>
                </a:schemeClr>
              </a:solidFill>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a:lnSpc>
                <a:spcPts val="3000"/>
              </a:lnSpc>
              <a:buClr>
                <a:schemeClr val="tx1"/>
              </a:buClr>
            </a:pPr>
            <a:r>
              <a:rPr lang="en-US" sz="2800" dirty="0">
                <a:solidFill>
                  <a:srgbClr val="FF0000"/>
                </a:solidFill>
                <a:latin typeface="Times New Roman" panose="02020603050405020304" pitchFamily="18" charset="0"/>
                <a:cs typeface="Times New Roman" panose="02020603050405020304" pitchFamily="18" charset="0"/>
              </a:rPr>
              <a:t>References</a:t>
            </a:r>
          </a:p>
        </p:txBody>
      </p:sp>
      <p:sp>
        <p:nvSpPr>
          <p:cNvPr id="8" name="Content Placeholder 1"/>
          <p:cNvSpPr>
            <a:spLocks noGrp="1"/>
          </p:cNvSpPr>
          <p:nvPr>
            <p:ph idx="1"/>
          </p:nvPr>
        </p:nvSpPr>
        <p:spPr>
          <a:xfrm>
            <a:off x="228600" y="1371600"/>
            <a:ext cx="8763000" cy="5105400"/>
          </a:xfrm>
        </p:spPr>
        <p:txBody>
          <a:bodyPr vert="horz" lIns="91440" tIns="45720" rIns="91440" bIns="45720" rtlCol="0" anchor="t">
            <a:noAutofit/>
          </a:bodyPr>
          <a:lstStyle/>
          <a:p>
            <a:pPr marL="0" indent="0">
              <a:lnSpc>
                <a:spcPts val="3000"/>
              </a:lnSpc>
              <a:buClr>
                <a:prstClr val="black"/>
              </a:buClr>
              <a:buNone/>
            </a:pPr>
            <a:r>
              <a:rPr lang="en-US" sz="2000" dirty="0">
                <a:ea typeface="+mn-lt"/>
                <a:cs typeface="+mn-lt"/>
              </a:rPr>
              <a:t>Video Tutorials:</a:t>
            </a:r>
            <a:endParaRPr lang="en-US" sz="2000" dirty="0">
              <a:latin typeface="Calibri"/>
              <a:cs typeface="Calibri"/>
            </a:endParaRPr>
          </a:p>
          <a:p>
            <a:pPr>
              <a:buClr>
                <a:srgbClr val="000000"/>
              </a:buClr>
              <a:buFont typeface="Arial" pitchFamily="2" charset="2"/>
              <a:buChar char="•"/>
            </a:pPr>
            <a:r>
              <a:rPr lang="en-US" sz="2000" dirty="0">
                <a:ea typeface="+mn-lt"/>
                <a:cs typeface="+mn-lt"/>
                <a:hlinkClick r:id="rId3"/>
              </a:rPr>
              <a:t>https://www.youtube.com/watch?v=ORC0mKNaI9A</a:t>
            </a:r>
            <a:endParaRPr lang="en-US" sz="2000" dirty="0">
              <a:ea typeface="+mn-lt"/>
              <a:cs typeface="+mn-lt"/>
            </a:endParaRPr>
          </a:p>
          <a:p>
            <a:pPr>
              <a:buClr>
                <a:srgbClr val="000000"/>
              </a:buClr>
              <a:buFont typeface="Arial" pitchFamily="2" charset="2"/>
              <a:buChar char="•"/>
            </a:pPr>
            <a:r>
              <a:rPr lang="en-US" sz="2000" dirty="0">
                <a:ea typeface="+mn-lt"/>
                <a:cs typeface="+mn-lt"/>
                <a:hlinkClick r:id="rId4"/>
              </a:rPr>
              <a:t>https://www.youtube.com/watch?v=dlinATkri6Q</a:t>
            </a:r>
            <a:endParaRPr lang="en-US" dirty="0">
              <a:cs typeface="Calibri"/>
            </a:endParaRPr>
          </a:p>
          <a:p>
            <a:pPr marL="0" indent="0">
              <a:buClr>
                <a:srgbClr val="000000"/>
              </a:buClr>
              <a:buNone/>
            </a:pPr>
            <a:r>
              <a:rPr lang="en-US" sz="2000" dirty="0" err="1">
                <a:ea typeface="+mn-lt"/>
                <a:cs typeface="+mn-lt"/>
              </a:rPr>
              <a:t>Github</a:t>
            </a:r>
            <a:r>
              <a:rPr lang="en-US" sz="2000" dirty="0">
                <a:ea typeface="+mn-lt"/>
                <a:cs typeface="+mn-lt"/>
              </a:rPr>
              <a:t>:</a:t>
            </a:r>
            <a:endParaRPr lang="en-US" dirty="0">
              <a:cs typeface="Calibri"/>
            </a:endParaRPr>
          </a:p>
          <a:p>
            <a:pPr>
              <a:buClr>
                <a:srgbClr val="000000"/>
              </a:buClr>
              <a:buFont typeface="Arial" pitchFamily="2" charset="2"/>
              <a:buChar char="•"/>
            </a:pPr>
            <a:r>
              <a:rPr lang="en-US" sz="2000" dirty="0">
                <a:ea typeface="+mn-lt"/>
                <a:cs typeface="+mn-lt"/>
                <a:hlinkClick r:id="rId5"/>
              </a:rPr>
              <a:t>https://github.com/Leoperon/Track-Train.github.io</a:t>
            </a:r>
            <a:endParaRPr lang="en-US" dirty="0">
              <a:ea typeface="+mn-lt"/>
              <a:cs typeface="+mn-lt"/>
            </a:endParaRPr>
          </a:p>
          <a:p>
            <a:pPr marL="0" indent="0">
              <a:buClr>
                <a:srgbClr val="000000"/>
              </a:buClr>
              <a:buNone/>
            </a:pPr>
            <a:r>
              <a:rPr lang="en-US" sz="2000" dirty="0">
                <a:ea typeface="+mn-lt"/>
                <a:cs typeface="+mn-lt"/>
              </a:rPr>
              <a:t>Websites:</a:t>
            </a:r>
            <a:endParaRPr lang="en-US" dirty="0">
              <a:cs typeface="Calibri"/>
            </a:endParaRPr>
          </a:p>
          <a:p>
            <a:pPr>
              <a:buClr>
                <a:srgbClr val="000000"/>
              </a:buClr>
              <a:buFont typeface="Arial" pitchFamily="2" charset="2"/>
              <a:buChar char="•"/>
            </a:pPr>
            <a:r>
              <a:rPr lang="en-US" sz="2000" dirty="0">
                <a:ea typeface="+mn-lt"/>
                <a:cs typeface="+mn-lt"/>
              </a:rPr>
              <a:t> </a:t>
            </a:r>
            <a:r>
              <a:rPr lang="en-US" sz="2000" dirty="0">
                <a:ea typeface="+mn-lt"/>
                <a:cs typeface="+mn-lt"/>
                <a:hlinkClick r:id="rId6"/>
              </a:rPr>
              <a:t>https://www.php.net/manual/en/</a:t>
            </a:r>
            <a:endParaRPr lang="en-US" dirty="0"/>
          </a:p>
          <a:p>
            <a:pPr>
              <a:buClr>
                <a:srgbClr val="000000"/>
              </a:buClr>
              <a:buFont typeface="Arial" pitchFamily="2" charset="2"/>
              <a:buChar char="•"/>
            </a:pPr>
            <a:r>
              <a:rPr lang="en-US" sz="2000" dirty="0">
                <a:ea typeface="+mn-lt"/>
                <a:cs typeface="+mn-lt"/>
                <a:hlinkClick r:id="rId7"/>
              </a:rPr>
              <a:t> http://jsonviewer.stack.hu/</a:t>
            </a:r>
            <a:endParaRPr lang="en-US" dirty="0">
              <a:hlinkClick r:id="rId7"/>
            </a:endParaRPr>
          </a:p>
          <a:p>
            <a:pPr>
              <a:buClr>
                <a:srgbClr val="000000"/>
              </a:buClr>
              <a:buFont typeface="Arial" pitchFamily="2" charset="2"/>
              <a:buChar char="•"/>
            </a:pPr>
            <a:r>
              <a:rPr lang="en-US" sz="2000" dirty="0">
                <a:ea typeface="+mn-lt"/>
                <a:cs typeface="+mn-lt"/>
                <a:hlinkClick r:id="rId8"/>
              </a:rPr>
              <a:t> https://www.sitepoint.com/community/t/how-add-css-style-to-php-code/246575/2</a:t>
            </a:r>
            <a:endParaRPr lang="en-US" dirty="0">
              <a:ea typeface="+mn-lt"/>
              <a:cs typeface="+mn-lt"/>
            </a:endParaRPr>
          </a:p>
          <a:p>
            <a:pPr>
              <a:buClr>
                <a:srgbClr val="000000"/>
              </a:buClr>
              <a:buFont typeface="Arial" pitchFamily="2" charset="2"/>
              <a:buChar char="•"/>
            </a:pPr>
            <a:r>
              <a:rPr lang="en-US" sz="2000" dirty="0">
                <a:ea typeface="+mn-lt"/>
                <a:cs typeface="+mn-lt"/>
                <a:hlinkClick r:id="rId9"/>
              </a:rPr>
              <a:t>https://developer.mozilla.org/en-US/docs/Web/CSS</a:t>
            </a:r>
            <a:endParaRPr lang="en-US" dirty="0">
              <a:cs typeface="Calibri"/>
            </a:endParaRPr>
          </a:p>
          <a:p>
            <a:pPr>
              <a:lnSpc>
                <a:spcPts val="3000"/>
              </a:lnSpc>
              <a:buClr>
                <a:srgbClr val="000000"/>
              </a:buClr>
              <a:buFont typeface="Wingdings" pitchFamily="2" charset="2"/>
              <a:buChar char="§"/>
            </a:pPr>
            <a:endParaRPr lang="en-US" sz="2000" dirty="0">
              <a:latin typeface="Calibri"/>
              <a:cs typeface="Calibri"/>
            </a:endParaRPr>
          </a:p>
        </p:txBody>
      </p:sp>
      <p:sp>
        <p:nvSpPr>
          <p:cNvPr id="7"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1"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15</a:t>
            </a:fld>
            <a:endParaRPr lang="en-US" sz="1400" dirty="0">
              <a:solidFill>
                <a:schemeClr val="accent4">
                  <a:lumMod val="75000"/>
                </a:schemeClr>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lvl="0">
              <a:defRPr/>
            </a:pPr>
            <a:r>
              <a:rPr lang="en-US" sz="2800" dirty="0">
                <a:solidFill>
                  <a:srgbClr val="FF0000"/>
                </a:solidFill>
                <a:latin typeface="Times New Roman" panose="02020603050405020304" pitchFamily="18" charset="0"/>
                <a:cs typeface="Times New Roman" panose="02020603050405020304" pitchFamily="18" charset="0"/>
              </a:rPr>
              <a:t>Contents</a:t>
            </a:r>
            <a:endParaRPr lang="en-US" sz="2800" dirty="0">
              <a:latin typeface="Times New Roman" panose="02020603050405020304" pitchFamily="18" charset="0"/>
              <a:cs typeface="Times New Roman" panose="02020603050405020304" pitchFamily="18" charset="0"/>
            </a:endParaRPr>
          </a:p>
        </p:txBody>
      </p:sp>
      <p:sp>
        <p:nvSpPr>
          <p:cNvPr id="6" name="Content Placeholder 1"/>
          <p:cNvSpPr>
            <a:spLocks noGrp="1"/>
          </p:cNvSpPr>
          <p:nvPr>
            <p:ph idx="1"/>
          </p:nvPr>
        </p:nvSpPr>
        <p:spPr>
          <a:xfrm>
            <a:off x="228600" y="1371600"/>
            <a:ext cx="8763000" cy="5105400"/>
          </a:xfrm>
        </p:spPr>
        <p:txBody>
          <a:bodyPr vert="horz" lIns="91440" tIns="45720" rIns="91440" bIns="45720" rtlCol="0" anchor="t">
            <a:noAutofit/>
          </a:bodyPr>
          <a:lstStyle/>
          <a:p>
            <a:pPr>
              <a:lnSpc>
                <a:spcPts val="3000"/>
              </a:lnSpc>
              <a:buClr>
                <a:schemeClr val="tx1"/>
              </a:buClr>
              <a:buFont typeface="Wingdings" pitchFamily="2" charset="2"/>
              <a:buChar char="q"/>
            </a:pPr>
            <a:r>
              <a:rPr lang="en-US" sz="2000" dirty="0">
                <a:latin typeface="Times New Roman"/>
                <a:cs typeface="Times New Roman"/>
              </a:rPr>
              <a:t>Background </a:t>
            </a:r>
            <a:endParaRPr lang="en-US" sz="2000">
              <a:solidFill>
                <a:schemeClr val="accent6">
                  <a:lumMod val="75000"/>
                </a:schemeClr>
              </a:solidFill>
              <a:latin typeface="Times New Roman"/>
              <a:cs typeface="Times New Roman"/>
            </a:endParaRPr>
          </a:p>
          <a:p>
            <a:pPr>
              <a:lnSpc>
                <a:spcPts val="3000"/>
              </a:lnSpc>
              <a:buClr>
                <a:schemeClr val="tx1"/>
              </a:buClr>
              <a:buFont typeface="Wingdings" pitchFamily="2" charset="2"/>
              <a:buChar char="q"/>
            </a:pPr>
            <a:r>
              <a:rPr lang="en-US" sz="2000" dirty="0">
                <a:latin typeface="Times New Roman"/>
                <a:cs typeface="Times New Roman"/>
              </a:rPr>
              <a:t>Motivation </a:t>
            </a:r>
            <a:endParaRPr lang="en-US" sz="2000">
              <a:solidFill>
                <a:schemeClr val="accent6">
                  <a:lumMod val="75000"/>
                </a:schemeClr>
              </a:solidFill>
              <a:latin typeface="Times New Roman" panose="02020603050405020304" pitchFamily="18" charset="0"/>
              <a:cs typeface="Times New Roman" panose="02020603050405020304" pitchFamily="18" charset="0"/>
            </a:endParaRPr>
          </a:p>
          <a:p>
            <a:pPr>
              <a:lnSpc>
                <a:spcPts val="3000"/>
              </a:lnSpc>
              <a:buClr>
                <a:schemeClr val="tx1"/>
              </a:buClr>
              <a:buFont typeface="Wingdings" pitchFamily="2" charset="2"/>
              <a:buChar char="q"/>
            </a:pPr>
            <a:r>
              <a:rPr lang="en-US" sz="2000" dirty="0">
                <a:latin typeface="Times New Roman"/>
                <a:cs typeface="Times New Roman"/>
              </a:rPr>
              <a:t>Problem Statement </a:t>
            </a:r>
            <a:endParaRPr lang="en-US" sz="2000">
              <a:solidFill>
                <a:schemeClr val="accent6">
                  <a:lumMod val="75000"/>
                </a:schemeClr>
              </a:solidFill>
              <a:latin typeface="Times New Roman" panose="02020603050405020304" pitchFamily="18" charset="0"/>
              <a:cs typeface="Times New Roman" panose="02020603050405020304" pitchFamily="18" charset="0"/>
            </a:endParaRPr>
          </a:p>
          <a:p>
            <a:pPr>
              <a:lnSpc>
                <a:spcPts val="3000"/>
              </a:lnSpc>
              <a:buClr>
                <a:schemeClr val="tx1"/>
              </a:buClr>
              <a:buFont typeface="Wingdings" pitchFamily="2" charset="2"/>
              <a:buChar char="q"/>
            </a:pPr>
            <a:r>
              <a:rPr lang="en-US" sz="2000" dirty="0">
                <a:latin typeface="Times New Roman"/>
                <a:cs typeface="Times New Roman"/>
              </a:rPr>
              <a:t>Formulation </a:t>
            </a:r>
          </a:p>
          <a:p>
            <a:pPr>
              <a:lnSpc>
                <a:spcPts val="3000"/>
              </a:lnSpc>
              <a:buClr>
                <a:srgbClr val="000000"/>
              </a:buClr>
              <a:buFont typeface="Wingdings" pitchFamily="2" charset="2"/>
              <a:buChar char="q"/>
            </a:pPr>
            <a:r>
              <a:rPr lang="en-US" sz="2000" dirty="0">
                <a:latin typeface="Times New Roman"/>
                <a:cs typeface="Times New Roman"/>
              </a:rPr>
              <a:t>Results &amp; Discussion</a:t>
            </a:r>
            <a:endParaRPr lang="en-US" dirty="0">
              <a:solidFill>
                <a:srgbClr val="E46C0A"/>
              </a:solidFill>
              <a:latin typeface="Times New Roman"/>
              <a:cs typeface="Times New Roman"/>
            </a:endParaRPr>
          </a:p>
          <a:p>
            <a:pPr>
              <a:lnSpc>
                <a:spcPts val="3000"/>
              </a:lnSpc>
              <a:buClr>
                <a:srgbClr val="000000"/>
              </a:buClr>
              <a:buFont typeface="Wingdings" pitchFamily="2" charset="2"/>
              <a:buChar char="q"/>
            </a:pPr>
            <a:r>
              <a:rPr lang="en-US" sz="2000" dirty="0">
                <a:latin typeface="Times New Roman"/>
                <a:cs typeface="Times New Roman"/>
              </a:rPr>
              <a:t>Summary </a:t>
            </a:r>
            <a:endParaRPr lang="en-US">
              <a:solidFill>
                <a:srgbClr val="E46C0A"/>
              </a:solidFill>
              <a:latin typeface="Times New Roman"/>
              <a:cs typeface="Times New Roman"/>
            </a:endParaRPr>
          </a:p>
          <a:p>
            <a:pPr>
              <a:lnSpc>
                <a:spcPts val="3000"/>
              </a:lnSpc>
              <a:buClr>
                <a:srgbClr val="000000"/>
              </a:buClr>
              <a:buFont typeface="Wingdings" pitchFamily="2" charset="2"/>
              <a:buChar char="q"/>
            </a:pPr>
            <a:r>
              <a:rPr lang="en-US" sz="2000" dirty="0">
                <a:latin typeface="Times New Roman"/>
                <a:cs typeface="Times New Roman"/>
              </a:rPr>
              <a:t>Future scope </a:t>
            </a:r>
            <a:endParaRPr lang="en-US" dirty="0">
              <a:solidFill>
                <a:srgbClr val="E46C0A"/>
              </a:solidFill>
              <a:latin typeface="Times New Roman"/>
              <a:cs typeface="Times New Roman"/>
            </a:endParaRPr>
          </a:p>
          <a:p>
            <a:pPr>
              <a:lnSpc>
                <a:spcPts val="3000"/>
              </a:lnSpc>
              <a:buClr>
                <a:srgbClr val="000000"/>
              </a:buClr>
              <a:buFont typeface="Wingdings" pitchFamily="2" charset="2"/>
              <a:buChar char="q"/>
            </a:pPr>
            <a:r>
              <a:rPr lang="en-US" sz="2000" dirty="0">
                <a:latin typeface="Times New Roman"/>
                <a:cs typeface="Times New Roman"/>
              </a:rPr>
              <a:t>References</a:t>
            </a:r>
            <a:endParaRPr lang="en-US" dirty="0">
              <a:solidFill>
                <a:srgbClr val="E46C0A"/>
              </a:solidFill>
              <a:latin typeface="Times New Roman"/>
              <a:cs typeface="Times New Roman"/>
            </a:endParaRPr>
          </a:p>
        </p:txBody>
      </p:sp>
      <p:sp>
        <p:nvSpPr>
          <p:cNvPr id="9"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0"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2</a:t>
            </a:fld>
            <a:endParaRPr lang="en-US" sz="1400" dirty="0">
              <a:solidFill>
                <a:schemeClr val="accent4">
                  <a:lumMod val="75000"/>
                </a:schemeClr>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lvl="0">
              <a:defRPr/>
            </a:pPr>
            <a:r>
              <a:rPr lang="en-US" sz="2800" dirty="0">
                <a:solidFill>
                  <a:srgbClr val="FF0000"/>
                </a:solidFill>
                <a:latin typeface="Times New Roman" panose="02020603050405020304" pitchFamily="18" charset="0"/>
                <a:cs typeface="Times New Roman" panose="02020603050405020304" pitchFamily="18" charset="0"/>
              </a:rPr>
              <a:t>Background</a:t>
            </a:r>
          </a:p>
        </p:txBody>
      </p:sp>
      <p:sp>
        <p:nvSpPr>
          <p:cNvPr id="8" name="Content Placeholder 1"/>
          <p:cNvSpPr>
            <a:spLocks noGrp="1"/>
          </p:cNvSpPr>
          <p:nvPr>
            <p:ph idx="1"/>
          </p:nvPr>
        </p:nvSpPr>
        <p:spPr>
          <a:xfrm>
            <a:off x="228600" y="1371600"/>
            <a:ext cx="8763000" cy="5105400"/>
          </a:xfrm>
        </p:spPr>
        <p:txBody>
          <a:bodyPr vert="horz" lIns="91440" tIns="45720" rIns="91440" bIns="45720" rtlCol="0" anchor="t">
            <a:noAutofit/>
          </a:bodyPr>
          <a:lstStyle/>
          <a:p>
            <a:pPr>
              <a:lnSpc>
                <a:spcPct val="120000"/>
              </a:lnSpc>
              <a:spcBef>
                <a:spcPts val="1000"/>
              </a:spcBef>
              <a:buClr>
                <a:schemeClr val="tx1"/>
              </a:buClr>
              <a:buFont typeface="Arial" pitchFamily="2" charset="2"/>
              <a:buChar char="•"/>
            </a:pPr>
            <a:r>
              <a:rPr lang="en-US" sz="2000" dirty="0">
                <a:latin typeface="Calibri"/>
                <a:cs typeface="Calibri"/>
              </a:rPr>
              <a:t>Railway</a:t>
            </a:r>
            <a:r>
              <a:rPr lang="en-US" sz="2000" dirty="0">
                <a:ea typeface="+mn-lt"/>
                <a:cs typeface="+mn-lt"/>
              </a:rPr>
              <a:t> transportation is the central to the formation of modernity.  The process of modernization in the 19th century involved a transition from a spatially oriented world to a time-oriented world. Here everything must be done fast.</a:t>
            </a:r>
          </a:p>
          <a:p>
            <a:pPr>
              <a:lnSpc>
                <a:spcPct val="120000"/>
              </a:lnSpc>
              <a:spcBef>
                <a:spcPts val="1000"/>
              </a:spcBef>
              <a:buClr>
                <a:srgbClr val="000000"/>
              </a:buClr>
              <a:buFont typeface="Arial" pitchFamily="2" charset="2"/>
              <a:buChar char="•"/>
            </a:pPr>
            <a:r>
              <a:rPr lang="en-US" sz="2000" dirty="0">
                <a:ea typeface="+mn-lt"/>
                <a:cs typeface="+mn-lt"/>
              </a:rPr>
              <a:t>Many passengers choose Railways for their travel in their daily life since its cheaper than other transportation and  can also carry many passengers at one time.</a:t>
            </a:r>
          </a:p>
          <a:p>
            <a:pPr>
              <a:lnSpc>
                <a:spcPct val="120000"/>
              </a:lnSpc>
              <a:spcBef>
                <a:spcPts val="1000"/>
              </a:spcBef>
              <a:buClr>
                <a:srgbClr val="000000"/>
              </a:buClr>
              <a:buFont typeface="Arial" pitchFamily="2" charset="2"/>
              <a:buChar char="•"/>
            </a:pPr>
            <a:r>
              <a:rPr lang="en-US" sz="2000" dirty="0">
                <a:ea typeface="+mn-lt"/>
                <a:cs typeface="+mn-lt"/>
              </a:rPr>
              <a:t> At times, these passengers have a hard time knowing the details of the train ,mainly,  it’s timings. Sometimes a train gets delayed and the passenger waits for the train in a state of confusion without knowing if it has already left the station or yet to arrive.</a:t>
            </a:r>
          </a:p>
          <a:p>
            <a:pPr>
              <a:lnSpc>
                <a:spcPct val="120000"/>
              </a:lnSpc>
              <a:spcBef>
                <a:spcPts val="1000"/>
              </a:spcBef>
              <a:buClr>
                <a:srgbClr val="000000"/>
              </a:buClr>
              <a:buFont typeface="Arial" pitchFamily="2" charset="2"/>
              <a:buChar char="•"/>
            </a:pPr>
            <a:endParaRPr lang="en-US" sz="2000" dirty="0">
              <a:ea typeface="+mn-lt"/>
              <a:cs typeface="+mn-lt"/>
            </a:endParaRPr>
          </a:p>
          <a:p>
            <a:pPr>
              <a:lnSpc>
                <a:spcPct val="120000"/>
              </a:lnSpc>
              <a:spcBef>
                <a:spcPts val="1000"/>
              </a:spcBef>
              <a:buClr>
                <a:srgbClr val="000000"/>
              </a:buClr>
              <a:buFont typeface="Arial" pitchFamily="2" charset="2"/>
              <a:buChar char="•"/>
            </a:pPr>
            <a:endParaRPr lang="en-US" sz="2000" dirty="0">
              <a:ea typeface="+mn-lt"/>
              <a:cs typeface="+mn-lt"/>
            </a:endParaRPr>
          </a:p>
          <a:p>
            <a:pPr>
              <a:lnSpc>
                <a:spcPct val="120000"/>
              </a:lnSpc>
              <a:spcBef>
                <a:spcPts val="1000"/>
              </a:spcBef>
              <a:buClr>
                <a:srgbClr val="000000"/>
              </a:buClr>
              <a:buFont typeface="Arial" pitchFamily="2" charset="2"/>
              <a:buChar char="•"/>
            </a:pPr>
            <a:endParaRPr lang="en-US" sz="2000" dirty="0">
              <a:latin typeface="Calibri"/>
              <a:cs typeface="Calibri"/>
            </a:endParaRPr>
          </a:p>
          <a:p>
            <a:pPr>
              <a:lnSpc>
                <a:spcPct val="120000"/>
              </a:lnSpc>
              <a:spcBef>
                <a:spcPts val="1000"/>
              </a:spcBef>
              <a:buClr>
                <a:srgbClr val="000000"/>
              </a:buClr>
              <a:buFont typeface="Arial" pitchFamily="2" charset="2"/>
              <a:buChar char="•"/>
            </a:pPr>
            <a:endParaRPr lang="en-US" sz="2000" dirty="0">
              <a:latin typeface="Calibri"/>
              <a:cs typeface="Calibri"/>
            </a:endParaRPr>
          </a:p>
          <a:p>
            <a:pPr>
              <a:lnSpc>
                <a:spcPts val="3000"/>
              </a:lnSpc>
              <a:buClr>
                <a:srgbClr val="000000"/>
              </a:buClr>
              <a:buFont typeface="Wingdings"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7"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1"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3</a:t>
            </a:fld>
            <a:endParaRPr lang="en-US" sz="1400" dirty="0">
              <a:solidFill>
                <a:schemeClr val="accent4">
                  <a:lumMod val="75000"/>
                </a:schemeClr>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lvl="0">
              <a:defRPr/>
            </a:pPr>
            <a:r>
              <a:rPr lang="en-US" sz="2800" dirty="0">
                <a:solidFill>
                  <a:srgbClr val="FF0000"/>
                </a:solidFill>
                <a:latin typeface="Times New Roman" panose="02020603050405020304" pitchFamily="18" charset="0"/>
                <a:cs typeface="Times New Roman" panose="02020603050405020304" pitchFamily="18" charset="0"/>
              </a:rPr>
              <a:t>Background (Contd.,)</a:t>
            </a:r>
          </a:p>
        </p:txBody>
      </p:sp>
      <p:sp>
        <p:nvSpPr>
          <p:cNvPr id="8" name="Content Placeholder 1"/>
          <p:cNvSpPr>
            <a:spLocks noGrp="1"/>
          </p:cNvSpPr>
          <p:nvPr>
            <p:ph idx="1"/>
          </p:nvPr>
        </p:nvSpPr>
        <p:spPr>
          <a:xfrm>
            <a:off x="228600" y="1371600"/>
            <a:ext cx="8763000" cy="5105400"/>
          </a:xfrm>
        </p:spPr>
        <p:txBody>
          <a:bodyPr vert="horz" lIns="91440" tIns="45720" rIns="91440" bIns="45720" rtlCol="0" anchor="t">
            <a:noAutofit/>
          </a:bodyPr>
          <a:lstStyle/>
          <a:p>
            <a:pPr>
              <a:lnSpc>
                <a:spcPct val="120000"/>
              </a:lnSpc>
              <a:spcBef>
                <a:spcPts val="1000"/>
              </a:spcBef>
              <a:buClr>
                <a:schemeClr val="tx1"/>
              </a:buClr>
              <a:buFont typeface="Arial" pitchFamily="2" charset="2"/>
              <a:buChar char="•"/>
            </a:pPr>
            <a:r>
              <a:rPr lang="en-US" sz="2000" dirty="0">
                <a:latin typeface="Calibri"/>
                <a:cs typeface="Calibri"/>
              </a:rPr>
              <a:t> As a solution, we developed a website to help these passengers by informing them about the train details and time delays if any. This way if a passenger has any doubts regarding the timings of the train i.e. arrival and departure and any delay ,they can use our website and get a clear idea about the train timings and have a hassle-free journey experience.</a:t>
            </a:r>
            <a:endParaRPr lang="en-US" sz="2000" dirty="0">
              <a:ea typeface="+mn-lt"/>
              <a:cs typeface="+mn-lt"/>
            </a:endParaRPr>
          </a:p>
          <a:p>
            <a:pPr>
              <a:lnSpc>
                <a:spcPct val="120000"/>
              </a:lnSpc>
              <a:spcBef>
                <a:spcPts val="1000"/>
              </a:spcBef>
              <a:buFont typeface="Arial,Sans-Serif" pitchFamily="2" charset="2"/>
              <a:buChar char="•"/>
            </a:pPr>
            <a:endParaRPr lang="en-US" sz="2000" dirty="0">
              <a:ea typeface="+mn-lt"/>
              <a:cs typeface="+mn-lt"/>
            </a:endParaRPr>
          </a:p>
        </p:txBody>
      </p:sp>
      <p:sp>
        <p:nvSpPr>
          <p:cNvPr id="9"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1"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4</a:t>
            </a:fld>
            <a:endParaRPr lang="en-US" sz="1400" dirty="0">
              <a:solidFill>
                <a:schemeClr val="accent4">
                  <a:lumMod val="75000"/>
                </a:schemeClr>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lvl="0">
              <a:defRPr/>
            </a:pPr>
            <a:r>
              <a:rPr lang="en-US" sz="2800" dirty="0">
                <a:solidFill>
                  <a:srgbClr val="FF0000"/>
                </a:solidFill>
                <a:latin typeface="Times New Roman" panose="02020603050405020304" pitchFamily="18" charset="0"/>
                <a:cs typeface="Times New Roman" panose="02020603050405020304" pitchFamily="18" charset="0"/>
              </a:rPr>
              <a:t>Motivation</a:t>
            </a:r>
          </a:p>
        </p:txBody>
      </p:sp>
      <p:sp>
        <p:nvSpPr>
          <p:cNvPr id="8" name="Content Placeholder 1"/>
          <p:cNvSpPr>
            <a:spLocks noGrp="1"/>
          </p:cNvSpPr>
          <p:nvPr>
            <p:ph idx="1"/>
          </p:nvPr>
        </p:nvSpPr>
        <p:spPr>
          <a:xfrm>
            <a:off x="228600" y="1371600"/>
            <a:ext cx="8763000" cy="5105400"/>
          </a:xfrm>
        </p:spPr>
        <p:txBody>
          <a:bodyPr vert="horz" lIns="91440" tIns="45720" rIns="91440" bIns="45720" rtlCol="0" anchor="t">
            <a:noAutofit/>
          </a:bodyPr>
          <a:lstStyle/>
          <a:p>
            <a:pPr>
              <a:buClr>
                <a:schemeClr val="tx1"/>
              </a:buClr>
              <a:buFont typeface="Arial" pitchFamily="2" charset="2"/>
              <a:buChar char="•"/>
            </a:pPr>
            <a:r>
              <a:rPr lang="en-US" sz="2000" dirty="0">
                <a:ea typeface="+mn-lt"/>
                <a:cs typeface="+mn-lt"/>
              </a:rPr>
              <a:t>India has the fourth largest railway network with over 22,593 operating trains and a daily passenger count of 24 million.</a:t>
            </a:r>
          </a:p>
          <a:p>
            <a:pPr>
              <a:buClr>
                <a:schemeClr val="tx1"/>
              </a:buClr>
              <a:buFont typeface="Arial" pitchFamily="2" charset="2"/>
              <a:buChar char="•"/>
            </a:pPr>
            <a:r>
              <a:rPr lang="en-US" sz="2000" dirty="0">
                <a:ea typeface="+mn-lt"/>
                <a:cs typeface="+mn-lt"/>
              </a:rPr>
              <a:t>So, The Indian Railways is a service used by many people. In order to provide information about the train to the passengers easily, we developed a “Railway Tracking System” that eases the work of a regular Indian Railway passenger.</a:t>
            </a:r>
          </a:p>
          <a:p>
            <a:pPr>
              <a:buClr>
                <a:srgbClr val="000000"/>
              </a:buClr>
              <a:buFont typeface="Arial" pitchFamily="2" charset="2"/>
              <a:buChar char="•"/>
            </a:pPr>
            <a:r>
              <a:rPr lang="en-US" sz="2000" dirty="0">
                <a:ea typeface="+mn-lt"/>
                <a:cs typeface="+mn-lt"/>
              </a:rPr>
              <a:t>This also helps the passengers be on time for their work since many people travel to do business.</a:t>
            </a:r>
          </a:p>
          <a:p>
            <a:pPr>
              <a:buClr>
                <a:srgbClr val="000000"/>
              </a:buClr>
              <a:buFont typeface="Arial" pitchFamily="2" charset="2"/>
              <a:buChar char="•"/>
            </a:pPr>
            <a:r>
              <a:rPr lang="en-US" sz="2000" dirty="0">
                <a:ea typeface="+mn-lt"/>
                <a:cs typeface="+mn-lt"/>
              </a:rPr>
              <a:t>Our project allows the users to get the information of a particular train. Every train has a unique code which can be used to track the train on a particular day.</a:t>
            </a:r>
            <a:endParaRPr lang="en-US" dirty="0">
              <a:ea typeface="+mn-lt"/>
              <a:cs typeface="+mn-lt"/>
            </a:endParaRPr>
          </a:p>
          <a:p>
            <a:pPr>
              <a:buClr>
                <a:srgbClr val="000000"/>
              </a:buClr>
              <a:buFont typeface="Arial" pitchFamily="2" charset="2"/>
              <a:buChar char="•"/>
            </a:pPr>
            <a:r>
              <a:rPr lang="en-US" sz="2000" dirty="0">
                <a:ea typeface="+mn-lt"/>
                <a:cs typeface="+mn-lt"/>
              </a:rPr>
              <a:t>This way we can know the details of the train </a:t>
            </a:r>
            <a:r>
              <a:rPr lang="en-US" sz="2000" dirty="0" err="1">
                <a:ea typeface="+mn-lt"/>
                <a:cs typeface="+mn-lt"/>
              </a:rPr>
              <a:t>i.e</a:t>
            </a:r>
            <a:r>
              <a:rPr lang="en-US" sz="2000" dirty="0">
                <a:ea typeface="+mn-lt"/>
                <a:cs typeface="+mn-lt"/>
              </a:rPr>
              <a:t> arrival and departure timings at respective stations, and also the time of delay for the train to reach the station if there is any delay. </a:t>
            </a:r>
            <a:endParaRPr lang="en-US" dirty="0">
              <a:ea typeface="+mn-lt"/>
              <a:cs typeface="+mn-lt"/>
            </a:endParaRPr>
          </a:p>
          <a:p>
            <a:pPr>
              <a:buClr>
                <a:srgbClr val="000000"/>
              </a:buClr>
              <a:buFont typeface="Arial" pitchFamily="2" charset="2"/>
              <a:buChar char="•"/>
            </a:pPr>
            <a:endParaRPr lang="en-US" sz="2000" dirty="0">
              <a:cs typeface="Calibri"/>
            </a:endParaRPr>
          </a:p>
          <a:p>
            <a:pPr>
              <a:lnSpc>
                <a:spcPts val="3000"/>
              </a:lnSpc>
              <a:buClr>
                <a:srgbClr val="000000"/>
              </a:buClr>
              <a:buFont typeface="Wingdings"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7"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1"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5</a:t>
            </a:fld>
            <a:endParaRPr lang="en-US" sz="1400" dirty="0">
              <a:solidFill>
                <a:schemeClr val="accent4">
                  <a:lumMod val="75000"/>
                </a:schemeClr>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lvl="0">
              <a:defRPr/>
            </a:pPr>
            <a:r>
              <a:rPr lang="en-US" sz="2800" dirty="0">
                <a:solidFill>
                  <a:srgbClr val="FF0000"/>
                </a:solidFill>
                <a:latin typeface="Times New Roman" panose="02020603050405020304" pitchFamily="18" charset="0"/>
                <a:cs typeface="Times New Roman" panose="02020603050405020304" pitchFamily="18" charset="0"/>
              </a:rPr>
              <a:t>Motivation (Contd.,)</a:t>
            </a:r>
          </a:p>
        </p:txBody>
      </p:sp>
      <p:sp>
        <p:nvSpPr>
          <p:cNvPr id="8" name="Content Placeholder 1"/>
          <p:cNvSpPr>
            <a:spLocks noGrp="1"/>
          </p:cNvSpPr>
          <p:nvPr>
            <p:ph idx="1"/>
          </p:nvPr>
        </p:nvSpPr>
        <p:spPr>
          <a:xfrm>
            <a:off x="228600" y="1371600"/>
            <a:ext cx="8763000" cy="5105400"/>
          </a:xfrm>
        </p:spPr>
        <p:txBody>
          <a:bodyPr vert="horz" lIns="91440" tIns="45720" rIns="91440" bIns="45720" rtlCol="0" anchor="t">
            <a:noAutofit/>
          </a:bodyPr>
          <a:lstStyle/>
          <a:p>
            <a:pPr>
              <a:buClr>
                <a:schemeClr val="tx1"/>
              </a:buClr>
              <a:buFont typeface="Arial,Sans-Serif" pitchFamily="2" charset="2"/>
              <a:buChar char="•"/>
            </a:pPr>
            <a:r>
              <a:rPr lang="en-US" sz="2000" dirty="0">
                <a:latin typeface="Calibri"/>
                <a:cs typeface="Calibri"/>
              </a:rPr>
              <a:t>Through this system, we aim to ease down the work of the passenger and not let their time get wasted in worrying, waiting or searching for the details of the train.</a:t>
            </a:r>
            <a:endParaRPr lang="en-US" sz="2000" dirty="0">
              <a:ea typeface="+mn-lt"/>
              <a:cs typeface="+mn-lt"/>
            </a:endParaRPr>
          </a:p>
          <a:p>
            <a:pPr>
              <a:lnSpc>
                <a:spcPts val="3000"/>
              </a:lnSpc>
              <a:buClr>
                <a:srgbClr val="000000"/>
              </a:buClr>
              <a:buFont typeface="Wingdings"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9"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1"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6</a:t>
            </a:fld>
            <a:endParaRPr lang="en-US" sz="1400" dirty="0">
              <a:solidFill>
                <a:schemeClr val="accent4">
                  <a:lumMod val="75000"/>
                </a:schemeClr>
              </a:solidFill>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lvl="0">
              <a:defRPr/>
            </a:pPr>
            <a:r>
              <a:rPr lang="en-US" sz="2800" dirty="0">
                <a:solidFill>
                  <a:srgbClr val="FF0000"/>
                </a:solidFill>
                <a:latin typeface="Times New Roman" panose="02020603050405020304" pitchFamily="18" charset="0"/>
                <a:cs typeface="Times New Roman" panose="02020603050405020304" pitchFamily="18" charset="0"/>
              </a:rPr>
              <a:t>Problem Statement</a:t>
            </a:r>
          </a:p>
        </p:txBody>
      </p:sp>
      <p:sp>
        <p:nvSpPr>
          <p:cNvPr id="8" name="Content Placeholder 1"/>
          <p:cNvSpPr>
            <a:spLocks noGrp="1"/>
          </p:cNvSpPr>
          <p:nvPr>
            <p:ph idx="1"/>
          </p:nvPr>
        </p:nvSpPr>
        <p:spPr>
          <a:xfrm>
            <a:off x="228600" y="1371600"/>
            <a:ext cx="8763000" cy="5105400"/>
          </a:xfrm>
        </p:spPr>
        <p:txBody>
          <a:bodyPr vert="horz" lIns="91440" tIns="45720" rIns="91440" bIns="45720" rtlCol="0" anchor="t">
            <a:noAutofit/>
          </a:bodyPr>
          <a:lstStyle/>
          <a:p>
            <a:pPr>
              <a:lnSpc>
                <a:spcPts val="3000"/>
              </a:lnSpc>
              <a:buClr>
                <a:schemeClr val="tx1"/>
              </a:buClr>
              <a:buFont typeface="Arial" pitchFamily="2" charset="2"/>
              <a:buChar char="•"/>
            </a:pPr>
            <a:r>
              <a:rPr lang="en-US" sz="2000" dirty="0">
                <a:ea typeface="+mn-lt"/>
                <a:cs typeface="+mn-lt"/>
              </a:rPr>
              <a:t>Businesses always depend on quality and also how fast things are done. In this busy world no one has time to waste travelling to their offices to work so they are digitalizing. But there are some things for which you need to travel, if its via train then you need to know about your train before you board it. Traveling via trains becomes difficult when you don’t know the train timing. If the train is delayed then the person would be wasting his/her time waiting for the train in the station. To prevent situations like this knowing the train live status could really help the passenger. </a:t>
            </a:r>
          </a:p>
          <a:p>
            <a:pPr marL="0" indent="0">
              <a:lnSpc>
                <a:spcPts val="3000"/>
              </a:lnSpc>
              <a:buClr>
                <a:schemeClr val="tx1"/>
              </a:buClr>
              <a:buNone/>
            </a:pPr>
            <a:r>
              <a:rPr lang="en-US" sz="2000" dirty="0">
                <a:ea typeface="+mn-lt"/>
                <a:cs typeface="+mn-lt"/>
              </a:rPr>
              <a:t>It is at times like these that our website will be able to provide real-time information to the passenger who is interested in the current situation of the train as well as the arrival and departure timings.</a:t>
            </a:r>
          </a:p>
          <a:p>
            <a:pPr>
              <a:lnSpc>
                <a:spcPts val="3000"/>
              </a:lnSpc>
              <a:buClr>
                <a:srgbClr val="000000"/>
              </a:buClr>
              <a:buFont typeface="Wingdings"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7"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1"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7</a:t>
            </a:fld>
            <a:endParaRPr lang="en-US" sz="1400" dirty="0">
              <a:solidFill>
                <a:schemeClr val="accent4">
                  <a:lumMod val="75000"/>
                </a:schemeClr>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lvl="0">
              <a:defRPr/>
            </a:pPr>
            <a:r>
              <a:rPr lang="en-US" sz="2800" dirty="0">
                <a:solidFill>
                  <a:srgbClr val="FF0000"/>
                </a:solidFill>
                <a:latin typeface="Times New Roman" panose="02020603050405020304" pitchFamily="18" charset="0"/>
                <a:cs typeface="Times New Roman" panose="02020603050405020304" pitchFamily="18" charset="0"/>
              </a:rPr>
              <a:t>Formulation</a:t>
            </a:r>
          </a:p>
        </p:txBody>
      </p:sp>
      <p:sp>
        <p:nvSpPr>
          <p:cNvPr id="8" name="Content Placeholder 1"/>
          <p:cNvSpPr>
            <a:spLocks noGrp="1"/>
          </p:cNvSpPr>
          <p:nvPr>
            <p:ph idx="1"/>
          </p:nvPr>
        </p:nvSpPr>
        <p:spPr>
          <a:xfrm>
            <a:off x="242977" y="1328468"/>
            <a:ext cx="8763000" cy="5105400"/>
          </a:xfrm>
        </p:spPr>
        <p:txBody>
          <a:bodyPr vert="horz" lIns="91440" tIns="45720" rIns="91440" bIns="45720" rtlCol="0" anchor="t">
            <a:noAutofit/>
          </a:bodyPr>
          <a:lstStyle/>
          <a:p>
            <a:pPr marL="0" indent="0">
              <a:buClr>
                <a:schemeClr val="tx1"/>
              </a:buClr>
              <a:buNone/>
            </a:pPr>
            <a:r>
              <a:rPr lang="en-US" sz="2000" dirty="0">
                <a:latin typeface="Times New Roman"/>
                <a:cs typeface="Times New Roman"/>
              </a:rPr>
              <a:t>To create our proposed “Railway Tracking System”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We require:</a:t>
            </a:r>
          </a:p>
          <a:p>
            <a:r>
              <a:rPr lang="en-US" sz="2000" dirty="0">
                <a:latin typeface="Times New Roman" panose="02020603050405020304" pitchFamily="18" charset="0"/>
                <a:cs typeface="Times New Roman" panose="02020603050405020304" pitchFamily="18" charset="0"/>
              </a:rPr>
              <a:t>API Documentation and API key</a:t>
            </a:r>
          </a:p>
          <a:p>
            <a:r>
              <a:rPr lang="en-US" sz="2000" dirty="0">
                <a:latin typeface="Times New Roman" panose="02020603050405020304" pitchFamily="18" charset="0"/>
                <a:cs typeface="Times New Roman" panose="02020603050405020304" pitchFamily="18" charset="0"/>
              </a:rPr>
              <a:t>JSON Formatter</a:t>
            </a:r>
          </a:p>
          <a:p>
            <a:r>
              <a:rPr lang="en-US" sz="2000" dirty="0">
                <a:latin typeface="Times New Roman" panose="02020603050405020304" pitchFamily="18" charset="0"/>
                <a:cs typeface="Times New Roman" panose="02020603050405020304" pitchFamily="18" charset="0"/>
              </a:rPr>
              <a:t>Visual Studio Code</a:t>
            </a:r>
          </a:p>
          <a:p>
            <a:r>
              <a:rPr lang="en-US" sz="2000" dirty="0">
                <a:latin typeface="Times New Roman" panose="02020603050405020304" pitchFamily="18" charset="0"/>
                <a:cs typeface="Times New Roman" panose="02020603050405020304" pitchFamily="18" charset="0"/>
              </a:rPr>
              <a:t>XAMPP Control Panel</a:t>
            </a:r>
          </a:p>
          <a:p>
            <a:r>
              <a:rPr lang="en-US" sz="2000" dirty="0">
                <a:latin typeface="Times New Roman" panose="02020603050405020304" pitchFamily="18" charset="0"/>
                <a:cs typeface="Times New Roman" panose="02020603050405020304" pitchFamily="18" charset="0"/>
              </a:rPr>
              <a:t>A web browser(Chrome)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languages used are:</a:t>
            </a:r>
          </a:p>
          <a:p>
            <a:r>
              <a:rPr lang="en-US" sz="2000" dirty="0">
                <a:latin typeface="Times New Roman" panose="02020603050405020304" pitchFamily="18" charset="0"/>
                <a:cs typeface="Times New Roman" panose="02020603050405020304" pitchFamily="18" charset="0"/>
              </a:rPr>
              <a:t>PHP</a:t>
            </a:r>
          </a:p>
          <a:p>
            <a:r>
              <a:rPr lang="en-US" sz="2000" dirty="0">
                <a:latin typeface="Times New Roman" panose="02020603050405020304" pitchFamily="18" charset="0"/>
                <a:cs typeface="Times New Roman" panose="02020603050405020304" pitchFamily="18" charset="0"/>
              </a:rPr>
              <a:t>HTML</a:t>
            </a:r>
          </a:p>
          <a:p>
            <a:r>
              <a:rPr lang="en-US" sz="2000" dirty="0">
                <a:latin typeface="Times New Roman" panose="02020603050405020304" pitchFamily="18" charset="0"/>
                <a:cs typeface="Times New Roman" panose="02020603050405020304" pitchFamily="18" charset="0"/>
              </a:rPr>
              <a:t>CSS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7"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1"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8</a:t>
            </a:fld>
            <a:endParaRPr lang="en-US" sz="1400" dirty="0">
              <a:solidFill>
                <a:schemeClr val="accent4">
                  <a:lumMod val="75000"/>
                </a:schemeClr>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4979629" y="20196"/>
            <a:ext cx="4140000" cy="646614"/>
          </a:xfrm>
          <a:prstGeom prst="rect">
            <a:avLst/>
          </a:prstGeom>
          <a:noFill/>
          <a:ln w="9525">
            <a:noFill/>
            <a:miter lim="800000"/>
            <a:headEnd/>
            <a:tailEnd/>
          </a:ln>
          <a:effectLst/>
        </p:spPr>
      </p:pic>
      <p:sp>
        <p:nvSpPr>
          <p:cNvPr id="4" name="Content Placeholder 2"/>
          <p:cNvSpPr txBox="1">
            <a:spLocks/>
          </p:cNvSpPr>
          <p:nvPr/>
        </p:nvSpPr>
        <p:spPr>
          <a:xfrm>
            <a:off x="304800" y="207485"/>
            <a:ext cx="6324600" cy="1143000"/>
          </a:xfrm>
          <a:prstGeom prst="rect">
            <a:avLst/>
          </a:prstGeom>
        </p:spPr>
        <p:txBody>
          <a:bodyPr vert="horz" lIns="91440" tIns="45720" rIns="91440" bIns="45720" rtlCol="0" anchor="ctr">
            <a:normAutofit/>
          </a:bodyPr>
          <a:lstStyle/>
          <a:p>
            <a:pPr lvl="0">
              <a:defRPr/>
            </a:pPr>
            <a:r>
              <a:rPr lang="en-US" sz="2800" dirty="0">
                <a:solidFill>
                  <a:srgbClr val="FF0000"/>
                </a:solidFill>
                <a:latin typeface="Times New Roman" panose="02020603050405020304" pitchFamily="18" charset="0"/>
                <a:cs typeface="Times New Roman" panose="02020603050405020304" pitchFamily="18" charset="0"/>
              </a:rPr>
              <a:t>Formulation(Contd..,)</a:t>
            </a:r>
          </a:p>
        </p:txBody>
      </p:sp>
      <p:sp>
        <p:nvSpPr>
          <p:cNvPr id="8" name="Content Placeholder 1"/>
          <p:cNvSpPr>
            <a:spLocks noGrp="1"/>
          </p:cNvSpPr>
          <p:nvPr>
            <p:ph idx="1"/>
          </p:nvPr>
        </p:nvSpPr>
        <p:spPr>
          <a:xfrm>
            <a:off x="242977" y="1328468"/>
            <a:ext cx="8763000" cy="5105400"/>
          </a:xfrm>
        </p:spPr>
        <p:txBody>
          <a:bodyPr vert="horz" lIns="91440" tIns="45720" rIns="91440" bIns="45720" rtlCol="0" anchor="t">
            <a:noAutofit/>
          </a:bodyPr>
          <a:lstStyle/>
          <a:p>
            <a:pPr marL="0" indent="0">
              <a:buClr>
                <a:schemeClr val="tx1"/>
              </a:buClr>
              <a:buNone/>
            </a:pPr>
            <a:r>
              <a:rPr lang="en-US" sz="2000" dirty="0">
                <a:latin typeface="Times New Roman"/>
                <a:cs typeface="Times New Roman"/>
              </a:rPr>
              <a:t>To create our proposed “Railway Tracking System” :</a:t>
            </a:r>
            <a:endParaRPr lang="en-US" sz="2000" dirty="0">
              <a:latin typeface="Times New Roman" panose="02020603050405020304" pitchFamily="18" charset="0"/>
              <a:cs typeface="Times New Roman" panose="02020603050405020304" pitchFamily="18" charset="0"/>
            </a:endParaRPr>
          </a:p>
          <a:p>
            <a:pPr>
              <a:spcBef>
                <a:spcPts val="1000"/>
              </a:spcBef>
            </a:pPr>
            <a:r>
              <a:rPr lang="en-US" sz="2000" dirty="0">
                <a:ea typeface="+mn-lt"/>
                <a:cs typeface="+mn-lt"/>
              </a:rPr>
              <a:t>We first register into a website that provides us with “Indian Railway API” and get “API key“ to access it’s data. </a:t>
            </a:r>
          </a:p>
          <a:p>
            <a:pPr>
              <a:spcBef>
                <a:spcPts val="1000"/>
              </a:spcBef>
            </a:pPr>
            <a:r>
              <a:rPr lang="en-US" sz="2000" dirty="0">
                <a:ea typeface="+mn-lt"/>
                <a:cs typeface="+mn-lt"/>
              </a:rPr>
              <a:t>The website we used to get data is indianrailapi.com</a:t>
            </a:r>
          </a:p>
          <a:p>
            <a:pPr>
              <a:spcBef>
                <a:spcPts val="1000"/>
              </a:spcBef>
            </a:pPr>
            <a:r>
              <a:rPr lang="en-US" sz="2000" dirty="0">
                <a:ea typeface="+mn-lt"/>
                <a:cs typeface="+mn-lt"/>
              </a:rPr>
              <a:t>The obtained API key is then pasted in the URL provided in API documentation along with other details to get the output which contains required data.</a:t>
            </a:r>
          </a:p>
          <a:p>
            <a:pPr>
              <a:spcBef>
                <a:spcPts val="1000"/>
              </a:spcBef>
            </a:pPr>
            <a:r>
              <a:rPr lang="en-US" sz="2000" dirty="0">
                <a:ea typeface="+mn-lt"/>
                <a:cs typeface="+mn-lt"/>
              </a:rPr>
              <a:t>The output obtained is a JSON(JavaScript Object Notation) </a:t>
            </a:r>
          </a:p>
          <a:p>
            <a:pPr>
              <a:spcBef>
                <a:spcPts val="1000"/>
              </a:spcBef>
            </a:pPr>
            <a:r>
              <a:rPr lang="en-US" sz="2000" dirty="0">
                <a:ea typeface="+mn-lt"/>
                <a:cs typeface="+mn-lt"/>
              </a:rPr>
              <a:t>We use a website jsonviewer.stack.hu to get a more formatted view of our data. </a:t>
            </a:r>
          </a:p>
          <a:p>
            <a:pPr>
              <a:spcBef>
                <a:spcPts val="1000"/>
              </a:spcBef>
            </a:pPr>
            <a:r>
              <a:rPr lang="en-US" sz="2000" dirty="0">
                <a:ea typeface="+mn-lt"/>
                <a:cs typeface="+mn-lt"/>
              </a:rPr>
              <a:t>The data contains train number, current location, start and end dates and locations, number of stations on the route, scheduled and actual arrival departure timings, delay in time by minutes, status of train at each </a:t>
            </a:r>
            <a:r>
              <a:rPr lang="en-US" sz="2000" dirty="0" err="1">
                <a:ea typeface="+mn-lt"/>
                <a:cs typeface="+mn-lt"/>
              </a:rPr>
              <a:t>station,etc</a:t>
            </a:r>
            <a:r>
              <a:rPr lang="en-US" sz="2000" dirty="0">
                <a:ea typeface="+mn-lt"/>
                <a:cs typeface="+mn-lt"/>
              </a:rPr>
              <a:t>.</a:t>
            </a:r>
          </a:p>
          <a:p>
            <a:endParaRPr lang="en-US" sz="2000" dirty="0">
              <a:latin typeface="Times New Roman" panose="02020603050405020304" pitchFamily="18" charset="0"/>
              <a:cs typeface="Times New Roman" panose="02020603050405020304" pitchFamily="18" charset="0"/>
            </a:endParaRPr>
          </a:p>
        </p:txBody>
      </p:sp>
      <p:sp>
        <p:nvSpPr>
          <p:cNvPr id="7" name="Footer Placeholder 7"/>
          <p:cNvSpPr>
            <a:spLocks noGrp="1"/>
          </p:cNvSpPr>
          <p:nvPr>
            <p:ph type="ftr" sz="quarter" idx="11"/>
          </p:nvPr>
        </p:nvSpPr>
        <p:spPr>
          <a:xfrm>
            <a:off x="21516" y="6471359"/>
            <a:ext cx="2895600" cy="365125"/>
          </a:xfrm>
        </p:spPr>
        <p:txBody>
          <a:bodyPr/>
          <a:lstStyle/>
          <a:p>
            <a:r>
              <a:rPr lang="en-US" sz="1400" dirty="0">
                <a:solidFill>
                  <a:schemeClr val="accent4">
                    <a:lumMod val="75000"/>
                  </a:schemeClr>
                </a:solidFill>
                <a:latin typeface="Times New Roman" pitchFamily="18" charset="0"/>
                <a:cs typeface="Times New Roman" pitchFamily="18" charset="0"/>
              </a:rPr>
              <a:t>Engineering Exploration (20ME C03)</a:t>
            </a:r>
          </a:p>
        </p:txBody>
      </p:sp>
      <p:sp>
        <p:nvSpPr>
          <p:cNvPr id="11" name="Slide Number Placeholder 9"/>
          <p:cNvSpPr>
            <a:spLocks noGrp="1"/>
          </p:cNvSpPr>
          <p:nvPr>
            <p:ph type="sldNum" sz="quarter" idx="12"/>
          </p:nvPr>
        </p:nvSpPr>
        <p:spPr>
          <a:xfrm>
            <a:off x="6737874" y="6475212"/>
            <a:ext cx="2133600" cy="365125"/>
          </a:xfrm>
        </p:spPr>
        <p:txBody>
          <a:bodyPr/>
          <a:lstStyle/>
          <a:p>
            <a:fld id="{B6F15528-21DE-4FAA-801E-634DDDAF4B2B}" type="slidenum">
              <a:rPr lang="en-US" sz="1400" smtClean="0">
                <a:solidFill>
                  <a:schemeClr val="accent4">
                    <a:lumMod val="75000"/>
                  </a:schemeClr>
                </a:solidFill>
                <a:latin typeface="Times New Roman" pitchFamily="18" charset="0"/>
                <a:cs typeface="Times New Roman" pitchFamily="18" charset="0"/>
              </a:rPr>
              <a:pPr/>
              <a:t>9</a:t>
            </a:fld>
            <a:endParaRPr lang="en-US" sz="1400" dirty="0">
              <a:solidFill>
                <a:schemeClr val="accent4">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67045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764</TotalTime>
  <Words>1751</Words>
  <Application>Microsoft Office PowerPoint</Application>
  <PresentationFormat>On-screen Show (4:3)</PresentationFormat>
  <Paragraphs>131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Arial,Sans-Serif</vt:lpstr>
      <vt:lpstr>Calibri</vt:lpstr>
      <vt:lpstr>Times New Roman</vt:lpstr>
      <vt:lpstr>Wingdings</vt:lpstr>
      <vt:lpstr>Wingdings,Sans-Serif</vt:lpstr>
      <vt:lpstr>Office Theme</vt:lpstr>
      <vt:lpstr>Engineering Exploration Project Seminar on RAILWAY TRACKING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Exploration Project Seminar on Title of the project</dc:title>
  <dc:creator>CBIT</dc:creator>
  <cp:lastModifiedBy>KATHYAYINI PASUNURI</cp:lastModifiedBy>
  <cp:revision>318</cp:revision>
  <cp:lastPrinted>2022-08-26T16:25:11Z</cp:lastPrinted>
  <dcterms:created xsi:type="dcterms:W3CDTF">2006-08-16T00:00:00Z</dcterms:created>
  <dcterms:modified xsi:type="dcterms:W3CDTF">2022-08-27T04:55:33Z</dcterms:modified>
</cp:coreProperties>
</file>