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PT Serif"/>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erif-bold.fntdata"/><Relationship Id="rId30" Type="http://schemas.openxmlformats.org/officeDocument/2006/relationships/font" Target="fonts/PTSerif-regular.fntdata"/><Relationship Id="rId11" Type="http://schemas.openxmlformats.org/officeDocument/2006/relationships/slide" Target="slides/slide6.xml"/><Relationship Id="rId33" Type="http://schemas.openxmlformats.org/officeDocument/2006/relationships/font" Target="fonts/PTSerif-boldItalic.fntdata"/><Relationship Id="rId10" Type="http://schemas.openxmlformats.org/officeDocument/2006/relationships/slide" Target="slides/slide5.xml"/><Relationship Id="rId32" Type="http://schemas.openxmlformats.org/officeDocument/2006/relationships/font" Target="fonts/PTSerif-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However, the statistical result shows that “Special Campaign” is not a valid independent variable to predict the probability of “Contribution” happens. What should we do? Should we give up our assumption and drop the variable? </a:t>
            </a:r>
          </a:p>
          <a:p>
            <a:pPr lvl="0">
              <a:spcBef>
                <a:spcPts val="0"/>
              </a:spcBef>
              <a:buNone/>
            </a:pPr>
            <a:r>
              <a:rPr lang="en"/>
              <a:t>We use the holdout sample to test two models with/without “Special Campaigns”. </a:t>
            </a:r>
          </a:p>
          <a:p>
            <a:pPr lvl="0">
              <a:spcBef>
                <a:spcPts val="0"/>
              </a:spcBef>
              <a:buNone/>
            </a:pPr>
            <a:r>
              <a:rPr lang="en"/>
              <a:t>The result is interesting. Although statistically, “Special Campaign” has an insignificant coefficient in the model. The model with it is better than the model without it: higher likelihood and accuracy. We use the holdout model to approve that the “Special Campaign” variable still has prediction power. So we should follow our sense to keep it the model. </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 can we decide whether to listen to statistical results or not? Is the maximum likelihood always the better option? </a:t>
            </a:r>
          </a:p>
          <a:p>
            <a:pPr lvl="0">
              <a:spcBef>
                <a:spcPts val="0"/>
              </a:spcBef>
              <a:buNone/>
            </a:pPr>
            <a:r>
              <a:rPr lang="en"/>
              <a:t>The answer is, again, it depends. </a:t>
            </a:r>
          </a:p>
          <a:p>
            <a:pPr lvl="0">
              <a:spcBef>
                <a:spcPts val="0"/>
              </a:spcBef>
              <a:buNone/>
            </a:pPr>
            <a:r>
              <a:rPr lang="en"/>
              <a:t>It depends on the purpose of the model. If the purpose of the model is to do forecasting, like our model, we’d like to predict the probability of donatio, then we want to include all variables that have prediction power. </a:t>
            </a:r>
          </a:p>
          <a:p>
            <a:pPr lvl="0">
              <a:spcBef>
                <a:spcPts val="0"/>
              </a:spcBef>
              <a:buNone/>
            </a:pPr>
            <a:r>
              <a:rPr lang="en"/>
              <a:t>If the purpose is to find the drivers of why an event happens, in our case, would be what is the factors to make donations happen, then t stat is relevant.</a:t>
            </a:r>
          </a:p>
          <a:p>
            <a:pPr lvl="0">
              <a:spcBef>
                <a:spcPts val="0"/>
              </a:spcBef>
              <a:buNone/>
            </a:pPr>
            <a:r>
              <a:rPr lang="en"/>
              <a:t>Since our purpose is to forecast the donation best, we decide to keep “Special Campaign” in our model.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Script:</a:t>
            </a:r>
          </a:p>
          <a:p>
            <a:pPr lvl="0">
              <a:spcBef>
                <a:spcPts val="0"/>
              </a:spcBef>
              <a:buNone/>
            </a:pPr>
            <a:r>
              <a:t/>
            </a:r>
            <a:endParaRPr/>
          </a:p>
          <a:p>
            <a:pPr lvl="0">
              <a:spcBef>
                <a:spcPts val="0"/>
              </a:spcBef>
              <a:buNone/>
            </a:pPr>
            <a:r>
              <a:rPr lang="en"/>
              <a:t>To interpret our output less technically, we transformed the coefficients into probability. </a:t>
            </a:r>
          </a:p>
          <a:p>
            <a:pPr lvl="0">
              <a:spcBef>
                <a:spcPts val="0"/>
              </a:spcBef>
              <a:buNone/>
            </a:pPr>
            <a:r>
              <a:rPr lang="en"/>
              <a:t>There are 2 variables that provided interesting insights that I wanted to share with the class:</a:t>
            </a:r>
          </a:p>
          <a:p>
            <a:pPr lvl="0">
              <a:spcBef>
                <a:spcPts val="0"/>
              </a:spcBef>
              <a:buNone/>
            </a:pPr>
            <a:r>
              <a:rPr lang="en"/>
              <a:t>As it turns out, people who watch performances other than Nutcracker are around 14-15% more likely to donate. </a:t>
            </a:r>
          </a:p>
          <a:p>
            <a:pPr lvl="0">
              <a:spcBef>
                <a:spcPts val="0"/>
              </a:spcBef>
              <a:buNone/>
            </a:pPr>
            <a:r>
              <a:t/>
            </a:r>
            <a:endParaRPr/>
          </a:p>
          <a:p>
            <a:pPr lvl="0">
              <a:spcBef>
                <a:spcPts val="0"/>
              </a:spcBef>
              <a:buNone/>
            </a:pPr>
            <a:r>
              <a:rPr lang="en"/>
              <a:t>Also, parents of students in the Silicon Valley Ballet are more likely to donate than those who are not parents. </a:t>
            </a:r>
          </a:p>
          <a:p>
            <a:pPr lvl="0">
              <a:spcBef>
                <a:spcPts val="0"/>
              </a:spcBef>
              <a:buNone/>
            </a:pPr>
            <a:r>
              <a:rPr lang="en"/>
              <a:t>We wanted to test to see whether parents have a bigger impact than viewers of the Nutcracker performance, so we tested the effect of parents who watched the Nutcracker performance. As it turns out, parents who watched the nutcracker are 14% more likely to donate than those who aren’t parents and who didn’t watch the Nutcracker.</a:t>
            </a:r>
          </a:p>
          <a:p>
            <a:pPr lvl="0">
              <a:spcBef>
                <a:spcPts val="0"/>
              </a:spcBef>
              <a:buNone/>
            </a:pPr>
            <a:r>
              <a:rPr lang="en"/>
              <a:t>Using these numbers, we have come up with two overall findings: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First, the nutcracker performance is mostly enjoyed by the general public as a form of entertainment. It is watched by a lot of people since it is a very popular performance, and attracts not only ballet enthusiasts but others as well.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Parents of students at the Silicon Valley Ballet School are more likely to donate since they are emotionally invested in their children and want them to succeed.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Would be interesting to look at the different class types and effect of donations from parents</a:t>
            </a:r>
          </a:p>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Originally began as joint venture to form San Jose Cleveland Ballet</a:t>
            </a:r>
          </a:p>
          <a:p>
            <a:pPr indent="-228600" lvl="0" marL="457200" rtl="0">
              <a:spcBef>
                <a:spcPts val="0"/>
              </a:spcBef>
            </a:pPr>
            <a:r>
              <a:rPr lang="en"/>
              <a:t>Bankruptcy?</a:t>
            </a:r>
          </a:p>
          <a:p>
            <a:pPr indent="-228600" lvl="1" marL="914400" rtl="0">
              <a:spcBef>
                <a:spcPts val="0"/>
              </a:spcBef>
            </a:pPr>
            <a:r>
              <a:rPr lang="en"/>
              <a:t>Began to expand on performances representing the local community - number of which did poorly (large costs, little revenue generation)</a:t>
            </a:r>
          </a:p>
          <a:p>
            <a:pPr indent="-228600" lvl="1" marL="914400" rtl="0">
              <a:spcBef>
                <a:spcPts val="0"/>
              </a:spcBef>
            </a:pPr>
            <a:r>
              <a:rPr lang="en"/>
              <a:t>New director in late 2012 (controversial)</a:t>
            </a:r>
          </a:p>
          <a:p>
            <a:pPr indent="-228600" lvl="1" marL="914400" rtl="0">
              <a:spcBef>
                <a:spcPts val="0"/>
              </a:spcBef>
            </a:pPr>
            <a:r>
              <a:rPr lang="en"/>
              <a:t>Loss of significant patrons</a:t>
            </a:r>
          </a:p>
          <a:p>
            <a:pPr indent="-228600" lvl="1" marL="914400" rtl="0">
              <a:spcBef>
                <a:spcPts val="0"/>
              </a:spcBef>
            </a:pPr>
            <a:r>
              <a:rPr lang="en"/>
              <a:t>Lack of patrons in general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Contributions are key to company revenue. Without it, the revenue is extremely small and with declining contributions over each consecutive year, they need to find new ways of obtaining donors.</a:t>
            </a:r>
          </a:p>
          <a:p>
            <a:pPr indent="-228600" lvl="0" marL="457200" rtl="0">
              <a:spcBef>
                <a:spcPts val="0"/>
              </a:spcBef>
            </a:pPr>
            <a:r>
              <a:rPr lang="en"/>
              <a:t>Donors would consist of parents and members - members would already have donated to company and not possible to forecast their probability of donating; obtaining new donors comes down to highlighting key traits in parents.</a:t>
            </a:r>
          </a:p>
          <a:p>
            <a:pPr indent="-228600" lvl="0" marL="457200" rtl="0">
              <a:spcBef>
                <a:spcPts val="0"/>
              </a:spcBef>
            </a:pPr>
            <a:r>
              <a:rPr lang="en"/>
              <a:t>Student program has been growing - continues today even though ballet company itself is bankrupt</a:t>
            </a:r>
          </a:p>
          <a:p>
            <a:pPr indent="-228600" lvl="0" marL="457200" rtl="0">
              <a:spcBef>
                <a:spcPts val="0"/>
              </a:spcBef>
            </a:pPr>
            <a:r>
              <a:rPr lang="en"/>
              <a:t>Compare to SF Ballet?</a:t>
            </a:r>
          </a:p>
          <a:p>
            <a:pPr indent="-228600" lvl="1" marL="914400" rtl="0">
              <a:spcBef>
                <a:spcPts val="0"/>
              </a:spcBef>
            </a:pPr>
            <a:r>
              <a:rPr lang="en"/>
              <a:t>Larger number of patrons and supports</a:t>
            </a:r>
          </a:p>
          <a:p>
            <a:pPr indent="-228600" lvl="1" marL="914400" rtl="0">
              <a:spcBef>
                <a:spcPts val="0"/>
              </a:spcBef>
            </a:pPr>
            <a:r>
              <a:rPr lang="en"/>
              <a:t>Endowment to help make up for financial shortcomings</a:t>
            </a:r>
          </a:p>
          <a:p>
            <a:pPr indent="0" lvl="0" marL="45720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Make sure to talk about why spike occurs in June 2010</a:t>
            </a:r>
          </a:p>
          <a:p>
            <a:pPr indent="-228600" lvl="0" marL="457200">
              <a:spcBef>
                <a:spcPts val="0"/>
              </a:spcBef>
            </a:pPr>
            <a:r>
              <a:rPr lang="en"/>
              <a:t>Contributions inconsistent and relatively small across given time period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2100" lvl="0" marL="457200">
              <a:spcBef>
                <a:spcPts val="0"/>
              </a:spcBef>
              <a:buSzPct val="100000"/>
              <a:buAutoNum type="arabicPeriod"/>
            </a:pPr>
            <a:r>
              <a:rPr lang="en" sz="1000"/>
              <a:t>The dataset has 9000 records and came from the summer intern project done by Adrian Leetch</a:t>
            </a:r>
          </a:p>
          <a:p>
            <a:pPr indent="-292100" lvl="0" marL="457200" rtl="0">
              <a:spcBef>
                <a:spcPts val="0"/>
              </a:spcBef>
              <a:buSzPct val="100000"/>
              <a:buAutoNum type="arabicPeriod"/>
            </a:pPr>
            <a:r>
              <a:rPr lang="en" sz="1000"/>
              <a:t>It includes the individual ticket sales and donation records</a:t>
            </a:r>
          </a:p>
          <a:p>
            <a:pPr indent="-292100" lvl="0" marL="457200">
              <a:spcBef>
                <a:spcPts val="0"/>
              </a:spcBef>
              <a:buSzPct val="100000"/>
              <a:buAutoNum type="arabicPeriod"/>
            </a:pPr>
            <a:r>
              <a:rPr lang="en" sz="1000"/>
              <a:t>It has more than 20 variables and some limitation of the data</a:t>
            </a:r>
          </a:p>
          <a:p>
            <a:pPr indent="-292100" lvl="0" marL="457200" rtl="0">
              <a:spcBef>
                <a:spcPts val="0"/>
              </a:spcBef>
              <a:buSzPct val="100000"/>
              <a:buAutoNum type="arabicPeriod"/>
            </a:pPr>
            <a:r>
              <a:rPr lang="en" sz="1000"/>
              <a:t>We used to think about doing some analysis on how to increase their ticket sales by analyzing which channel sells the best or what kind of promotions is the most cost-effective, however, as those information are all removed, we cannot do anything further, thus we decide to do some analysis on forecasting whether audience will make contribution or not.</a:t>
            </a:r>
          </a:p>
          <a:p>
            <a:pPr indent="-292100" lvl="0" marL="457200" rtl="0">
              <a:spcBef>
                <a:spcPts val="0"/>
              </a:spcBef>
              <a:buSzPct val="100000"/>
              <a:buAutoNum type="arabicPeriod"/>
            </a:pPr>
            <a:r>
              <a:rPr lang="en" sz="1000"/>
              <a:t>Thus we choose the following explanatory variables:</a:t>
            </a:r>
          </a:p>
          <a:p>
            <a:pPr indent="-292100" lvl="1" marL="914400" rtl="0">
              <a:spcBef>
                <a:spcPts val="0"/>
              </a:spcBef>
              <a:buSzPct val="100000"/>
              <a:buAutoNum type="alphaLcPeriod"/>
            </a:pPr>
            <a:r>
              <a:rPr lang="en" sz="1000"/>
              <a:t>Purchase amount, how much customer bought</a:t>
            </a:r>
          </a:p>
          <a:p>
            <a:pPr indent="-292100" lvl="1" marL="914400" rtl="0">
              <a:spcBef>
                <a:spcPts val="0"/>
              </a:spcBef>
              <a:buSzPct val="100000"/>
              <a:buAutoNum type="alphaLcPeriod"/>
            </a:pPr>
            <a:r>
              <a:rPr lang="en" sz="1000"/>
              <a:t>Performance type: whether the performance was nutcracker, story teller or not</a:t>
            </a:r>
          </a:p>
          <a:p>
            <a:pPr indent="-292100" lvl="1" marL="914400" rtl="0">
              <a:spcBef>
                <a:spcPts val="0"/>
              </a:spcBef>
              <a:buSzPct val="100000"/>
              <a:buAutoNum type="alphaLcPeriod"/>
            </a:pPr>
            <a:r>
              <a:rPr lang="en" sz="1000"/>
              <a:t>Zillow house value, how much the customer’s house value is</a:t>
            </a:r>
          </a:p>
          <a:p>
            <a:pPr indent="-292100" lvl="1" marL="914400" rtl="0">
              <a:spcBef>
                <a:spcPts val="0"/>
              </a:spcBef>
              <a:buSzPct val="100000"/>
              <a:buAutoNum type="alphaLcPeriod"/>
            </a:pPr>
            <a:r>
              <a:rPr lang="en" sz="1000"/>
              <a:t>2015 summer school parent and past school parent, we combined them and created a dummy to see whether the customer is a parent of school student</a:t>
            </a:r>
          </a:p>
          <a:p>
            <a:pPr indent="-292100" lvl="1" marL="914400" rtl="0">
              <a:spcBef>
                <a:spcPts val="0"/>
              </a:spcBef>
              <a:buSzPct val="100000"/>
              <a:buAutoNum type="alphaLcPeriod"/>
            </a:pPr>
            <a:r>
              <a:rPr lang="en" sz="1000"/>
              <a:t>Campaign giving type, whether the donation comes from a gala dinner, special event or not. You will notice we highlighted this one in a different color, we will elaborate more on this later</a:t>
            </a:r>
          </a:p>
          <a:p>
            <a:pPr lvl="0" rtl="0">
              <a:spcBef>
                <a:spcPts val="0"/>
              </a:spcBef>
              <a:buNone/>
            </a:pPr>
            <a:r>
              <a:t/>
            </a:r>
            <a:endParaRPr sz="1000"/>
          </a:p>
          <a:p>
            <a:pPr lvl="0">
              <a:spcBef>
                <a:spcPts val="0"/>
              </a:spcBef>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Then we start to run our models on 60% of the dataset as estimation and the rest as holdout</a:t>
            </a:r>
          </a:p>
          <a:p>
            <a:pPr indent="-228600" lvl="0" marL="457200" rtl="0">
              <a:spcBef>
                <a:spcPts val="0"/>
              </a:spcBef>
              <a:buAutoNum type="arabicPeriod"/>
            </a:pPr>
            <a:r>
              <a:rPr lang="en"/>
              <a:t>We run two models, the only difference in those two models is whether include special campaign or not</a:t>
            </a:r>
          </a:p>
          <a:p>
            <a:pPr indent="-228600" lvl="0" marL="457200" rtl="0">
              <a:spcBef>
                <a:spcPts val="0"/>
              </a:spcBef>
              <a:buAutoNum type="arabicPeriod"/>
            </a:pPr>
            <a:r>
              <a:rPr lang="en"/>
              <a:t>We found that in the first model that with special campaign, all the variables are significant except for the special campaign.</a:t>
            </a:r>
          </a:p>
          <a:p>
            <a:pPr indent="-228600" lvl="0" marL="457200" rtl="0">
              <a:spcBef>
                <a:spcPts val="0"/>
              </a:spcBef>
              <a:buAutoNum type="arabicPeriod"/>
            </a:pPr>
            <a:r>
              <a:rPr lang="en"/>
              <a:t>However, if you look at the number below, you can find that the likelihood of the model with special campaign is lower than the other one, and the forcast accuracy in estimation and holdout is better than the second model</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use the similar models and run another test on different proportion of the dataset, and the result is similar as the previous one. The special campaign still is not statistically significant, however, the result shows the model with special campaign is better model according to the likelihood and the forecast accuracy is better. Interesting, right? Bella is going to elaborate more on this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At the very beginning when we came up with the model, we had the sense that variable “Special Campaigns” must be an important variable to predict the likelihood of a donation happens. And our assumption is: people who attend special campaign are much more likely to donate money to SVB. </a:t>
            </a:r>
          </a:p>
          <a:p>
            <a:pPr lvl="0">
              <a:spcBef>
                <a:spcPts val="0"/>
              </a:spcBef>
              <a:buNone/>
            </a:pPr>
            <a:r>
              <a:rPr lang="en"/>
              <a:t>We took a look at data, and checked their website, the main special campaigns SVB hold are Gala evenings. A typical patron ticket price is as expensive as $500 / person. People who attend the gala evening should be aware of donating money to the ballet organization. So we assume those people who participant gala evenings are more likely to make contribution. So “Special Campaigns” should be a very meaningful variable to help predict our model.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55" name="Shape 55"/>
        <p:cNvGrpSpPr/>
        <p:nvPr/>
      </p:nvGrpSpPr>
      <p:grpSpPr>
        <a:xfrm>
          <a:off x="0" y="0"/>
          <a:ext cx="0" cy="0"/>
          <a:chOff x="0" y="0"/>
          <a:chExt cx="0" cy="0"/>
        </a:xfrm>
      </p:grpSpPr>
      <p:sp>
        <p:nvSpPr>
          <p:cNvPr id="56" name="Shape 56"/>
          <p:cNvSpPr txBox="1"/>
          <p:nvPr>
            <p:ph type="ctrTitle"/>
          </p:nvPr>
        </p:nvSpPr>
        <p:spPr>
          <a:xfrm>
            <a:off x="1768800" y="1991812"/>
            <a:ext cx="5606400" cy="1159800"/>
          </a:xfrm>
          <a:prstGeom prst="rect">
            <a:avLst/>
          </a:prstGeom>
        </p:spPr>
        <p:txBody>
          <a:bodyPr anchorCtr="0" anchor="ctr" bIns="91425" lIns="91425" rIns="91425" tIns="91425"/>
          <a:lstStyle>
            <a:lvl1pPr lvl="0" rtl="0" algn="ctr">
              <a:spcBef>
                <a:spcPts val="0"/>
              </a:spcBef>
              <a:buClr>
                <a:srgbClr val="FFFFFF"/>
              </a:buClr>
              <a:buSzPct val="100000"/>
              <a:defRPr sz="3600">
                <a:solidFill>
                  <a:srgbClr val="FFFFFF"/>
                </a:solidFill>
              </a:defRPr>
            </a:lvl1pPr>
            <a:lvl2pPr lvl="1" rtl="0" algn="ctr">
              <a:spcBef>
                <a:spcPts val="0"/>
              </a:spcBef>
              <a:buSzPct val="100000"/>
              <a:defRPr sz="6000"/>
            </a:lvl2pPr>
            <a:lvl3pPr lvl="2" rtl="0" algn="ctr">
              <a:spcBef>
                <a:spcPts val="0"/>
              </a:spcBef>
              <a:buSzPct val="100000"/>
              <a:defRPr sz="6000"/>
            </a:lvl3pPr>
            <a:lvl4pPr lvl="3" rtl="0" algn="ctr">
              <a:spcBef>
                <a:spcPts val="0"/>
              </a:spcBef>
              <a:buSzPct val="100000"/>
              <a:defRPr sz="6000"/>
            </a:lvl4pPr>
            <a:lvl5pPr lvl="4" rtl="0" algn="ctr">
              <a:spcBef>
                <a:spcPts val="0"/>
              </a:spcBef>
              <a:buSzPct val="100000"/>
              <a:defRPr sz="6000"/>
            </a:lvl5pPr>
            <a:lvl6pPr lvl="5" rtl="0" algn="ctr">
              <a:spcBef>
                <a:spcPts val="0"/>
              </a:spcBef>
              <a:buSzPct val="100000"/>
              <a:defRPr sz="6000"/>
            </a:lvl6pPr>
            <a:lvl7pPr lvl="6" rtl="0" algn="ctr">
              <a:spcBef>
                <a:spcPts val="0"/>
              </a:spcBef>
              <a:buSzPct val="100000"/>
              <a:defRPr sz="6000"/>
            </a:lvl7pPr>
            <a:lvl8pPr lvl="7" rtl="0" algn="ctr">
              <a:spcBef>
                <a:spcPts val="0"/>
              </a:spcBef>
              <a:buSzPct val="100000"/>
              <a:defRPr sz="6000"/>
            </a:lvl8pPr>
            <a:lvl9pPr lvl="8" rtl="0" algn="ctr">
              <a:spcBef>
                <a:spcPts val="0"/>
              </a:spcBef>
              <a:buSzPct val="100000"/>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57" name="Shape 57"/>
        <p:cNvGrpSpPr/>
        <p:nvPr/>
      </p:nvGrpSpPr>
      <p:grpSpPr>
        <a:xfrm>
          <a:off x="0" y="0"/>
          <a:ext cx="0" cy="0"/>
          <a:chOff x="0" y="0"/>
          <a:chExt cx="0" cy="0"/>
        </a:xfrm>
      </p:grpSpPr>
      <p:sp>
        <p:nvSpPr>
          <p:cNvPr id="58" name="Shape 58"/>
          <p:cNvSpPr txBox="1"/>
          <p:nvPr>
            <p:ph type="ctrTitle"/>
          </p:nvPr>
        </p:nvSpPr>
        <p:spPr>
          <a:xfrm>
            <a:off x="1619700" y="1583343"/>
            <a:ext cx="5904600" cy="1159800"/>
          </a:xfrm>
          <a:prstGeom prst="rect">
            <a:avLst/>
          </a:prstGeom>
        </p:spPr>
        <p:txBody>
          <a:bodyPr anchorCtr="0" anchor="b"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59" name="Shape 59"/>
          <p:cNvSpPr txBox="1"/>
          <p:nvPr>
            <p:ph idx="1" type="subTitle"/>
          </p:nvPr>
        </p:nvSpPr>
        <p:spPr>
          <a:xfrm>
            <a:off x="1619700" y="2840059"/>
            <a:ext cx="5904600" cy="784800"/>
          </a:xfrm>
          <a:prstGeom prst="rect">
            <a:avLst/>
          </a:prstGeom>
        </p:spPr>
        <p:txBody>
          <a:bodyPr anchorCtr="0" anchor="t" bIns="91425" lIns="91425" rIns="91425" tIns="91425"/>
          <a:lstStyle>
            <a:lvl1pPr lvl="0" rtl="0" algn="ctr">
              <a:spcBef>
                <a:spcPts val="0"/>
              </a:spcBef>
              <a:buClr>
                <a:srgbClr val="666666"/>
              </a:buClr>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rtl="0" algn="ctr">
              <a:spcBef>
                <a:spcPts val="0"/>
              </a:spcBef>
              <a:buClr>
                <a:srgbClr val="666666"/>
              </a:buClr>
              <a:buSzPct val="100000"/>
              <a:buFont typeface="Playfair Display"/>
              <a:buNone/>
              <a:defRPr i="1" sz="3000">
                <a:solidFill>
                  <a:srgbClr val="666666"/>
                </a:solidFill>
                <a:highlight>
                  <a:srgbClr val="F3F3F3"/>
                </a:highlight>
                <a:latin typeface="Playfair Display"/>
                <a:ea typeface="Playfair Display"/>
                <a:cs typeface="Playfair Display"/>
                <a:sym typeface="Playfair Display"/>
              </a:defRPr>
            </a:lvl2pPr>
            <a:lvl3pPr lvl="2" rtl="0" algn="ctr">
              <a:spcBef>
                <a:spcPts val="0"/>
              </a:spcBef>
              <a:buClr>
                <a:srgbClr val="666666"/>
              </a:buClr>
              <a:buSzPct val="100000"/>
              <a:buFont typeface="Playfair Display"/>
              <a:buNone/>
              <a:defRPr i="1" sz="3000">
                <a:solidFill>
                  <a:srgbClr val="666666"/>
                </a:solidFill>
                <a:highlight>
                  <a:srgbClr val="F3F3F3"/>
                </a:highlight>
                <a:latin typeface="Playfair Display"/>
                <a:ea typeface="Playfair Display"/>
                <a:cs typeface="Playfair Display"/>
                <a:sym typeface="Playfair Display"/>
              </a:defRPr>
            </a:lvl3pPr>
            <a:lvl4pPr lvl="3" rtl="0" algn="ctr">
              <a:spcBef>
                <a:spcPts val="0"/>
              </a:spcBef>
              <a:buClr>
                <a:srgbClr val="666666"/>
              </a:buClr>
              <a:buSzPct val="100000"/>
              <a:buFont typeface="Playfair Display"/>
              <a:buNone/>
              <a:defRPr i="1" sz="3000">
                <a:solidFill>
                  <a:srgbClr val="666666"/>
                </a:solidFill>
                <a:highlight>
                  <a:srgbClr val="F3F3F3"/>
                </a:highlight>
                <a:latin typeface="Playfair Display"/>
                <a:ea typeface="Playfair Display"/>
                <a:cs typeface="Playfair Display"/>
                <a:sym typeface="Playfair Display"/>
              </a:defRPr>
            </a:lvl4pPr>
            <a:lvl5pPr lvl="4" rtl="0" algn="ctr">
              <a:spcBef>
                <a:spcPts val="0"/>
              </a:spcBef>
              <a:buClr>
                <a:srgbClr val="666666"/>
              </a:buClr>
              <a:buSzPct val="100000"/>
              <a:buFont typeface="Playfair Display"/>
              <a:buNone/>
              <a:defRPr i="1" sz="3000">
                <a:solidFill>
                  <a:srgbClr val="666666"/>
                </a:solidFill>
                <a:highlight>
                  <a:srgbClr val="F3F3F3"/>
                </a:highlight>
                <a:latin typeface="Playfair Display"/>
                <a:ea typeface="Playfair Display"/>
                <a:cs typeface="Playfair Display"/>
                <a:sym typeface="Playfair Display"/>
              </a:defRPr>
            </a:lvl5pPr>
            <a:lvl6pPr lvl="5" rtl="0" algn="ctr">
              <a:spcBef>
                <a:spcPts val="0"/>
              </a:spcBef>
              <a:buClr>
                <a:srgbClr val="666666"/>
              </a:buClr>
              <a:buSzPct val="100000"/>
              <a:buFont typeface="Playfair Display"/>
              <a:buNone/>
              <a:defRPr i="1" sz="3000">
                <a:solidFill>
                  <a:srgbClr val="666666"/>
                </a:solidFill>
                <a:highlight>
                  <a:srgbClr val="F3F3F3"/>
                </a:highlight>
                <a:latin typeface="Playfair Display"/>
                <a:ea typeface="Playfair Display"/>
                <a:cs typeface="Playfair Display"/>
                <a:sym typeface="Playfair Display"/>
              </a:defRPr>
            </a:lvl6pPr>
            <a:lvl7pPr lvl="6" rtl="0" algn="ctr">
              <a:spcBef>
                <a:spcPts val="0"/>
              </a:spcBef>
              <a:buClr>
                <a:srgbClr val="666666"/>
              </a:buClr>
              <a:buSzPct val="100000"/>
              <a:buFont typeface="Playfair Display"/>
              <a:buNone/>
              <a:defRPr i="1" sz="3000">
                <a:solidFill>
                  <a:srgbClr val="666666"/>
                </a:solidFill>
                <a:highlight>
                  <a:srgbClr val="F3F3F3"/>
                </a:highlight>
                <a:latin typeface="Playfair Display"/>
                <a:ea typeface="Playfair Display"/>
                <a:cs typeface="Playfair Display"/>
                <a:sym typeface="Playfair Display"/>
              </a:defRPr>
            </a:lvl7pPr>
            <a:lvl8pPr lvl="7" rtl="0" algn="ctr">
              <a:spcBef>
                <a:spcPts val="0"/>
              </a:spcBef>
              <a:buClr>
                <a:srgbClr val="666666"/>
              </a:buClr>
              <a:buSzPct val="100000"/>
              <a:buFont typeface="Playfair Display"/>
              <a:buNone/>
              <a:defRPr i="1" sz="3000">
                <a:solidFill>
                  <a:srgbClr val="666666"/>
                </a:solidFill>
                <a:highlight>
                  <a:srgbClr val="F3F3F3"/>
                </a:highlight>
                <a:latin typeface="Playfair Display"/>
                <a:ea typeface="Playfair Display"/>
                <a:cs typeface="Playfair Display"/>
                <a:sym typeface="Playfair Display"/>
              </a:defRPr>
            </a:lvl8pPr>
            <a:lvl9pPr lvl="8" rtl="0" algn="ctr">
              <a:spcBef>
                <a:spcPts val="0"/>
              </a:spcBef>
              <a:buClr>
                <a:srgbClr val="666666"/>
              </a:buClr>
              <a:buSzPct val="100000"/>
              <a:buFont typeface="Playfair Display"/>
              <a:buNone/>
              <a:defRPr i="1" sz="3000">
                <a:solidFill>
                  <a:srgbClr val="666666"/>
                </a:solidFill>
                <a:highlight>
                  <a:srgbClr val="F3F3F3"/>
                </a:highlight>
                <a:latin typeface="Playfair Display"/>
                <a:ea typeface="Playfair Display"/>
                <a:cs typeface="Playfair Display"/>
                <a:sym typeface="Playfair Display"/>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60" name="Shape 60"/>
        <p:cNvGrpSpPr/>
        <p:nvPr/>
      </p:nvGrpSpPr>
      <p:grpSpPr>
        <a:xfrm>
          <a:off x="0" y="0"/>
          <a:ext cx="0" cy="0"/>
          <a:chOff x="0" y="0"/>
          <a:chExt cx="0" cy="0"/>
        </a:xfrm>
      </p:grpSpPr>
      <p:sp>
        <p:nvSpPr>
          <p:cNvPr id="61" name="Shape 61"/>
          <p:cNvSpPr/>
          <p:nvPr/>
        </p:nvSpPr>
        <p:spPr>
          <a:xfrm>
            <a:off x="4136250" y="1427981"/>
            <a:ext cx="871500" cy="653700"/>
          </a:xfrm>
          <a:prstGeom prst="ellipse">
            <a:avLst/>
          </a:prstGeom>
          <a:solidFill>
            <a:srgbClr val="EFEFEF"/>
          </a:solidFill>
          <a:ln>
            <a:noFill/>
          </a:ln>
        </p:spPr>
        <p:txBody>
          <a:bodyPr anchorCtr="0" anchor="ctr" bIns="91425" lIns="91425" rIns="91425" tIns="91425">
            <a:noAutofit/>
          </a:bodyPr>
          <a:lstStyle/>
          <a:p>
            <a:pPr lvl="0">
              <a:spcBef>
                <a:spcPts val="0"/>
              </a:spcBef>
              <a:buNone/>
            </a:pPr>
            <a:r>
              <a:t/>
            </a:r>
            <a:endParaRPr/>
          </a:p>
        </p:txBody>
      </p:sp>
      <p:sp>
        <p:nvSpPr>
          <p:cNvPr id="62" name="Shape 62"/>
          <p:cNvSpPr txBox="1"/>
          <p:nvPr>
            <p:ph idx="1" type="body"/>
          </p:nvPr>
        </p:nvSpPr>
        <p:spPr>
          <a:xfrm>
            <a:off x="1659150" y="2161800"/>
            <a:ext cx="5825700" cy="819900"/>
          </a:xfrm>
          <a:prstGeom prst="rect">
            <a:avLst/>
          </a:prstGeom>
        </p:spPr>
        <p:txBody>
          <a:bodyPr anchorCtr="0" anchor="t" bIns="91425" lIns="91425" rIns="91425" tIns="91425"/>
          <a:lstStyle>
            <a:lvl1pPr lvl="0" rtl="0" algn="ctr">
              <a:spcBef>
                <a:spcPts val="0"/>
              </a:spcBef>
              <a:defRPr i="1"/>
            </a:lvl1pPr>
            <a:lvl2pPr lvl="1" rtl="0" algn="ctr">
              <a:spcBef>
                <a:spcPts val="0"/>
              </a:spcBef>
              <a:defRPr i="1"/>
            </a:lvl2pPr>
            <a:lvl3pPr lvl="2" rtl="0" algn="ctr">
              <a:spcBef>
                <a:spcPts val="0"/>
              </a:spcBef>
              <a:defRPr i="1"/>
            </a:lvl3pPr>
            <a:lvl4pPr lvl="3" rtl="0" algn="ctr">
              <a:spcBef>
                <a:spcPts val="0"/>
              </a:spcBef>
              <a:defRPr i="1"/>
            </a:lvl4pPr>
            <a:lvl5pPr lvl="4" rtl="0" algn="ctr">
              <a:spcBef>
                <a:spcPts val="0"/>
              </a:spcBef>
              <a:defRPr i="1"/>
            </a:lvl5pPr>
            <a:lvl6pPr lvl="5" rtl="0" algn="ctr">
              <a:spcBef>
                <a:spcPts val="0"/>
              </a:spcBef>
              <a:defRPr i="1"/>
            </a:lvl6pPr>
            <a:lvl7pPr lvl="6" rtl="0" algn="ctr">
              <a:spcBef>
                <a:spcPts val="0"/>
              </a:spcBef>
              <a:defRPr i="1"/>
            </a:lvl7pPr>
            <a:lvl8pPr lvl="7" rtl="0" algn="ctr">
              <a:spcBef>
                <a:spcPts val="0"/>
              </a:spcBef>
              <a:defRPr i="1"/>
            </a:lvl8pPr>
            <a:lvl9pPr lvl="8" rtl="0" algn="ctr">
              <a:spcBef>
                <a:spcPts val="0"/>
              </a:spcBef>
              <a:defRPr i="1"/>
            </a:lvl9pPr>
          </a:lstStyle>
          <a:p/>
        </p:txBody>
      </p:sp>
      <p:sp>
        <p:nvSpPr>
          <p:cNvPr id="63" name="Shape 63"/>
          <p:cNvSpPr txBox="1"/>
          <p:nvPr/>
        </p:nvSpPr>
        <p:spPr>
          <a:xfrm>
            <a:off x="3593400" y="1468125"/>
            <a:ext cx="1957200" cy="538200"/>
          </a:xfrm>
          <a:prstGeom prst="rect">
            <a:avLst/>
          </a:prstGeom>
          <a:noFill/>
          <a:ln>
            <a:noFill/>
          </a:ln>
        </p:spPr>
        <p:txBody>
          <a:bodyPr anchorCtr="0" anchor="t" bIns="91425" lIns="91425" rIns="91425" tIns="91425">
            <a:noAutofit/>
          </a:bodyPr>
          <a:lstStyle/>
          <a:p>
            <a:pPr lvl="0" rtl="0" algn="ctr">
              <a:spcBef>
                <a:spcPts val="0"/>
              </a:spcBef>
              <a:buNone/>
            </a:pPr>
            <a:r>
              <a:rPr lang="en" sz="6000">
                <a:solidFill>
                  <a:srgbClr val="B7B7B7"/>
                </a:solidFill>
                <a:latin typeface="Playfair Display"/>
                <a:ea typeface="Playfair Display"/>
                <a:cs typeface="Playfair Display"/>
                <a:sym typeface="Playfair Display"/>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64" name="Shape 64"/>
        <p:cNvGrpSpPr/>
        <p:nvPr/>
      </p:nvGrpSpPr>
      <p:grpSpPr>
        <a:xfrm>
          <a:off x="0" y="0"/>
          <a:ext cx="0" cy="0"/>
          <a:chOff x="0" y="0"/>
          <a:chExt cx="0" cy="0"/>
        </a:xfrm>
      </p:grpSpPr>
      <p:sp>
        <p:nvSpPr>
          <p:cNvPr id="65" name="Shape 65"/>
          <p:cNvSpPr txBox="1"/>
          <p:nvPr>
            <p:ph type="title"/>
          </p:nvPr>
        </p:nvSpPr>
        <p:spPr>
          <a:xfrm>
            <a:off x="457200" y="338306"/>
            <a:ext cx="8229600" cy="762900"/>
          </a:xfrm>
          <a:prstGeom prst="rect">
            <a:avLst/>
          </a:prstGeom>
        </p:spPr>
        <p:txBody>
          <a:bodyPr anchorCtr="0" anchor="ctr" bIns="91425" lIns="91425" rIns="91425" tIns="91425"/>
          <a:lstStyle>
            <a:lvl1pPr lvl="0" rtl="0">
              <a:spcBef>
                <a:spcPts val="0"/>
              </a:spcBef>
              <a:defRPr>
                <a:highlight>
                  <a:srgbClr val="F3F3F3"/>
                </a:highligh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1251600" y="1272975"/>
            <a:ext cx="6640800" cy="30675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67" name="Shape 67"/>
        <p:cNvGrpSpPr/>
        <p:nvPr/>
      </p:nvGrpSpPr>
      <p:grpSpPr>
        <a:xfrm>
          <a:off x="0" y="0"/>
          <a:ext cx="0" cy="0"/>
          <a:chOff x="0" y="0"/>
          <a:chExt cx="0" cy="0"/>
        </a:xfrm>
      </p:grpSpPr>
      <p:sp>
        <p:nvSpPr>
          <p:cNvPr id="68" name="Shape 68"/>
          <p:cNvSpPr txBox="1"/>
          <p:nvPr>
            <p:ph type="title"/>
          </p:nvPr>
        </p:nvSpPr>
        <p:spPr>
          <a:xfrm>
            <a:off x="457200" y="338306"/>
            <a:ext cx="8229600" cy="762900"/>
          </a:xfrm>
          <a:prstGeom prst="rect">
            <a:avLst/>
          </a:prstGeom>
        </p:spPr>
        <p:txBody>
          <a:bodyPr anchorCtr="0" anchor="ctr" bIns="91425" lIns="91425" rIns="91425" tIns="91425"/>
          <a:lstStyle>
            <a:lvl1pPr lvl="0" rtl="0">
              <a:spcBef>
                <a:spcPts val="0"/>
              </a:spcBef>
              <a:defRPr>
                <a:highlight>
                  <a:srgbClr val="F3F3F3"/>
                </a:highligh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 type="body"/>
          </p:nvPr>
        </p:nvSpPr>
        <p:spPr>
          <a:xfrm>
            <a:off x="970211" y="1200150"/>
            <a:ext cx="3496500" cy="29457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70" name="Shape 70"/>
          <p:cNvSpPr txBox="1"/>
          <p:nvPr>
            <p:ph idx="2" type="body"/>
          </p:nvPr>
        </p:nvSpPr>
        <p:spPr>
          <a:xfrm>
            <a:off x="4677288" y="1200150"/>
            <a:ext cx="3496500" cy="29457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71" name="Shape 71"/>
        <p:cNvGrpSpPr/>
        <p:nvPr/>
      </p:nvGrpSpPr>
      <p:grpSpPr>
        <a:xfrm>
          <a:off x="0" y="0"/>
          <a:ext cx="0" cy="0"/>
          <a:chOff x="0" y="0"/>
          <a:chExt cx="0" cy="0"/>
        </a:xfrm>
      </p:grpSpPr>
      <p:sp>
        <p:nvSpPr>
          <p:cNvPr id="72" name="Shape 72"/>
          <p:cNvSpPr txBox="1"/>
          <p:nvPr>
            <p:ph type="title"/>
          </p:nvPr>
        </p:nvSpPr>
        <p:spPr>
          <a:xfrm>
            <a:off x="457200" y="338306"/>
            <a:ext cx="8229600" cy="762900"/>
          </a:xfrm>
          <a:prstGeom prst="rect">
            <a:avLst/>
          </a:prstGeom>
        </p:spPr>
        <p:txBody>
          <a:bodyPr anchorCtr="0" anchor="ctr" bIns="91425" lIns="91425" rIns="91425" tIns="91425"/>
          <a:lstStyle>
            <a:lvl1pPr lvl="0" rtl="0">
              <a:spcBef>
                <a:spcPts val="0"/>
              </a:spcBef>
              <a:defRPr>
                <a:highlight>
                  <a:srgbClr val="F3F3F3"/>
                </a:highligh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1" type="body"/>
          </p:nvPr>
        </p:nvSpPr>
        <p:spPr>
          <a:xfrm>
            <a:off x="738589" y="1200150"/>
            <a:ext cx="2471100" cy="31749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74" name="Shape 74"/>
          <p:cNvSpPr txBox="1"/>
          <p:nvPr>
            <p:ph idx="2" type="body"/>
          </p:nvPr>
        </p:nvSpPr>
        <p:spPr>
          <a:xfrm>
            <a:off x="3336450" y="1200150"/>
            <a:ext cx="2471100" cy="31749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75" name="Shape 75"/>
          <p:cNvSpPr txBox="1"/>
          <p:nvPr>
            <p:ph idx="3" type="body"/>
          </p:nvPr>
        </p:nvSpPr>
        <p:spPr>
          <a:xfrm>
            <a:off x="5934310" y="1200150"/>
            <a:ext cx="2471100" cy="31749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6" name="Shape 76"/>
        <p:cNvGrpSpPr/>
        <p:nvPr/>
      </p:nvGrpSpPr>
      <p:grpSpPr>
        <a:xfrm>
          <a:off x="0" y="0"/>
          <a:ext cx="0" cy="0"/>
          <a:chOff x="0" y="0"/>
          <a:chExt cx="0" cy="0"/>
        </a:xfrm>
      </p:grpSpPr>
      <p:sp>
        <p:nvSpPr>
          <p:cNvPr id="77" name="Shape 77"/>
          <p:cNvSpPr txBox="1"/>
          <p:nvPr>
            <p:ph type="title"/>
          </p:nvPr>
        </p:nvSpPr>
        <p:spPr>
          <a:xfrm>
            <a:off x="457200" y="338306"/>
            <a:ext cx="8229600" cy="762900"/>
          </a:xfrm>
          <a:prstGeom prst="rect">
            <a:avLst/>
          </a:prstGeom>
        </p:spPr>
        <p:txBody>
          <a:bodyPr anchorCtr="0" anchor="ctr" bIns="91425" lIns="91425" rIns="91425" tIns="91425"/>
          <a:lstStyle>
            <a:lvl1pPr lvl="0" rtl="0">
              <a:spcBef>
                <a:spcPts val="0"/>
              </a:spcBef>
              <a:defRPr>
                <a:highlight>
                  <a:srgbClr val="F3F3F3"/>
                </a:highligh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8" name="Shape 78"/>
        <p:cNvGrpSpPr/>
        <p:nvPr/>
      </p:nvGrpSpPr>
      <p:grpSpPr>
        <a:xfrm>
          <a:off x="0" y="0"/>
          <a:ext cx="0" cy="0"/>
          <a:chOff x="0" y="0"/>
          <a:chExt cx="0" cy="0"/>
        </a:xfrm>
      </p:grpSpPr>
      <p:sp>
        <p:nvSpPr>
          <p:cNvPr id="79" name="Shape 79"/>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360"/>
              </a:spcBef>
              <a:buClr>
                <a:srgbClr val="999999"/>
              </a:buClr>
              <a:buSzPct val="100000"/>
              <a:buNone/>
              <a:defRPr sz="1200">
                <a:solidFill>
                  <a:srgbClr val="999999"/>
                </a:solidFill>
              </a:defRPr>
            </a:lvl1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white">
    <p:spTree>
      <p:nvGrpSpPr>
        <p:cNvPr id="80" name="Shape 8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black">
    <p:spTree>
      <p:nvGrpSpPr>
        <p:cNvPr id="81" name="Shape 8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20947"/>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20947"/>
        </a:solidFill>
      </p:bgPr>
    </p:bg>
    <p:spTree>
      <p:nvGrpSpPr>
        <p:cNvPr id="50" name="Shape 50"/>
        <p:cNvGrpSpPr/>
        <p:nvPr/>
      </p:nvGrpSpPr>
      <p:grpSpPr>
        <a:xfrm>
          <a:off x="0" y="0"/>
          <a:ext cx="0" cy="0"/>
          <a:chOff x="0" y="0"/>
          <a:chExt cx="0" cy="0"/>
        </a:xfrm>
      </p:grpSpPr>
      <p:sp>
        <p:nvSpPr>
          <p:cNvPr id="51" name="Shape 51"/>
          <p:cNvSpPr/>
          <p:nvPr/>
        </p:nvSpPr>
        <p:spPr>
          <a:xfrm>
            <a:off x="389850" y="288112"/>
            <a:ext cx="8364300" cy="4567200"/>
          </a:xfrm>
          <a:prstGeom prst="rect">
            <a:avLst/>
          </a:prstGeom>
          <a:noFill/>
          <a:ln cap="flat" cmpd="sng" w="9525">
            <a:solidFill>
              <a:srgbClr val="D9D9D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307650" y="226575"/>
            <a:ext cx="8528700" cy="4690500"/>
          </a:xfrm>
          <a:prstGeom prst="rect">
            <a:avLst/>
          </a:prstGeom>
          <a:noFill/>
          <a:ln cap="flat" cmpd="sng" w="28575">
            <a:solidFill>
              <a:srgbClr val="D9D9D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457200" y="338306"/>
            <a:ext cx="8229600" cy="762900"/>
          </a:xfrm>
          <a:prstGeom prst="rect">
            <a:avLst/>
          </a:prstGeom>
          <a:noFill/>
          <a:ln>
            <a:noFill/>
          </a:ln>
        </p:spPr>
        <p:txBody>
          <a:bodyPr anchorCtr="0" anchor="ctr" bIns="91425" lIns="91425" rIns="91425" tIns="91425"/>
          <a:lstStyle>
            <a:lvl1pPr lvl="0" rtl="0" algn="ctr">
              <a:spcBef>
                <a:spcPts val="0"/>
              </a:spcBef>
              <a:buClr>
                <a:schemeClr val="dk1"/>
              </a:buClr>
              <a:buSzPct val="100000"/>
              <a:buFont typeface="Playfair Display"/>
              <a:buNone/>
              <a:defRPr sz="1600">
                <a:solidFill>
                  <a:schemeClr val="dk1"/>
                </a:solidFill>
                <a:latin typeface="Playfair Display"/>
                <a:ea typeface="Playfair Display"/>
                <a:cs typeface="Playfair Display"/>
                <a:sym typeface="Playfair Display"/>
              </a:defRPr>
            </a:lvl1pPr>
            <a:lvl2pPr lvl="1" rtl="0" algn="ctr">
              <a:spcBef>
                <a:spcPts val="0"/>
              </a:spcBef>
              <a:buClr>
                <a:schemeClr val="dk1"/>
              </a:buClr>
              <a:buSzPct val="100000"/>
              <a:buFont typeface="Playfair Display"/>
              <a:buNone/>
              <a:defRPr sz="1600">
                <a:solidFill>
                  <a:schemeClr val="dk1"/>
                </a:solidFill>
                <a:latin typeface="Playfair Display"/>
                <a:ea typeface="Playfair Display"/>
                <a:cs typeface="Playfair Display"/>
                <a:sym typeface="Playfair Display"/>
              </a:defRPr>
            </a:lvl2pPr>
            <a:lvl3pPr lvl="2" rtl="0" algn="ctr">
              <a:spcBef>
                <a:spcPts val="0"/>
              </a:spcBef>
              <a:buClr>
                <a:schemeClr val="dk1"/>
              </a:buClr>
              <a:buSzPct val="100000"/>
              <a:buFont typeface="Playfair Display"/>
              <a:buNone/>
              <a:defRPr sz="1600">
                <a:solidFill>
                  <a:schemeClr val="dk1"/>
                </a:solidFill>
                <a:latin typeface="Playfair Display"/>
                <a:ea typeface="Playfair Display"/>
                <a:cs typeface="Playfair Display"/>
                <a:sym typeface="Playfair Display"/>
              </a:defRPr>
            </a:lvl3pPr>
            <a:lvl4pPr lvl="3" rtl="0" algn="ctr">
              <a:spcBef>
                <a:spcPts val="0"/>
              </a:spcBef>
              <a:buClr>
                <a:schemeClr val="dk1"/>
              </a:buClr>
              <a:buSzPct val="100000"/>
              <a:buFont typeface="Playfair Display"/>
              <a:buNone/>
              <a:defRPr sz="1600">
                <a:solidFill>
                  <a:schemeClr val="dk1"/>
                </a:solidFill>
                <a:latin typeface="Playfair Display"/>
                <a:ea typeface="Playfair Display"/>
                <a:cs typeface="Playfair Display"/>
                <a:sym typeface="Playfair Display"/>
              </a:defRPr>
            </a:lvl4pPr>
            <a:lvl5pPr lvl="4" rtl="0" algn="ctr">
              <a:spcBef>
                <a:spcPts val="0"/>
              </a:spcBef>
              <a:buClr>
                <a:schemeClr val="dk1"/>
              </a:buClr>
              <a:buSzPct val="100000"/>
              <a:buFont typeface="Playfair Display"/>
              <a:buNone/>
              <a:defRPr sz="1600">
                <a:solidFill>
                  <a:schemeClr val="dk1"/>
                </a:solidFill>
                <a:latin typeface="Playfair Display"/>
                <a:ea typeface="Playfair Display"/>
                <a:cs typeface="Playfair Display"/>
                <a:sym typeface="Playfair Display"/>
              </a:defRPr>
            </a:lvl5pPr>
            <a:lvl6pPr lvl="5" rtl="0" algn="ctr">
              <a:spcBef>
                <a:spcPts val="0"/>
              </a:spcBef>
              <a:buClr>
                <a:schemeClr val="dk1"/>
              </a:buClr>
              <a:buSzPct val="100000"/>
              <a:buFont typeface="Playfair Display"/>
              <a:buNone/>
              <a:defRPr sz="1600">
                <a:solidFill>
                  <a:schemeClr val="dk1"/>
                </a:solidFill>
                <a:latin typeface="Playfair Display"/>
                <a:ea typeface="Playfair Display"/>
                <a:cs typeface="Playfair Display"/>
                <a:sym typeface="Playfair Display"/>
              </a:defRPr>
            </a:lvl6pPr>
            <a:lvl7pPr lvl="6" rtl="0" algn="ctr">
              <a:spcBef>
                <a:spcPts val="0"/>
              </a:spcBef>
              <a:buClr>
                <a:schemeClr val="dk1"/>
              </a:buClr>
              <a:buSzPct val="100000"/>
              <a:buFont typeface="Playfair Display"/>
              <a:buNone/>
              <a:defRPr sz="1600">
                <a:solidFill>
                  <a:schemeClr val="dk1"/>
                </a:solidFill>
                <a:latin typeface="Playfair Display"/>
                <a:ea typeface="Playfair Display"/>
                <a:cs typeface="Playfair Display"/>
                <a:sym typeface="Playfair Display"/>
              </a:defRPr>
            </a:lvl7pPr>
            <a:lvl8pPr lvl="7" rtl="0" algn="ctr">
              <a:spcBef>
                <a:spcPts val="0"/>
              </a:spcBef>
              <a:buClr>
                <a:schemeClr val="dk1"/>
              </a:buClr>
              <a:buSzPct val="100000"/>
              <a:buFont typeface="Playfair Display"/>
              <a:buNone/>
              <a:defRPr sz="1600">
                <a:solidFill>
                  <a:schemeClr val="dk1"/>
                </a:solidFill>
                <a:latin typeface="Playfair Display"/>
                <a:ea typeface="Playfair Display"/>
                <a:cs typeface="Playfair Display"/>
                <a:sym typeface="Playfair Display"/>
              </a:defRPr>
            </a:lvl8pPr>
            <a:lvl9pPr lvl="8" rtl="0" algn="ctr">
              <a:spcBef>
                <a:spcPts val="0"/>
              </a:spcBef>
              <a:buClr>
                <a:schemeClr val="dk1"/>
              </a:buClr>
              <a:buSzPct val="100000"/>
              <a:buFont typeface="Playfair Display"/>
              <a:buNone/>
              <a:defRPr sz="1600">
                <a:solidFill>
                  <a:schemeClr val="dk1"/>
                </a:solidFill>
                <a:latin typeface="Playfair Display"/>
                <a:ea typeface="Playfair Display"/>
                <a:cs typeface="Playfair Display"/>
                <a:sym typeface="Playfair Display"/>
              </a:defRPr>
            </a:lvl9pPr>
          </a:lstStyle>
          <a:p/>
        </p:txBody>
      </p:sp>
      <p:sp>
        <p:nvSpPr>
          <p:cNvPr id="54" name="Shape 54"/>
          <p:cNvSpPr txBox="1"/>
          <p:nvPr>
            <p:ph idx="1" type="body"/>
          </p:nvPr>
        </p:nvSpPr>
        <p:spPr>
          <a:xfrm>
            <a:off x="1251600" y="1272975"/>
            <a:ext cx="6640800" cy="3067500"/>
          </a:xfrm>
          <a:prstGeom prst="rect">
            <a:avLst/>
          </a:prstGeom>
          <a:noFill/>
          <a:ln>
            <a:noFill/>
          </a:ln>
        </p:spPr>
        <p:txBody>
          <a:bodyPr anchorCtr="0" anchor="t" bIns="91425" lIns="91425" rIns="91425" tIns="91425"/>
          <a:lstStyle>
            <a:lvl1pPr lvl="0" rtl="0">
              <a:spcBef>
                <a:spcPts val="600"/>
              </a:spcBef>
              <a:buClr>
                <a:schemeClr val="dk1"/>
              </a:buClr>
              <a:buSzPct val="100000"/>
              <a:buFont typeface="PT Serif"/>
              <a:buChar char="▣"/>
              <a:defRPr sz="2000">
                <a:solidFill>
                  <a:schemeClr val="dk1"/>
                </a:solidFill>
                <a:latin typeface="PT Serif"/>
                <a:ea typeface="PT Serif"/>
                <a:cs typeface="PT Serif"/>
                <a:sym typeface="PT Serif"/>
              </a:defRPr>
            </a:lvl1pPr>
            <a:lvl2pPr lvl="1" rtl="0">
              <a:spcBef>
                <a:spcPts val="480"/>
              </a:spcBef>
              <a:buClr>
                <a:schemeClr val="dk1"/>
              </a:buClr>
              <a:buSzPct val="100000"/>
              <a:buFont typeface="PT Serif"/>
              <a:defRPr sz="2000">
                <a:solidFill>
                  <a:schemeClr val="dk1"/>
                </a:solidFill>
                <a:latin typeface="PT Serif"/>
                <a:ea typeface="PT Serif"/>
                <a:cs typeface="PT Serif"/>
                <a:sym typeface="PT Serif"/>
              </a:defRPr>
            </a:lvl2pPr>
            <a:lvl3pPr lvl="2" rtl="0">
              <a:spcBef>
                <a:spcPts val="480"/>
              </a:spcBef>
              <a:buClr>
                <a:schemeClr val="dk1"/>
              </a:buClr>
              <a:buSzPct val="100000"/>
              <a:buFont typeface="PT Serif"/>
              <a:defRPr sz="2000">
                <a:solidFill>
                  <a:schemeClr val="dk1"/>
                </a:solidFill>
                <a:latin typeface="PT Serif"/>
                <a:ea typeface="PT Serif"/>
                <a:cs typeface="PT Serif"/>
                <a:sym typeface="PT Serif"/>
              </a:defRPr>
            </a:lvl3pPr>
            <a:lvl4pPr lvl="3" rtl="0">
              <a:spcBef>
                <a:spcPts val="360"/>
              </a:spcBef>
              <a:buClr>
                <a:schemeClr val="dk1"/>
              </a:buClr>
              <a:buSzPct val="100000"/>
              <a:buFont typeface="PT Serif"/>
              <a:defRPr sz="2000">
                <a:solidFill>
                  <a:schemeClr val="dk1"/>
                </a:solidFill>
                <a:latin typeface="PT Serif"/>
                <a:ea typeface="PT Serif"/>
                <a:cs typeface="PT Serif"/>
                <a:sym typeface="PT Serif"/>
              </a:defRPr>
            </a:lvl4pPr>
            <a:lvl5pPr lvl="4" rtl="0">
              <a:spcBef>
                <a:spcPts val="360"/>
              </a:spcBef>
              <a:buClr>
                <a:schemeClr val="dk1"/>
              </a:buClr>
              <a:buSzPct val="100000"/>
              <a:buFont typeface="PT Serif"/>
              <a:defRPr sz="2000">
                <a:solidFill>
                  <a:schemeClr val="dk1"/>
                </a:solidFill>
                <a:latin typeface="PT Serif"/>
                <a:ea typeface="PT Serif"/>
                <a:cs typeface="PT Serif"/>
                <a:sym typeface="PT Serif"/>
              </a:defRPr>
            </a:lvl5pPr>
            <a:lvl6pPr lvl="5" rtl="0">
              <a:spcBef>
                <a:spcPts val="360"/>
              </a:spcBef>
              <a:buClr>
                <a:schemeClr val="dk1"/>
              </a:buClr>
              <a:buSzPct val="100000"/>
              <a:buFont typeface="PT Serif"/>
              <a:defRPr sz="2000">
                <a:solidFill>
                  <a:schemeClr val="dk1"/>
                </a:solidFill>
                <a:latin typeface="PT Serif"/>
                <a:ea typeface="PT Serif"/>
                <a:cs typeface="PT Serif"/>
                <a:sym typeface="PT Serif"/>
              </a:defRPr>
            </a:lvl6pPr>
            <a:lvl7pPr lvl="6" rtl="0">
              <a:spcBef>
                <a:spcPts val="360"/>
              </a:spcBef>
              <a:buClr>
                <a:schemeClr val="dk1"/>
              </a:buClr>
              <a:buSzPct val="100000"/>
              <a:buFont typeface="PT Serif"/>
              <a:defRPr sz="2000">
                <a:solidFill>
                  <a:schemeClr val="dk1"/>
                </a:solidFill>
                <a:latin typeface="PT Serif"/>
                <a:ea typeface="PT Serif"/>
                <a:cs typeface="PT Serif"/>
                <a:sym typeface="PT Serif"/>
              </a:defRPr>
            </a:lvl7pPr>
            <a:lvl8pPr lvl="7" rtl="0">
              <a:spcBef>
                <a:spcPts val="360"/>
              </a:spcBef>
              <a:buClr>
                <a:schemeClr val="dk1"/>
              </a:buClr>
              <a:buSzPct val="100000"/>
              <a:buFont typeface="PT Serif"/>
              <a:defRPr sz="2000">
                <a:solidFill>
                  <a:schemeClr val="dk1"/>
                </a:solidFill>
                <a:latin typeface="PT Serif"/>
                <a:ea typeface="PT Serif"/>
                <a:cs typeface="PT Serif"/>
                <a:sym typeface="PT Serif"/>
              </a:defRPr>
            </a:lvl8pPr>
            <a:lvl9pPr lvl="8" rtl="0">
              <a:spcBef>
                <a:spcPts val="360"/>
              </a:spcBef>
              <a:buClr>
                <a:schemeClr val="dk1"/>
              </a:buClr>
              <a:buSzPct val="100000"/>
              <a:buFont typeface="PT Serif"/>
              <a:defRPr sz="2000">
                <a:solidFill>
                  <a:schemeClr val="dk1"/>
                </a:solidFill>
                <a:latin typeface="PT Serif"/>
                <a:ea typeface="PT Serif"/>
                <a:cs typeface="PT Serif"/>
                <a:sym typeface="PT Serif"/>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0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www.siliconvalleyballet.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 Id="rId4"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 Id="rId4"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pic>
        <p:nvPicPr>
          <p:cNvPr descr="SVB.jpg" id="86" name="Shape 86"/>
          <p:cNvPicPr preferRelativeResize="0"/>
          <p:nvPr/>
        </p:nvPicPr>
        <p:blipFill>
          <a:blip r:embed="rId3">
            <a:alphaModFix/>
          </a:blip>
          <a:stretch>
            <a:fillRect/>
          </a:stretch>
        </p:blipFill>
        <p:spPr>
          <a:xfrm>
            <a:off x="0" y="-988575"/>
            <a:ext cx="9198225" cy="6132150"/>
          </a:xfrm>
          <a:prstGeom prst="rect">
            <a:avLst/>
          </a:prstGeom>
          <a:noFill/>
          <a:ln>
            <a:noFill/>
          </a:ln>
        </p:spPr>
      </p:pic>
      <p:sp>
        <p:nvSpPr>
          <p:cNvPr id="87" name="Shape 87"/>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txBox="1"/>
          <p:nvPr>
            <p:ph type="title"/>
          </p:nvPr>
        </p:nvSpPr>
        <p:spPr>
          <a:xfrm>
            <a:off x="1282650" y="341100"/>
            <a:ext cx="6578700" cy="3089700"/>
          </a:xfrm>
          <a:prstGeom prst="rect">
            <a:avLst/>
          </a:prstGeom>
        </p:spPr>
        <p:txBody>
          <a:bodyPr anchorCtr="0" anchor="ctr" bIns="91425" lIns="91425" rIns="91425" tIns="91425">
            <a:noAutofit/>
          </a:bodyPr>
          <a:lstStyle/>
          <a:p>
            <a:pPr lvl="0">
              <a:spcBef>
                <a:spcPts val="0"/>
              </a:spcBef>
              <a:buNone/>
            </a:pPr>
            <a:r>
              <a:t/>
            </a:r>
            <a:endParaRPr i="1">
              <a:solidFill>
                <a:srgbClr val="666666"/>
              </a:solidFill>
              <a:highlight>
                <a:srgbClr val="FFFFFF"/>
              </a:highlight>
            </a:endParaRPr>
          </a:p>
          <a:p>
            <a:pPr lvl="0">
              <a:spcBef>
                <a:spcPts val="0"/>
              </a:spcBef>
              <a:buNone/>
            </a:pPr>
            <a:r>
              <a:t/>
            </a:r>
            <a:endParaRPr i="1">
              <a:solidFill>
                <a:srgbClr val="666666"/>
              </a:solidFill>
              <a:highlight>
                <a:srgbClr val="FFFFFF"/>
              </a:highlight>
            </a:endParaRPr>
          </a:p>
          <a:p>
            <a:pPr lvl="0">
              <a:spcBef>
                <a:spcPts val="0"/>
              </a:spcBef>
              <a:buNone/>
            </a:pPr>
            <a:r>
              <a:rPr i="1" lang="en" sz="3600">
                <a:solidFill>
                  <a:schemeClr val="lt1"/>
                </a:solidFill>
              </a:rPr>
              <a:t>Silicon Valley Ballet</a:t>
            </a:r>
          </a:p>
          <a:p>
            <a:pPr lvl="0" rtl="0">
              <a:spcBef>
                <a:spcPts val="0"/>
              </a:spcBef>
              <a:buClr>
                <a:schemeClr val="dk1"/>
              </a:buClr>
              <a:buSzPct val="30555"/>
              <a:buFont typeface="Arial"/>
              <a:buNone/>
            </a:pPr>
            <a:r>
              <a:t/>
            </a:r>
            <a:endParaRPr i="1" sz="3600">
              <a:solidFill>
                <a:schemeClr val="lt1"/>
              </a:solidFill>
            </a:endParaRPr>
          </a:p>
          <a:p>
            <a:pPr lvl="0">
              <a:spcBef>
                <a:spcPts val="0"/>
              </a:spcBef>
              <a:buClr>
                <a:schemeClr val="dk1"/>
              </a:buClr>
              <a:buSzPct val="78571"/>
              <a:buFont typeface="Arial"/>
              <a:buNone/>
            </a:pPr>
            <a:r>
              <a:rPr lang="en" sz="1400">
                <a:solidFill>
                  <a:schemeClr val="lt1"/>
                </a:solidFill>
              </a:rPr>
              <a:t>Karen Chik</a:t>
            </a:r>
          </a:p>
          <a:p>
            <a:pPr lvl="0">
              <a:spcBef>
                <a:spcPts val="0"/>
              </a:spcBef>
              <a:buClr>
                <a:schemeClr val="dk1"/>
              </a:buClr>
              <a:buSzPct val="78571"/>
              <a:buFont typeface="Arial"/>
              <a:buNone/>
            </a:pPr>
            <a:r>
              <a:rPr lang="en" sz="1400">
                <a:solidFill>
                  <a:schemeClr val="lt1"/>
                </a:solidFill>
              </a:rPr>
              <a:t>Jonathan Ho</a:t>
            </a:r>
          </a:p>
          <a:p>
            <a:pPr lvl="0">
              <a:spcBef>
                <a:spcPts val="0"/>
              </a:spcBef>
              <a:buClr>
                <a:schemeClr val="dk1"/>
              </a:buClr>
              <a:buSzPct val="78571"/>
              <a:buFont typeface="Arial"/>
              <a:buNone/>
            </a:pPr>
            <a:r>
              <a:rPr lang="en" sz="1400">
                <a:solidFill>
                  <a:schemeClr val="lt1"/>
                </a:solidFill>
              </a:rPr>
              <a:t>Bella Sheng</a:t>
            </a:r>
          </a:p>
          <a:p>
            <a:pPr lvl="0">
              <a:spcBef>
                <a:spcPts val="0"/>
              </a:spcBef>
              <a:buClr>
                <a:schemeClr val="dk1"/>
              </a:buClr>
              <a:buSzPct val="78571"/>
              <a:buFont typeface="Arial"/>
              <a:buNone/>
            </a:pPr>
            <a:r>
              <a:rPr lang="en" sz="1400">
                <a:solidFill>
                  <a:schemeClr val="lt1"/>
                </a:solidFill>
              </a:rPr>
              <a:t>Kathy Tang</a:t>
            </a:r>
          </a:p>
          <a:p>
            <a:pPr lvl="0" rtl="0">
              <a:spcBef>
                <a:spcPts val="0"/>
              </a:spcBef>
              <a:buNone/>
            </a:pPr>
            <a:r>
              <a:t/>
            </a:r>
            <a:endParaRPr i="1">
              <a:solidFill>
                <a:srgbClr val="666666"/>
              </a:solidFill>
              <a:highlight>
                <a:srgbClr val="FFFFFF"/>
              </a:highlight>
            </a:endParaRPr>
          </a:p>
          <a:p>
            <a:pPr lvl="0" rtl="0">
              <a:spcBef>
                <a:spcPts val="0"/>
              </a:spcBef>
              <a:buNone/>
            </a:pPr>
            <a:r>
              <a:t/>
            </a:r>
            <a:endParaRPr i="1">
              <a:solidFill>
                <a:srgbClr val="666666"/>
              </a:solidFill>
              <a:highlight>
                <a:srgbClr val="FFFFFF"/>
              </a:highlight>
            </a:endParaRPr>
          </a:p>
          <a:p>
            <a:pPr lvl="0" rtl="0" algn="l">
              <a:spcBef>
                <a:spcPts val="0"/>
              </a:spcBef>
              <a:buNone/>
            </a:pPr>
            <a:r>
              <a:t/>
            </a:r>
            <a:endParaRPr sz="2400">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75" name="Shape 175"/>
        <p:cNvGrpSpPr/>
        <p:nvPr/>
      </p:nvGrpSpPr>
      <p:grpSpPr>
        <a:xfrm>
          <a:off x="0" y="0"/>
          <a:ext cx="0" cy="0"/>
          <a:chOff x="0" y="0"/>
          <a:chExt cx="0" cy="0"/>
        </a:xfrm>
      </p:grpSpPr>
      <p:sp>
        <p:nvSpPr>
          <p:cNvPr id="176" name="Shape 176"/>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Playfair Display"/>
                <a:ea typeface="Playfair Display"/>
                <a:cs typeface="Playfair Display"/>
                <a:sym typeface="Playfair Display"/>
              </a:rPr>
              <a:t>Statistical Decision VS Business Decision </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Playfair Display"/>
                <a:ea typeface="Playfair Display"/>
                <a:cs typeface="Playfair Display"/>
                <a:sym typeface="Playfair Display"/>
              </a:rPr>
              <a:t>When the coefficient of “Special Campaign” is not significant, should we drop it?</a:t>
            </a:r>
          </a:p>
          <a:p>
            <a:pPr indent="-228600" lvl="0" marL="457200" rtl="0">
              <a:spcBef>
                <a:spcPts val="0"/>
              </a:spcBef>
              <a:buFont typeface="Playfair Display"/>
              <a:buChar char="-"/>
            </a:pPr>
            <a:r>
              <a:rPr lang="en">
                <a:latin typeface="Playfair Display"/>
                <a:ea typeface="Playfair Display"/>
                <a:cs typeface="Playfair Display"/>
                <a:sym typeface="Playfair Display"/>
              </a:rPr>
              <a:t>The answer is: It depends! </a:t>
            </a:r>
          </a:p>
          <a:p>
            <a:pPr indent="-228600" lvl="0" marL="457200" rtl="0">
              <a:spcBef>
                <a:spcPts val="0"/>
              </a:spcBef>
              <a:buFont typeface="Playfair Display"/>
              <a:buChar char="-"/>
            </a:pPr>
            <a:r>
              <a:rPr lang="en">
                <a:latin typeface="Playfair Display"/>
                <a:ea typeface="Playfair Display"/>
                <a:cs typeface="Playfair Display"/>
                <a:sym typeface="Playfair Display"/>
              </a:rPr>
              <a:t>How can we test: Using the Holdout sample to test it</a:t>
            </a:r>
          </a:p>
          <a:p>
            <a:pPr indent="-228600" lvl="0" marL="457200" rtl="0">
              <a:spcBef>
                <a:spcPts val="0"/>
              </a:spcBef>
              <a:buFont typeface="Playfair Display"/>
              <a:buChar char="-"/>
            </a:pPr>
            <a:r>
              <a:rPr lang="en">
                <a:latin typeface="Playfair Display"/>
                <a:ea typeface="Playfair Display"/>
                <a:cs typeface="Playfair Display"/>
                <a:sym typeface="Playfair Display"/>
              </a:rPr>
              <a:t>The result we get: The model  with “Special Campaign” has higher likelihood and accuracy than the model without it  </a:t>
            </a:r>
          </a:p>
          <a:p>
            <a:pPr indent="-228600" lvl="0" marL="457200" rtl="0">
              <a:spcBef>
                <a:spcPts val="0"/>
              </a:spcBef>
              <a:buFont typeface="Playfair Display"/>
              <a:buChar char="-"/>
            </a:pPr>
            <a:r>
              <a:rPr lang="en">
                <a:latin typeface="Playfair Display"/>
                <a:ea typeface="Playfair Display"/>
                <a:cs typeface="Playfair Display"/>
                <a:sym typeface="Playfair Display"/>
              </a:rPr>
              <a:t>Decision: Keeping “Special Campaign” in our model although “Statistics” says no. </a:t>
            </a:r>
          </a:p>
          <a:p>
            <a:pPr lvl="0" rtl="0">
              <a:spcBef>
                <a:spcPts val="0"/>
              </a:spcBef>
              <a:buNone/>
            </a:pPr>
            <a:r>
              <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83" name="Shape 183"/>
        <p:cNvGrpSpPr/>
        <p:nvPr/>
      </p:nvGrpSpPr>
      <p:grpSpPr>
        <a:xfrm>
          <a:off x="0" y="0"/>
          <a:ext cx="0" cy="0"/>
          <a:chOff x="0" y="0"/>
          <a:chExt cx="0" cy="0"/>
        </a:xfrm>
      </p:grpSpPr>
      <p:sp>
        <p:nvSpPr>
          <p:cNvPr id="184" name="Shape 184"/>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MLE method - Drop it or not? </a:t>
            </a:r>
          </a:p>
        </p:txBody>
      </p:sp>
      <p:sp>
        <p:nvSpPr>
          <p:cNvPr id="187" name="Shape 1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Depends on the purpose:</a:t>
            </a:r>
          </a:p>
          <a:p>
            <a:pPr indent="-228600" lvl="0" marL="457200" rtl="0">
              <a:spcBef>
                <a:spcPts val="0"/>
              </a:spcBef>
              <a:buFont typeface="Playfair Display"/>
              <a:buAutoNum type="arabicParenR"/>
            </a:pPr>
            <a:r>
              <a:rPr lang="en">
                <a:latin typeface="Playfair Display"/>
                <a:ea typeface="Playfair Display"/>
                <a:cs typeface="Playfair Display"/>
                <a:sym typeface="Playfair Display"/>
              </a:rPr>
              <a:t>If you want to predict something, then you want to include variables that have prediction power </a:t>
            </a:r>
          </a:p>
          <a:p>
            <a:pPr indent="-228600" lvl="0" marL="457200" rtl="0">
              <a:spcBef>
                <a:spcPts val="0"/>
              </a:spcBef>
              <a:buFont typeface="Playfair Display"/>
              <a:buAutoNum type="arabicParenR"/>
            </a:pPr>
            <a:r>
              <a:rPr lang="en">
                <a:latin typeface="Playfair Display"/>
                <a:ea typeface="Playfair Display"/>
                <a:cs typeface="Playfair Display"/>
                <a:sym typeface="Playfair Display"/>
              </a:rPr>
              <a:t>If you want to find the drivers of why an event happens, then t stat relevant</a:t>
            </a:r>
          </a:p>
          <a:p>
            <a:pPr lvl="0" rtl="0">
              <a:spcBef>
                <a:spcPts val="0"/>
              </a:spcBef>
              <a:buNone/>
            </a:pPr>
            <a:r>
              <a:t/>
            </a:r>
            <a:endParaRPr>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91" name="Shape 191"/>
        <p:cNvGrpSpPr/>
        <p:nvPr/>
      </p:nvGrpSpPr>
      <p:grpSpPr>
        <a:xfrm>
          <a:off x="0" y="0"/>
          <a:ext cx="0" cy="0"/>
          <a:chOff x="0" y="0"/>
          <a:chExt cx="0" cy="0"/>
        </a:xfrm>
      </p:grpSpPr>
      <p:sp>
        <p:nvSpPr>
          <p:cNvPr id="192" name="Shape 192"/>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Interpretations</a:t>
            </a:r>
          </a:p>
        </p:txBody>
      </p:sp>
      <p:sp>
        <p:nvSpPr>
          <p:cNvPr id="195" name="Shape 195"/>
          <p:cNvSpPr txBox="1"/>
          <p:nvPr>
            <p:ph idx="1" type="body"/>
          </p:nvPr>
        </p:nvSpPr>
        <p:spPr>
          <a:xfrm>
            <a:off x="307650" y="949575"/>
            <a:ext cx="7737600" cy="3366000"/>
          </a:xfrm>
          <a:prstGeom prst="rect">
            <a:avLst/>
          </a:prstGeom>
        </p:spPr>
        <p:txBody>
          <a:bodyPr anchorCtr="0" anchor="t" bIns="91425" lIns="91425" rIns="91425" tIns="91425">
            <a:noAutofit/>
          </a:bodyPr>
          <a:lstStyle/>
          <a:p>
            <a:pPr lvl="0" rtl="0">
              <a:spcBef>
                <a:spcPts val="0"/>
              </a:spcBef>
              <a:buNone/>
            </a:pPr>
            <a:r>
              <a:rPr b="1" lang="en" sz="1600" u="sng">
                <a:latin typeface="Playfair Display"/>
                <a:ea typeface="Playfair Display"/>
                <a:cs typeface="Playfair Display"/>
                <a:sym typeface="Playfair Display"/>
              </a:rPr>
              <a:t>Performances:</a:t>
            </a:r>
          </a:p>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People who watch story performances are </a:t>
            </a:r>
            <a:r>
              <a:rPr b="1" lang="en" sz="1600" u="sng">
                <a:latin typeface="Playfair Display"/>
                <a:ea typeface="Playfair Display"/>
                <a:cs typeface="Playfair Display"/>
                <a:sym typeface="Playfair Display"/>
              </a:rPr>
              <a:t>14.4%</a:t>
            </a:r>
            <a:r>
              <a:rPr lang="en" sz="1600">
                <a:latin typeface="Playfair Display"/>
                <a:ea typeface="Playfair Display"/>
                <a:cs typeface="Playfair Display"/>
                <a:sym typeface="Playfair Display"/>
              </a:rPr>
              <a:t> more likely to donate than those who watch the Nutcracker performance </a:t>
            </a:r>
          </a:p>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People who watch non story performances are </a:t>
            </a:r>
            <a:r>
              <a:rPr b="1" lang="en" sz="1600" u="sng">
                <a:latin typeface="Playfair Display"/>
                <a:ea typeface="Playfair Display"/>
                <a:cs typeface="Playfair Display"/>
                <a:sym typeface="Playfair Display"/>
              </a:rPr>
              <a:t>15%</a:t>
            </a:r>
            <a:r>
              <a:rPr lang="en" sz="1600">
                <a:latin typeface="Playfair Display"/>
                <a:ea typeface="Playfair Display"/>
                <a:cs typeface="Playfair Display"/>
                <a:sym typeface="Playfair Display"/>
              </a:rPr>
              <a:t> more likely to donate than those who watch the Nutcracker performance </a:t>
            </a:r>
          </a:p>
          <a:p>
            <a:pPr lvl="0" rtl="0">
              <a:spcBef>
                <a:spcPts val="0"/>
              </a:spcBef>
              <a:buNone/>
            </a:pPr>
            <a:r>
              <a:rPr b="1" lang="en" sz="1600" u="sng">
                <a:latin typeface="Playfair Display"/>
                <a:ea typeface="Playfair Display"/>
                <a:cs typeface="Playfair Display"/>
                <a:sym typeface="Playfair Display"/>
              </a:rPr>
              <a:t>Parents:</a:t>
            </a:r>
          </a:p>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Parents of children in the SVB are</a:t>
            </a:r>
            <a:r>
              <a:rPr b="1" lang="en" sz="1600" u="sng">
                <a:latin typeface="Playfair Display"/>
                <a:ea typeface="Playfair Display"/>
                <a:cs typeface="Playfair Display"/>
                <a:sym typeface="Playfair Display"/>
              </a:rPr>
              <a:t> 26%</a:t>
            </a:r>
            <a:r>
              <a:rPr lang="en" sz="1600">
                <a:latin typeface="Playfair Display"/>
                <a:ea typeface="Playfair Display"/>
                <a:cs typeface="Playfair Display"/>
                <a:sym typeface="Playfair Display"/>
              </a:rPr>
              <a:t> more likely to donate than those who are not parents </a:t>
            </a:r>
          </a:p>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Parents who watched the Nutcracker are </a:t>
            </a:r>
            <a:r>
              <a:rPr b="1" lang="en" sz="1600" u="sng">
                <a:latin typeface="Playfair Display"/>
                <a:ea typeface="Playfair Display"/>
                <a:cs typeface="Playfair Display"/>
                <a:sym typeface="Playfair Display"/>
              </a:rPr>
              <a:t>14%</a:t>
            </a:r>
            <a:r>
              <a:rPr lang="en" sz="1600">
                <a:latin typeface="Playfair Display"/>
                <a:ea typeface="Playfair Display"/>
                <a:cs typeface="Playfair Display"/>
                <a:sym typeface="Playfair Display"/>
              </a:rPr>
              <a:t> more likely to donate than those who are not parents and did not watch the Nutcracker</a:t>
            </a:r>
          </a:p>
          <a:p>
            <a:pPr lvl="0" rtl="0">
              <a:spcBef>
                <a:spcPts val="0"/>
              </a:spcBef>
              <a:buNone/>
            </a:pPr>
            <a:r>
              <a:t/>
            </a:r>
            <a:endParaRPr sz="1600">
              <a:latin typeface="Playfair Display"/>
              <a:ea typeface="Playfair Display"/>
              <a:cs typeface="Playfair Display"/>
              <a:sym typeface="Playfair Display"/>
            </a:endParaRPr>
          </a:p>
          <a:p>
            <a:pPr lvl="0">
              <a:spcBef>
                <a:spcPts val="0"/>
              </a:spcBef>
              <a:buNone/>
            </a:pPr>
            <a:r>
              <a:rPr lang="en" sz="1600">
                <a:latin typeface="Playfair Display"/>
                <a:ea typeface="Playfair Display"/>
                <a:cs typeface="Playfair Display"/>
                <a:sym typeface="Playfair Display"/>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99" name="Shape 199"/>
        <p:cNvGrpSpPr/>
        <p:nvPr/>
      </p:nvGrpSpPr>
      <p:grpSpPr>
        <a:xfrm>
          <a:off x="0" y="0"/>
          <a:ext cx="0" cy="0"/>
          <a:chOff x="0" y="0"/>
          <a:chExt cx="0" cy="0"/>
        </a:xfrm>
      </p:grpSpPr>
      <p:sp>
        <p:nvSpPr>
          <p:cNvPr id="200" name="Shape 200"/>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Playfair Display"/>
                <a:ea typeface="Playfair Display"/>
                <a:cs typeface="Playfair Display"/>
                <a:sym typeface="Playfair Display"/>
              </a:rPr>
              <a:t>Findings</a:t>
            </a:r>
          </a:p>
        </p:txBody>
      </p:sp>
      <p:pic>
        <p:nvPicPr>
          <p:cNvPr descr="Nutcracker.jpg" id="203" name="Shape 203"/>
          <p:cNvPicPr preferRelativeResize="0"/>
          <p:nvPr/>
        </p:nvPicPr>
        <p:blipFill>
          <a:blip r:embed="rId3">
            <a:alphaModFix/>
          </a:blip>
          <a:stretch>
            <a:fillRect/>
          </a:stretch>
        </p:blipFill>
        <p:spPr>
          <a:xfrm>
            <a:off x="1983725" y="1016952"/>
            <a:ext cx="6694225" cy="3762175"/>
          </a:xfrm>
          <a:prstGeom prst="rect">
            <a:avLst/>
          </a:prstGeom>
          <a:noFill/>
          <a:ln>
            <a:noFill/>
          </a:ln>
        </p:spPr>
      </p:pic>
      <p:sp>
        <p:nvSpPr>
          <p:cNvPr id="204" name="Shape 204"/>
          <p:cNvSpPr txBox="1"/>
          <p:nvPr>
            <p:ph idx="1" type="body"/>
          </p:nvPr>
        </p:nvSpPr>
        <p:spPr>
          <a:xfrm>
            <a:off x="389850" y="1016950"/>
            <a:ext cx="4114200" cy="3366000"/>
          </a:xfrm>
          <a:prstGeom prst="rect">
            <a:avLst/>
          </a:prstGeom>
        </p:spPr>
        <p:txBody>
          <a:bodyPr anchorCtr="0" anchor="t" bIns="91425" lIns="91425" rIns="91425" tIns="91425">
            <a:noAutofit/>
          </a:bodyPr>
          <a:lstStyle/>
          <a:p>
            <a:pPr lvl="0" rtl="0">
              <a:spcBef>
                <a:spcPts val="0"/>
              </a:spcBef>
              <a:buNone/>
            </a:pPr>
            <a:r>
              <a:t/>
            </a:r>
            <a:endParaRPr sz="1600">
              <a:latin typeface="Playfair Display"/>
              <a:ea typeface="Playfair Display"/>
              <a:cs typeface="Playfair Display"/>
              <a:sym typeface="Playfair Display"/>
            </a:endParaRPr>
          </a:p>
          <a:p>
            <a:pPr lvl="0" rtl="0">
              <a:spcBef>
                <a:spcPts val="0"/>
              </a:spcBef>
              <a:buNone/>
            </a:pPr>
            <a:r>
              <a:rPr b="1" lang="en">
                <a:solidFill>
                  <a:srgbClr val="999999"/>
                </a:solidFill>
                <a:latin typeface="Playfair Display"/>
                <a:ea typeface="Playfair Display"/>
                <a:cs typeface="Playfair Display"/>
                <a:sym typeface="Playfair Display"/>
              </a:rPr>
              <a:t>Nutcracker performance for general entertainment/enjoyment</a:t>
            </a:r>
          </a:p>
          <a:p>
            <a:pPr lvl="0" rtl="0">
              <a:spcBef>
                <a:spcPts val="0"/>
              </a:spcBef>
              <a:buNone/>
            </a:pPr>
            <a:r>
              <a:rPr lang="en" sz="1600">
                <a:latin typeface="Playfair Display"/>
                <a:ea typeface="Playfair Display"/>
                <a:cs typeface="Playfair Display"/>
                <a:sym typeface="Playfair Display"/>
              </a:rPr>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08" name="Shape 208"/>
        <p:cNvGrpSpPr/>
        <p:nvPr/>
      </p:nvGrpSpPr>
      <p:grpSpPr>
        <a:xfrm>
          <a:off x="0" y="0"/>
          <a:ext cx="0" cy="0"/>
          <a:chOff x="0" y="0"/>
          <a:chExt cx="0" cy="0"/>
        </a:xfrm>
      </p:grpSpPr>
      <p:sp>
        <p:nvSpPr>
          <p:cNvPr id="209" name="Shape 209"/>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Playfair Display"/>
                <a:ea typeface="Playfair Display"/>
                <a:cs typeface="Playfair Display"/>
                <a:sym typeface="Playfair Display"/>
              </a:rPr>
              <a:t>Findings</a:t>
            </a:r>
          </a:p>
        </p:txBody>
      </p:sp>
      <p:sp>
        <p:nvSpPr>
          <p:cNvPr id="212" name="Shape 212"/>
          <p:cNvSpPr txBox="1"/>
          <p:nvPr>
            <p:ph idx="1" type="body"/>
          </p:nvPr>
        </p:nvSpPr>
        <p:spPr>
          <a:xfrm>
            <a:off x="460050" y="1101975"/>
            <a:ext cx="4114200" cy="3366000"/>
          </a:xfrm>
          <a:prstGeom prst="rect">
            <a:avLst/>
          </a:prstGeom>
        </p:spPr>
        <p:txBody>
          <a:bodyPr anchorCtr="0" anchor="t" bIns="91425" lIns="91425" rIns="91425" tIns="91425">
            <a:noAutofit/>
          </a:bodyPr>
          <a:lstStyle/>
          <a:p>
            <a:pPr lvl="0" rtl="0">
              <a:spcBef>
                <a:spcPts val="0"/>
              </a:spcBef>
              <a:buNone/>
            </a:pPr>
            <a:r>
              <a:t/>
            </a:r>
            <a:endParaRPr b="1">
              <a:solidFill>
                <a:srgbClr val="999999"/>
              </a:solidFill>
              <a:latin typeface="Playfair Display"/>
              <a:ea typeface="Playfair Display"/>
              <a:cs typeface="Playfair Display"/>
              <a:sym typeface="Playfair Display"/>
            </a:endParaRPr>
          </a:p>
          <a:p>
            <a:pPr lvl="0" rtl="0" algn="l">
              <a:spcBef>
                <a:spcPts val="0"/>
              </a:spcBef>
              <a:buNone/>
            </a:pPr>
            <a:r>
              <a:rPr b="1" lang="en">
                <a:solidFill>
                  <a:srgbClr val="999999"/>
                </a:solidFill>
                <a:latin typeface="Playfair Display"/>
                <a:ea typeface="Playfair Display"/>
                <a:cs typeface="Playfair Display"/>
                <a:sym typeface="Playfair Display"/>
              </a:rPr>
              <a:t>Parents &gt; Non Parents </a:t>
            </a:r>
          </a:p>
          <a:p>
            <a:pPr lvl="0" rtl="0">
              <a:spcBef>
                <a:spcPts val="0"/>
              </a:spcBef>
              <a:buNone/>
            </a:pPr>
            <a:r>
              <a:t/>
            </a:r>
            <a:endParaRPr sz="1600">
              <a:latin typeface="Playfair Display"/>
              <a:ea typeface="Playfair Display"/>
              <a:cs typeface="Playfair Display"/>
              <a:sym typeface="Playfair Display"/>
            </a:endParaRPr>
          </a:p>
          <a:p>
            <a:pPr lvl="0" rtl="0">
              <a:spcBef>
                <a:spcPts val="0"/>
              </a:spcBef>
              <a:buNone/>
            </a:pPr>
            <a:r>
              <a:rPr lang="en" sz="1600">
                <a:latin typeface="Playfair Display"/>
                <a:ea typeface="Playfair Display"/>
                <a:cs typeface="Playfair Display"/>
                <a:sym typeface="Playfair Display"/>
              </a:rPr>
              <a:t> </a:t>
            </a:r>
          </a:p>
        </p:txBody>
      </p:sp>
      <p:pic>
        <p:nvPicPr>
          <p:cNvPr descr="ballet kids.jpg" id="213" name="Shape 213"/>
          <p:cNvPicPr preferRelativeResize="0"/>
          <p:nvPr/>
        </p:nvPicPr>
        <p:blipFill>
          <a:blip r:embed="rId3">
            <a:alphaModFix/>
          </a:blip>
          <a:stretch>
            <a:fillRect/>
          </a:stretch>
        </p:blipFill>
        <p:spPr>
          <a:xfrm>
            <a:off x="3820875" y="339050"/>
            <a:ext cx="4859025" cy="448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17" name="Shape 217"/>
        <p:cNvGrpSpPr/>
        <p:nvPr/>
      </p:nvGrpSpPr>
      <p:grpSpPr>
        <a:xfrm>
          <a:off x="0" y="0"/>
          <a:ext cx="0" cy="0"/>
          <a:chOff x="0" y="0"/>
          <a:chExt cx="0" cy="0"/>
        </a:xfrm>
      </p:grpSpPr>
      <p:sp>
        <p:nvSpPr>
          <p:cNvPr id="218" name="Shape 218"/>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Playfair Display"/>
                <a:ea typeface="Playfair Display"/>
                <a:cs typeface="Playfair Display"/>
                <a:sym typeface="Playfair Display"/>
              </a:rPr>
              <a:t>Business Recommendations</a:t>
            </a: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Playfair Display"/>
              <a:buChar char="❖"/>
            </a:pPr>
            <a:r>
              <a:rPr lang="en">
                <a:latin typeface="Playfair Display"/>
                <a:ea typeface="Playfair Display"/>
                <a:cs typeface="Playfair Display"/>
                <a:sym typeface="Playfair Display"/>
              </a:rPr>
              <a:t>Increase student enrollment at SVB school, create more after school/summer school programs. Partner with other schools (ie. Charter schools) to bring in more students</a:t>
            </a:r>
          </a:p>
          <a:p>
            <a:pPr indent="-228600" lvl="1" marL="914400" rtl="0">
              <a:spcBef>
                <a:spcPts val="0"/>
              </a:spcBef>
              <a:buFont typeface="Playfair Display"/>
              <a:buChar char="➢"/>
            </a:pPr>
            <a:r>
              <a:rPr lang="en">
                <a:latin typeface="Playfair Display"/>
                <a:ea typeface="Playfair Display"/>
                <a:cs typeface="Playfair Display"/>
                <a:sym typeface="Playfair Display"/>
              </a:rPr>
              <a:t>Increase donations from parents of students</a:t>
            </a:r>
          </a:p>
          <a:p>
            <a:pPr indent="-228600" lvl="0" marL="457200" rtl="0">
              <a:spcBef>
                <a:spcPts val="0"/>
              </a:spcBef>
              <a:buFont typeface="Playfair Display"/>
              <a:buChar char="❖"/>
            </a:pPr>
            <a:r>
              <a:rPr lang="en">
                <a:latin typeface="Playfair Display"/>
                <a:ea typeface="Playfair Display"/>
                <a:cs typeface="Playfair Display"/>
                <a:sym typeface="Playfair Display"/>
              </a:rPr>
              <a:t>Reduce nutcracker performance ticket prices for children </a:t>
            </a:r>
            <a:r>
              <a:rPr lang="en" u="sng">
                <a:latin typeface="Playfair Display"/>
                <a:ea typeface="Playfair Display"/>
                <a:cs typeface="Playfair Display"/>
                <a:sym typeface="Playfair Display"/>
              </a:rPr>
              <a:t>and</a:t>
            </a:r>
            <a:r>
              <a:rPr lang="en">
                <a:latin typeface="Playfair Display"/>
                <a:ea typeface="Playfair Display"/>
                <a:cs typeface="Playfair Display"/>
                <a:sym typeface="Playfair Display"/>
              </a:rPr>
              <a:t> parents </a:t>
            </a:r>
          </a:p>
          <a:p>
            <a:pPr indent="-228600" lvl="1" marL="914400" rtl="0">
              <a:spcBef>
                <a:spcPts val="0"/>
              </a:spcBef>
              <a:buFont typeface="Playfair Display"/>
              <a:buChar char="➢"/>
            </a:pPr>
            <a:r>
              <a:rPr lang="en">
                <a:latin typeface="Playfair Display"/>
                <a:ea typeface="Playfair Display"/>
                <a:cs typeface="Playfair Display"/>
                <a:sym typeface="Playfair Display"/>
              </a:rPr>
              <a:t>Nutcracker performance perhaps purchased from the general public more who are unlikely to donate. Try to draw in children/young adults to watch performances, promoting SVB school to convert them into students </a:t>
            </a:r>
          </a:p>
          <a:p>
            <a:pPr indent="-228600" lvl="0" marL="457200" rtl="0">
              <a:spcBef>
                <a:spcPts val="0"/>
              </a:spcBef>
              <a:buFont typeface="Playfair Display"/>
              <a:buChar char="❖"/>
            </a:pPr>
            <a:r>
              <a:rPr lang="en">
                <a:latin typeface="Playfair Display"/>
                <a:ea typeface="Playfair Display"/>
                <a:cs typeface="Playfair Display"/>
                <a:sym typeface="Playfair Display"/>
              </a:rPr>
              <a:t>Increase spending of performances to ‘wow’ audience to convert adults to members or enroll their children to become students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25" name="Shape 225"/>
        <p:cNvGrpSpPr/>
        <p:nvPr/>
      </p:nvGrpSpPr>
      <p:grpSpPr>
        <a:xfrm>
          <a:off x="0" y="0"/>
          <a:ext cx="0" cy="0"/>
          <a:chOff x="0" y="0"/>
          <a:chExt cx="0" cy="0"/>
        </a:xfrm>
      </p:grpSpPr>
      <p:sp>
        <p:nvSpPr>
          <p:cNvPr id="226" name="Shape 226"/>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txBox="1"/>
          <p:nvPr>
            <p:ph type="title"/>
          </p:nvPr>
        </p:nvSpPr>
        <p:spPr>
          <a:xfrm>
            <a:off x="311700" y="2197625"/>
            <a:ext cx="8520600" cy="572700"/>
          </a:xfrm>
          <a:prstGeom prst="rect">
            <a:avLst/>
          </a:prstGeom>
        </p:spPr>
        <p:txBody>
          <a:bodyPr anchorCtr="0" anchor="t" bIns="91425" lIns="91425" rIns="91425" tIns="91425">
            <a:noAutofit/>
          </a:bodyPr>
          <a:lstStyle/>
          <a:p>
            <a:pPr lvl="0" algn="ctr">
              <a:spcBef>
                <a:spcPts val="0"/>
              </a:spcBef>
              <a:buNone/>
            </a:pPr>
            <a:r>
              <a:rPr lang="en">
                <a:latin typeface="Playfair Display"/>
                <a:ea typeface="Playfair Display"/>
                <a:cs typeface="Playfair Display"/>
                <a:sym typeface="Playfair Display"/>
              </a:rPr>
              <a:t>Q&amp;A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32" name="Shape 232"/>
        <p:cNvGrpSpPr/>
        <p:nvPr/>
      </p:nvGrpSpPr>
      <p:grpSpPr>
        <a:xfrm>
          <a:off x="0" y="0"/>
          <a:ext cx="0" cy="0"/>
          <a:chOff x="0" y="0"/>
          <a:chExt cx="0" cy="0"/>
        </a:xfrm>
      </p:grpSpPr>
      <p:sp>
        <p:nvSpPr>
          <p:cNvPr id="233" name="Shape 233"/>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Sources</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www.siliconvalleyballet.com</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40" name="Shape 240"/>
        <p:cNvGrpSpPr/>
        <p:nvPr/>
      </p:nvGrpSpPr>
      <p:grpSpPr>
        <a:xfrm>
          <a:off x="0" y="0"/>
          <a:ext cx="0" cy="0"/>
          <a:chOff x="0" y="0"/>
          <a:chExt cx="0" cy="0"/>
        </a:xfrm>
      </p:grpSpPr>
      <p:sp>
        <p:nvSpPr>
          <p:cNvPr id="241" name="Shape 241"/>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Reflection </a:t>
            </a:r>
          </a:p>
        </p:txBody>
      </p:sp>
      <p:sp>
        <p:nvSpPr>
          <p:cNvPr id="244" name="Shape 244"/>
          <p:cNvSpPr txBox="1"/>
          <p:nvPr>
            <p:ph idx="1" type="body"/>
          </p:nvPr>
        </p:nvSpPr>
        <p:spPr>
          <a:xfrm>
            <a:off x="311700" y="1000075"/>
            <a:ext cx="8520600" cy="3416400"/>
          </a:xfrm>
          <a:prstGeom prst="rect">
            <a:avLst/>
          </a:prstGeom>
        </p:spPr>
        <p:txBody>
          <a:bodyPr anchorCtr="0" anchor="t" bIns="91425" lIns="91425" rIns="91425" tIns="91425">
            <a:noAutofit/>
          </a:bodyPr>
          <a:lstStyle/>
          <a:p>
            <a:pPr lvl="0">
              <a:spcBef>
                <a:spcPts val="0"/>
              </a:spcBef>
              <a:buNone/>
            </a:pPr>
            <a:r>
              <a:rPr b="1" lang="en" sz="1400">
                <a:latin typeface="Playfair Display"/>
                <a:ea typeface="Playfair Display"/>
                <a:cs typeface="Playfair Display"/>
                <a:sym typeface="Playfair Display"/>
              </a:rPr>
              <a:t>What problems did we run into?</a:t>
            </a:r>
          </a:p>
          <a:p>
            <a:pPr indent="-304800" lvl="0" marL="457200" rtl="0">
              <a:spcBef>
                <a:spcPts val="0"/>
              </a:spcBef>
              <a:buSzPct val="100000"/>
              <a:buFont typeface="Playfair Display"/>
              <a:buChar char="❖"/>
            </a:pPr>
            <a:r>
              <a:rPr lang="en" sz="1200">
                <a:latin typeface="Playfair Display"/>
                <a:ea typeface="Playfair Display"/>
                <a:cs typeface="Playfair Display"/>
                <a:sym typeface="Playfair Display"/>
              </a:rPr>
              <a:t>Data wrangling</a:t>
            </a:r>
          </a:p>
          <a:p>
            <a:pPr indent="-304800" lvl="1" marL="914400" rtl="0">
              <a:spcBef>
                <a:spcPts val="0"/>
              </a:spcBef>
              <a:buSzPct val="100000"/>
              <a:buFont typeface="Playfair Display"/>
              <a:buChar char="➢"/>
            </a:pPr>
            <a:r>
              <a:rPr lang="en" sz="1200">
                <a:latin typeface="Playfair Display"/>
                <a:ea typeface="Playfair Display"/>
                <a:cs typeface="Playfair Display"/>
                <a:sym typeface="Playfair Display"/>
              </a:rPr>
              <a:t>Omitting NAs, merging data sets</a:t>
            </a:r>
          </a:p>
          <a:p>
            <a:pPr indent="-304800" lvl="0" marL="457200" rtl="0">
              <a:spcBef>
                <a:spcPts val="0"/>
              </a:spcBef>
              <a:buSzPct val="100000"/>
              <a:buFont typeface="Playfair Display"/>
              <a:buChar char="❖"/>
            </a:pPr>
            <a:r>
              <a:rPr lang="en" sz="1200">
                <a:latin typeface="Playfair Display"/>
                <a:ea typeface="Playfair Display"/>
                <a:cs typeface="Playfair Display"/>
                <a:sym typeface="Playfair Display"/>
              </a:rPr>
              <a:t>Scarce variables and observations (Student type would have been meaningful to analyze)</a:t>
            </a:r>
          </a:p>
          <a:p>
            <a:pPr lvl="0">
              <a:spcBef>
                <a:spcPts val="0"/>
              </a:spcBef>
              <a:buNone/>
            </a:pPr>
            <a:r>
              <a:rPr b="1" lang="en" sz="1400">
                <a:latin typeface="Playfair Display"/>
                <a:ea typeface="Playfair Display"/>
                <a:cs typeface="Playfair Display"/>
                <a:sym typeface="Playfair Display"/>
              </a:rPr>
              <a:t>What could have been done to improve findings?</a:t>
            </a:r>
          </a:p>
          <a:p>
            <a:pPr indent="-304800" lvl="0" marL="457200" rtl="0">
              <a:spcBef>
                <a:spcPts val="0"/>
              </a:spcBef>
              <a:buSzPct val="100000"/>
              <a:buFont typeface="Playfair Display"/>
              <a:buChar char="❖"/>
            </a:pPr>
            <a:r>
              <a:rPr lang="en" sz="1200">
                <a:latin typeface="Playfair Display"/>
                <a:ea typeface="Playfair Display"/>
                <a:cs typeface="Playfair Display"/>
                <a:sym typeface="Playfair Display"/>
              </a:rPr>
              <a:t>More observations  </a:t>
            </a:r>
          </a:p>
          <a:p>
            <a:pPr indent="-304800" lvl="0" marL="457200" rtl="0">
              <a:spcBef>
                <a:spcPts val="0"/>
              </a:spcBef>
              <a:buSzPct val="100000"/>
              <a:buFont typeface="Playfair Display"/>
              <a:buChar char="❖"/>
            </a:pPr>
            <a:r>
              <a:rPr lang="en" sz="1200">
                <a:latin typeface="Playfair Display"/>
                <a:ea typeface="Playfair Display"/>
                <a:cs typeface="Playfair Display"/>
                <a:sym typeface="Playfair Display"/>
              </a:rPr>
              <a:t>Compare to industry datasets to find other relevant variables that should be included</a:t>
            </a:r>
          </a:p>
          <a:p>
            <a:pPr lvl="0" rtl="0">
              <a:spcBef>
                <a:spcPts val="0"/>
              </a:spcBef>
              <a:buNone/>
            </a:pPr>
            <a:r>
              <a:rPr b="1" lang="en" sz="1400">
                <a:latin typeface="Playfair Display"/>
                <a:ea typeface="Playfair Display"/>
                <a:cs typeface="Playfair Display"/>
                <a:sym typeface="Playfair Display"/>
              </a:rPr>
              <a:t>What did we learn as a team? </a:t>
            </a:r>
          </a:p>
          <a:p>
            <a:pPr indent="-304800" lvl="0" marL="457200" rtl="0">
              <a:spcBef>
                <a:spcPts val="0"/>
              </a:spcBef>
              <a:buSzPct val="100000"/>
              <a:buFont typeface="Playfair Display"/>
              <a:buChar char="❖"/>
            </a:pPr>
            <a:r>
              <a:rPr lang="en" sz="1200">
                <a:latin typeface="Playfair Display"/>
                <a:ea typeface="Playfair Display"/>
                <a:cs typeface="Playfair Display"/>
                <a:sym typeface="Playfair Display"/>
              </a:rPr>
              <a:t>Don’t drop statistically insignificant variables! </a:t>
            </a:r>
          </a:p>
          <a:p>
            <a:pPr indent="-304800" lvl="0" marL="457200" rtl="0">
              <a:spcBef>
                <a:spcPts val="0"/>
              </a:spcBef>
              <a:buSzPct val="100000"/>
              <a:buFont typeface="Playfair Display"/>
              <a:buChar char="❖"/>
            </a:pPr>
            <a:r>
              <a:rPr lang="en" sz="1200">
                <a:latin typeface="Playfair Display"/>
                <a:ea typeface="Playfair Display"/>
                <a:cs typeface="Playfair Display"/>
                <a:sym typeface="Playfair Display"/>
              </a:rPr>
              <a:t>Do compare different models</a:t>
            </a:r>
          </a:p>
          <a:p>
            <a:pPr indent="-304800" lvl="0" marL="457200" rtl="0">
              <a:spcBef>
                <a:spcPts val="0"/>
              </a:spcBef>
              <a:buSzPct val="100000"/>
              <a:buFont typeface="Playfair Display"/>
              <a:buChar char="❖"/>
            </a:pPr>
            <a:r>
              <a:rPr lang="en" sz="1200">
                <a:latin typeface="Playfair Display"/>
                <a:ea typeface="Playfair Display"/>
                <a:cs typeface="Playfair Display"/>
                <a:sym typeface="Playfair Display"/>
              </a:rPr>
              <a:t>Don’t be to over excited about all the variables you have</a:t>
            </a:r>
          </a:p>
          <a:p>
            <a:pPr indent="-304800" lvl="0" marL="457200">
              <a:spcBef>
                <a:spcPts val="0"/>
              </a:spcBef>
              <a:buSzPct val="100000"/>
              <a:buFont typeface="Playfair Display"/>
              <a:buChar char="❖"/>
            </a:pPr>
            <a:r>
              <a:rPr lang="en" sz="1200">
                <a:latin typeface="Playfair Display"/>
                <a:ea typeface="Playfair Display"/>
                <a:cs typeface="Playfair Display"/>
                <a:sym typeface="Playfair Display"/>
              </a:rPr>
              <a:t>Understand what problem you are trying to solve</a:t>
            </a:r>
          </a:p>
          <a:p>
            <a:pPr lvl="0">
              <a:spcBef>
                <a:spcPts val="0"/>
              </a:spcBef>
              <a:buNone/>
            </a:pPr>
            <a:r>
              <a:t/>
            </a:r>
            <a:endParaRPr sz="1200">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48" name="Shape 248"/>
        <p:cNvGrpSpPr/>
        <p:nvPr/>
      </p:nvGrpSpPr>
      <p:grpSpPr>
        <a:xfrm>
          <a:off x="0" y="0"/>
          <a:ext cx="0" cy="0"/>
          <a:chOff x="0" y="0"/>
          <a:chExt cx="0" cy="0"/>
        </a:xfrm>
      </p:grpSpPr>
      <p:sp>
        <p:nvSpPr>
          <p:cNvPr id="249" name="Shape 249"/>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Playfair Display"/>
                <a:ea typeface="Playfair Display"/>
                <a:cs typeface="Playfair Display"/>
                <a:sym typeface="Playfair Display"/>
              </a:rPr>
              <a:t>R Output with Interaction Term</a:t>
            </a:r>
          </a:p>
        </p:txBody>
      </p:sp>
      <p:pic>
        <p:nvPicPr>
          <p:cNvPr descr="Screen Shot 2016-11-28 at 4.45.06 PM.png" id="252" name="Shape 252"/>
          <p:cNvPicPr preferRelativeResize="0"/>
          <p:nvPr/>
        </p:nvPicPr>
        <p:blipFill rotWithShape="1">
          <a:blip r:embed="rId3">
            <a:alphaModFix/>
          </a:blip>
          <a:srcRect b="0" l="0" r="0" t="0"/>
          <a:stretch/>
        </p:blipFill>
        <p:spPr>
          <a:xfrm>
            <a:off x="615975" y="1376450"/>
            <a:ext cx="6165050" cy="204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3" name="Shape 93"/>
        <p:cNvGrpSpPr/>
        <p:nvPr/>
      </p:nvGrpSpPr>
      <p:grpSpPr>
        <a:xfrm>
          <a:off x="0" y="0"/>
          <a:ext cx="0" cy="0"/>
          <a:chOff x="0" y="0"/>
          <a:chExt cx="0" cy="0"/>
        </a:xfrm>
      </p:grpSpPr>
      <p:sp>
        <p:nvSpPr>
          <p:cNvPr id="94" name="Shape 94"/>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a:off x="387900" y="445025"/>
            <a:ext cx="8520600" cy="572700"/>
          </a:xfrm>
          <a:prstGeom prst="rect">
            <a:avLst/>
          </a:prstGeom>
        </p:spPr>
        <p:txBody>
          <a:bodyPr anchorCtr="0" anchor="t" bIns="91425" lIns="91425" rIns="91425" tIns="91425">
            <a:noAutofit/>
          </a:bodyPr>
          <a:lstStyle/>
          <a:p>
            <a:pPr lvl="0" rtl="0" algn="l">
              <a:spcBef>
                <a:spcPts val="0"/>
              </a:spcBef>
              <a:buNone/>
            </a:pPr>
            <a:r>
              <a:rPr lang="en">
                <a:solidFill>
                  <a:srgbClr val="FFFFFF"/>
                </a:solidFill>
                <a:latin typeface="Playfair Display"/>
                <a:ea typeface="Playfair Display"/>
                <a:cs typeface="Playfair Display"/>
                <a:sym typeface="Playfair Display"/>
              </a:rPr>
              <a:t>SVB History </a:t>
            </a:r>
          </a:p>
        </p:txBody>
      </p:sp>
      <p:sp>
        <p:nvSpPr>
          <p:cNvPr id="97" name="Shape 97"/>
          <p:cNvSpPr txBox="1"/>
          <p:nvPr>
            <p:ph idx="1" type="body"/>
          </p:nvPr>
        </p:nvSpPr>
        <p:spPr>
          <a:xfrm>
            <a:off x="387900" y="1152475"/>
            <a:ext cx="4705500" cy="3416400"/>
          </a:xfrm>
          <a:prstGeom prst="rect">
            <a:avLst/>
          </a:prstGeom>
        </p:spPr>
        <p:txBody>
          <a:bodyPr anchorCtr="0" anchor="t" bIns="91425" lIns="91425" rIns="91425" tIns="91425">
            <a:noAutofit/>
          </a:bodyPr>
          <a:lstStyle/>
          <a:p>
            <a:pPr indent="-228600" lvl="0" marL="457200" rtl="0">
              <a:spcBef>
                <a:spcPts val="0"/>
              </a:spcBef>
              <a:buClr>
                <a:srgbClr val="FFFFFF"/>
              </a:buClr>
              <a:buFont typeface="Playfair Display"/>
              <a:buChar char="-"/>
            </a:pPr>
            <a:r>
              <a:rPr lang="en">
                <a:solidFill>
                  <a:srgbClr val="FFFFFF"/>
                </a:solidFill>
                <a:latin typeface="Playfair Display"/>
                <a:ea typeface="Playfair Display"/>
                <a:cs typeface="Playfair Display"/>
                <a:sym typeface="Playfair Display"/>
              </a:rPr>
              <a:t>Non-profit organization </a:t>
            </a:r>
          </a:p>
          <a:p>
            <a:pPr indent="-228600" lvl="0" marL="457200" rtl="0">
              <a:spcBef>
                <a:spcPts val="0"/>
              </a:spcBef>
              <a:buClr>
                <a:srgbClr val="FFFFFF"/>
              </a:buClr>
              <a:buFont typeface="Playfair Display"/>
              <a:buChar char="-"/>
            </a:pPr>
            <a:r>
              <a:rPr lang="en">
                <a:solidFill>
                  <a:srgbClr val="FFFFFF"/>
                </a:solidFill>
                <a:latin typeface="Playfair Display"/>
                <a:ea typeface="Playfair Display"/>
                <a:cs typeface="Playfair Display"/>
                <a:sym typeface="Playfair Display"/>
              </a:rPr>
              <a:t>Productions, Ballet School, community work</a:t>
            </a:r>
          </a:p>
          <a:p>
            <a:pPr indent="-228600" lvl="0" marL="457200" rtl="0">
              <a:spcBef>
                <a:spcPts val="0"/>
              </a:spcBef>
              <a:buClr>
                <a:srgbClr val="FFFFFF"/>
              </a:buClr>
              <a:buFont typeface="Playfair Display"/>
              <a:buChar char="-"/>
            </a:pPr>
            <a:r>
              <a:rPr lang="en">
                <a:solidFill>
                  <a:srgbClr val="FFFFFF"/>
                </a:solidFill>
                <a:latin typeface="Playfair Display"/>
                <a:ea typeface="Playfair Display"/>
                <a:cs typeface="Playfair Display"/>
                <a:sym typeface="Playfair Display"/>
              </a:rPr>
              <a:t>Factors that may have caused bankruptcy</a:t>
            </a:r>
          </a:p>
        </p:txBody>
      </p:sp>
      <p:pic>
        <p:nvPicPr>
          <p:cNvPr id="98" name="Shape 98"/>
          <p:cNvPicPr preferRelativeResize="0"/>
          <p:nvPr/>
        </p:nvPicPr>
        <p:blipFill>
          <a:blip r:embed="rId3">
            <a:alphaModFix/>
          </a:blip>
          <a:stretch>
            <a:fillRect/>
          </a:stretch>
        </p:blipFill>
        <p:spPr>
          <a:xfrm>
            <a:off x="5316475" y="278137"/>
            <a:ext cx="3437675" cy="45871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56" name="Shape 256"/>
        <p:cNvGrpSpPr/>
        <p:nvPr/>
      </p:nvGrpSpPr>
      <p:grpSpPr>
        <a:xfrm>
          <a:off x="0" y="0"/>
          <a:ext cx="0" cy="0"/>
          <a:chOff x="0" y="0"/>
          <a:chExt cx="0" cy="0"/>
        </a:xfrm>
      </p:grpSpPr>
      <p:sp>
        <p:nvSpPr>
          <p:cNvPr id="257" name="Shape 257"/>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9" name="Shape 2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Playfair Display"/>
                <a:ea typeface="Playfair Display"/>
                <a:cs typeface="Playfair Display"/>
                <a:sym typeface="Playfair Display"/>
              </a:rPr>
              <a:t>Lessons we learned  </a:t>
            </a:r>
          </a:p>
        </p:txBody>
      </p:sp>
      <p:sp>
        <p:nvSpPr>
          <p:cNvPr id="260" name="Shape 260"/>
          <p:cNvSpPr txBox="1"/>
          <p:nvPr>
            <p:ph idx="1" type="body"/>
          </p:nvPr>
        </p:nvSpPr>
        <p:spPr>
          <a:xfrm>
            <a:off x="311700" y="771475"/>
            <a:ext cx="8520600" cy="3416400"/>
          </a:xfrm>
          <a:prstGeom prst="rect">
            <a:avLst/>
          </a:prstGeom>
        </p:spPr>
        <p:txBody>
          <a:bodyPr anchorCtr="0" anchor="t" bIns="91425" lIns="91425" rIns="91425" tIns="91425">
            <a:noAutofit/>
          </a:bodyPr>
          <a:lstStyle/>
          <a:p>
            <a:pPr lvl="0" rtl="0">
              <a:spcBef>
                <a:spcPts val="0"/>
              </a:spcBef>
              <a:buNone/>
            </a:pPr>
            <a:r>
              <a:t/>
            </a:r>
            <a:endParaRPr>
              <a:latin typeface="Playfair Display"/>
              <a:ea typeface="Playfair Display"/>
              <a:cs typeface="Playfair Display"/>
              <a:sym typeface="Playfair Display"/>
            </a:endParaRPr>
          </a:p>
          <a:p>
            <a:pPr indent="-228600" lvl="0" marL="457200" rtl="0">
              <a:spcBef>
                <a:spcPts val="0"/>
              </a:spcBef>
              <a:buFont typeface="Playfair Display"/>
              <a:buChar char="❖"/>
            </a:pPr>
            <a:r>
              <a:rPr lang="en">
                <a:latin typeface="Playfair Display"/>
                <a:ea typeface="Playfair Display"/>
                <a:cs typeface="Playfair Display"/>
                <a:sym typeface="Playfair Display"/>
              </a:rPr>
              <a:t>The purpose of having holdouts</a:t>
            </a:r>
          </a:p>
          <a:p>
            <a:pPr indent="-228600" lvl="1" marL="914400" rtl="0">
              <a:spcBef>
                <a:spcPts val="0"/>
              </a:spcBef>
              <a:buFont typeface="Playfair Display"/>
              <a:buChar char="➢"/>
            </a:pPr>
            <a:r>
              <a:rPr lang="en">
                <a:latin typeface="Playfair Display"/>
                <a:ea typeface="Playfair Display"/>
                <a:cs typeface="Playfair Display"/>
                <a:sym typeface="Playfair Display"/>
              </a:rPr>
              <a:t>To test on which model is better</a:t>
            </a:r>
          </a:p>
          <a:p>
            <a:pPr indent="-228600" lvl="1" marL="914400" rtl="0">
              <a:spcBef>
                <a:spcPts val="0"/>
              </a:spcBef>
              <a:buFont typeface="Playfair Display"/>
              <a:buChar char="➢"/>
            </a:pPr>
            <a:r>
              <a:rPr lang="en">
                <a:latin typeface="Playfair Display"/>
                <a:ea typeface="Playfair Display"/>
                <a:cs typeface="Playfair Display"/>
                <a:sym typeface="Playfair Display"/>
              </a:rPr>
              <a:t>You have to have more than one model to do the comparison </a:t>
            </a:r>
          </a:p>
          <a:p>
            <a:pPr indent="-228600" lvl="0" marL="457200" rtl="0">
              <a:spcBef>
                <a:spcPts val="0"/>
              </a:spcBef>
              <a:buFont typeface="Playfair Display"/>
              <a:buChar char="❖"/>
            </a:pPr>
            <a:r>
              <a:rPr lang="en">
                <a:latin typeface="Playfair Display"/>
                <a:ea typeface="Playfair Display"/>
                <a:cs typeface="Playfair Display"/>
                <a:sym typeface="Playfair Display"/>
              </a:rPr>
              <a:t>How to deal with insignificant variables that should be a factor in the assumption </a:t>
            </a:r>
          </a:p>
          <a:p>
            <a:pPr indent="-228600" lvl="1" marL="914400" rtl="0">
              <a:spcBef>
                <a:spcPts val="0"/>
              </a:spcBef>
              <a:buFont typeface="Playfair Display"/>
              <a:buChar char="➢"/>
            </a:pPr>
            <a:r>
              <a:rPr lang="en">
                <a:latin typeface="Playfair Display"/>
                <a:ea typeface="Playfair Display"/>
                <a:cs typeface="Playfair Display"/>
                <a:sym typeface="Playfair Display"/>
              </a:rPr>
              <a:t>Running different models with/without it</a:t>
            </a:r>
          </a:p>
          <a:p>
            <a:pPr indent="-228600" lvl="1" marL="914400" rtl="0">
              <a:spcBef>
                <a:spcPts val="0"/>
              </a:spcBef>
              <a:buFont typeface="Playfair Display"/>
              <a:buChar char="➢"/>
            </a:pPr>
            <a:r>
              <a:rPr lang="en">
                <a:latin typeface="Playfair Display"/>
                <a:ea typeface="Playfair Display"/>
                <a:cs typeface="Playfair Display"/>
                <a:sym typeface="Playfair Display"/>
              </a:rPr>
              <a:t>Testing models using the holdout sample</a:t>
            </a:r>
          </a:p>
          <a:p>
            <a:pPr indent="-228600" lvl="1" marL="914400" rtl="0">
              <a:spcBef>
                <a:spcPts val="0"/>
              </a:spcBef>
              <a:buFont typeface="Playfair Display"/>
              <a:buChar char="➢"/>
            </a:pPr>
            <a:r>
              <a:rPr lang="en">
                <a:latin typeface="Playfair Display"/>
                <a:ea typeface="Playfair Display"/>
                <a:cs typeface="Playfair Display"/>
                <a:sym typeface="Playfair Display"/>
              </a:rPr>
              <a:t>Making the decision based the comparing  result and the purpose of the model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2" name="Shape 102"/>
        <p:cNvGrpSpPr/>
        <p:nvPr/>
      </p:nvGrpSpPr>
      <p:grpSpPr>
        <a:xfrm>
          <a:off x="0" y="0"/>
          <a:ext cx="0" cy="0"/>
          <a:chOff x="0" y="0"/>
          <a:chExt cx="0" cy="0"/>
        </a:xfrm>
      </p:grpSpPr>
      <p:sp>
        <p:nvSpPr>
          <p:cNvPr id="103" name="Shape 103"/>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txBox="1"/>
          <p:nvPr>
            <p:ph type="title"/>
          </p:nvPr>
        </p:nvSpPr>
        <p:spPr>
          <a:xfrm>
            <a:off x="387900" y="292625"/>
            <a:ext cx="8520600" cy="5727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SVB at a glance</a:t>
            </a:r>
          </a:p>
        </p:txBody>
      </p:sp>
      <p:pic>
        <p:nvPicPr>
          <p:cNvPr id="106" name="Shape 106"/>
          <p:cNvPicPr preferRelativeResize="0"/>
          <p:nvPr/>
        </p:nvPicPr>
        <p:blipFill>
          <a:blip r:embed="rId3">
            <a:alphaModFix/>
          </a:blip>
          <a:stretch>
            <a:fillRect/>
          </a:stretch>
        </p:blipFill>
        <p:spPr>
          <a:xfrm>
            <a:off x="663675" y="1076275"/>
            <a:ext cx="7782624" cy="3685799"/>
          </a:xfrm>
          <a:prstGeom prst="rect">
            <a:avLst/>
          </a:prstGeom>
          <a:noFill/>
          <a:ln>
            <a:noFill/>
          </a:ln>
        </p:spPr>
      </p:pic>
      <p:sp>
        <p:nvSpPr>
          <p:cNvPr id="107" name="Shape 107"/>
          <p:cNvSpPr txBox="1"/>
          <p:nvPr/>
        </p:nvSpPr>
        <p:spPr>
          <a:xfrm>
            <a:off x="2684650" y="1158225"/>
            <a:ext cx="3722700" cy="324900"/>
          </a:xfrm>
          <a:prstGeom prst="rect">
            <a:avLst/>
          </a:prstGeom>
          <a:solidFill>
            <a:srgbClr val="FFFFFF"/>
          </a:solidFill>
          <a:ln>
            <a:noFill/>
          </a:ln>
        </p:spPr>
        <p:txBody>
          <a:bodyPr anchorCtr="0" anchor="t" bIns="91425" lIns="91425" rIns="91425" tIns="91425">
            <a:noAutofit/>
          </a:bodyPr>
          <a:lstStyle/>
          <a:p>
            <a:pPr lvl="0" algn="ctr">
              <a:spcBef>
                <a:spcPts val="0"/>
              </a:spcBef>
              <a:buNone/>
            </a:pPr>
            <a:r>
              <a:rPr b="1" lang="en">
                <a:solidFill>
                  <a:srgbClr val="666666"/>
                </a:solidFill>
              </a:rPr>
              <a:t>Silicon Valley Ballet Revenue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1" name="Shape 111"/>
        <p:cNvGrpSpPr/>
        <p:nvPr/>
      </p:nvGrpSpPr>
      <p:grpSpPr>
        <a:xfrm>
          <a:off x="0" y="0"/>
          <a:ext cx="0" cy="0"/>
          <a:chOff x="0" y="0"/>
          <a:chExt cx="0" cy="0"/>
        </a:xfrm>
      </p:grpSpPr>
      <p:sp>
        <p:nvSpPr>
          <p:cNvPr id="112" name="Shape 112"/>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4" name="Shape 114"/>
          <p:cNvSpPr txBox="1"/>
          <p:nvPr>
            <p:ph type="title"/>
          </p:nvPr>
        </p:nvSpPr>
        <p:spPr>
          <a:xfrm>
            <a:off x="387900" y="292625"/>
            <a:ext cx="8520600" cy="5727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SVB at a glance </a:t>
            </a:r>
          </a:p>
        </p:txBody>
      </p:sp>
      <p:sp>
        <p:nvSpPr>
          <p:cNvPr id="115" name="Shape 115"/>
          <p:cNvSpPr txBox="1"/>
          <p:nvPr>
            <p:ph idx="1" type="body"/>
          </p:nvPr>
        </p:nvSpPr>
        <p:spPr>
          <a:xfrm>
            <a:off x="30765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p:txBody>
      </p:sp>
      <p:pic>
        <p:nvPicPr>
          <p:cNvPr id="116" name="Shape 116"/>
          <p:cNvPicPr preferRelativeResize="0"/>
          <p:nvPr/>
        </p:nvPicPr>
        <p:blipFill>
          <a:blip r:embed="rId3">
            <a:alphaModFix/>
          </a:blip>
          <a:stretch>
            <a:fillRect/>
          </a:stretch>
        </p:blipFill>
        <p:spPr>
          <a:xfrm>
            <a:off x="868523" y="865325"/>
            <a:ext cx="7366326" cy="3927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0" name="Shape 120"/>
        <p:cNvGrpSpPr/>
        <p:nvPr/>
      </p:nvGrpSpPr>
      <p:grpSpPr>
        <a:xfrm>
          <a:off x="0" y="0"/>
          <a:ext cx="0" cy="0"/>
          <a:chOff x="0" y="0"/>
          <a:chExt cx="0" cy="0"/>
        </a:xfrm>
      </p:grpSpPr>
      <p:sp>
        <p:nvSpPr>
          <p:cNvPr id="121" name="Shape 121"/>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txBox="1"/>
          <p:nvPr>
            <p:ph type="title"/>
          </p:nvPr>
        </p:nvSpPr>
        <p:spPr>
          <a:xfrm>
            <a:off x="366500" y="1921750"/>
            <a:ext cx="8520600" cy="572700"/>
          </a:xfrm>
          <a:prstGeom prst="rect">
            <a:avLst/>
          </a:prstGeom>
        </p:spPr>
        <p:txBody>
          <a:bodyPr anchorCtr="0" anchor="t" bIns="91425" lIns="91425" rIns="91425" tIns="91425">
            <a:noAutofit/>
          </a:bodyPr>
          <a:lstStyle/>
          <a:p>
            <a:pPr lvl="0" algn="ctr">
              <a:spcBef>
                <a:spcPts val="0"/>
              </a:spcBef>
              <a:buNone/>
            </a:pPr>
            <a:r>
              <a:rPr lang="en">
                <a:latin typeface="Playfair Display"/>
                <a:ea typeface="Playfair Display"/>
                <a:cs typeface="Playfair Display"/>
                <a:sym typeface="Playfair Display"/>
              </a:rPr>
              <a:t>Which factors forecast whether the audience makes a contribution?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7" name="Shape 127"/>
        <p:cNvGrpSpPr/>
        <p:nvPr/>
      </p:nvGrpSpPr>
      <p:grpSpPr>
        <a:xfrm>
          <a:off x="0" y="0"/>
          <a:ext cx="0" cy="0"/>
          <a:chOff x="0" y="0"/>
          <a:chExt cx="0" cy="0"/>
        </a:xfrm>
      </p:grpSpPr>
      <p:sp>
        <p:nvSpPr>
          <p:cNvPr id="128" name="Shape 128"/>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solidFill>
                  <a:srgbClr val="FFFFFF"/>
                </a:solidFill>
                <a:latin typeface="Playfair Display"/>
                <a:ea typeface="Playfair Display"/>
                <a:cs typeface="Playfair Display"/>
                <a:sym typeface="Playfair Display"/>
              </a:rPr>
              <a:t>Data</a:t>
            </a:r>
            <a:r>
              <a:rPr lang="en"/>
              <a:t> </a:t>
            </a:r>
            <a:r>
              <a:rPr lang="en">
                <a:solidFill>
                  <a:srgbClr val="FFFFFF"/>
                </a:solidFill>
                <a:latin typeface="Playfair Display"/>
                <a:ea typeface="Playfair Display"/>
                <a:cs typeface="Playfair Display"/>
                <a:sym typeface="Playfair Display"/>
              </a:rPr>
              <a:t>Set Information </a:t>
            </a:r>
          </a:p>
        </p:txBody>
      </p:sp>
      <p:sp>
        <p:nvSpPr>
          <p:cNvPr id="131" name="Shape 131"/>
          <p:cNvSpPr txBox="1"/>
          <p:nvPr>
            <p:ph idx="1" type="body"/>
          </p:nvPr>
        </p:nvSpPr>
        <p:spPr>
          <a:xfrm>
            <a:off x="311700" y="1152475"/>
            <a:ext cx="3854700" cy="2986800"/>
          </a:xfrm>
          <a:prstGeom prst="rect">
            <a:avLst/>
          </a:prstGeom>
        </p:spPr>
        <p:txBody>
          <a:bodyPr anchorCtr="0" anchor="t" bIns="91425" lIns="91425" rIns="91425" tIns="91425">
            <a:noAutofit/>
          </a:bodyPr>
          <a:lstStyle/>
          <a:p>
            <a:pPr indent="-317500" lvl="0" marL="457200" rtl="0">
              <a:spcBef>
                <a:spcPts val="0"/>
              </a:spcBef>
              <a:buSzPct val="100000"/>
              <a:buFont typeface="Playfair Display"/>
              <a:buChar char="-"/>
            </a:pPr>
            <a:r>
              <a:rPr lang="en" sz="1400">
                <a:latin typeface="Playfair Display"/>
                <a:ea typeface="Playfair Display"/>
                <a:cs typeface="Playfair Display"/>
                <a:sym typeface="Playfair Display"/>
              </a:rPr>
              <a:t>Summer intern project with 9,000 records</a:t>
            </a:r>
          </a:p>
          <a:p>
            <a:pPr indent="-317500" lvl="0" marL="457200" rtl="0">
              <a:spcBef>
                <a:spcPts val="0"/>
              </a:spcBef>
              <a:buSzPct val="100000"/>
              <a:buFont typeface="Playfair Display"/>
              <a:buChar char="-"/>
            </a:pPr>
            <a:r>
              <a:rPr lang="en" sz="1400">
                <a:latin typeface="Playfair Display"/>
                <a:ea typeface="Playfair Display"/>
                <a:cs typeface="Playfair Display"/>
                <a:sym typeface="Playfair Display"/>
              </a:rPr>
              <a:t>Individual ticket sales and donation records from June 2011 to May 2015</a:t>
            </a:r>
          </a:p>
          <a:p>
            <a:pPr indent="-317500" lvl="0" marL="457200" rtl="0">
              <a:spcBef>
                <a:spcPts val="0"/>
              </a:spcBef>
              <a:spcAft>
                <a:spcPts val="0"/>
              </a:spcAft>
              <a:buSzPct val="100000"/>
              <a:buFont typeface="Playfair Display"/>
              <a:buChar char="-"/>
            </a:pPr>
            <a:r>
              <a:rPr lang="en" sz="1400">
                <a:latin typeface="Playfair Display"/>
                <a:ea typeface="Playfair Display"/>
                <a:cs typeface="Playfair Display"/>
                <a:sym typeface="Playfair Display"/>
              </a:rPr>
              <a:t>Single tickets (not subscription or group) or more @$40 per ticket </a:t>
            </a:r>
          </a:p>
          <a:p>
            <a:pPr indent="-317500" lvl="0" marL="457200" rtl="0">
              <a:spcBef>
                <a:spcPts val="0"/>
              </a:spcBef>
              <a:spcAft>
                <a:spcPts val="0"/>
              </a:spcAft>
              <a:buSzPct val="100000"/>
              <a:buFont typeface="Playfair Display"/>
              <a:buChar char="-"/>
            </a:pPr>
            <a:r>
              <a:rPr lang="en" sz="1400">
                <a:latin typeface="Playfair Display"/>
                <a:ea typeface="Playfair Display"/>
                <a:cs typeface="Playfair Display"/>
                <a:sym typeface="Playfair Display"/>
              </a:rPr>
              <a:t>Sales value </a:t>
            </a:r>
            <a:r>
              <a:rPr lang="en" sz="1400">
                <a:latin typeface="Calibri"/>
                <a:ea typeface="Calibri"/>
                <a:cs typeface="Calibri"/>
                <a:sym typeface="Calibri"/>
              </a:rPr>
              <a:t>0</a:t>
            </a:r>
            <a:r>
              <a:rPr lang="en" sz="1400">
                <a:latin typeface="Playfair Display"/>
                <a:ea typeface="Playfair Display"/>
                <a:cs typeface="Playfair Display"/>
                <a:sym typeface="Playfair Display"/>
              </a:rPr>
              <a:t> can be assumed that there was a promotional/comp code applied.</a:t>
            </a:r>
          </a:p>
          <a:p>
            <a:pPr indent="-317500" lvl="0" marL="457200" rtl="0">
              <a:spcBef>
                <a:spcPts val="0"/>
              </a:spcBef>
              <a:spcAft>
                <a:spcPts val="0"/>
              </a:spcAft>
              <a:buSzPct val="100000"/>
              <a:buFont typeface="Playfair Display"/>
              <a:buChar char="-"/>
            </a:pPr>
            <a:r>
              <a:rPr lang="en" sz="1400">
                <a:latin typeface="Playfair Display"/>
                <a:ea typeface="Playfair Display"/>
                <a:cs typeface="Playfair Display"/>
                <a:sym typeface="Playfair Display"/>
              </a:rPr>
              <a:t>All associations have also been filtered out</a:t>
            </a:r>
          </a:p>
          <a:p>
            <a:pPr indent="-317500" lvl="0" marL="457200" rtl="0">
              <a:spcBef>
                <a:spcPts val="0"/>
              </a:spcBef>
              <a:buClr>
                <a:srgbClr val="B7B7B7"/>
              </a:buClr>
              <a:buSzPct val="100000"/>
              <a:buFont typeface="Playfair Display"/>
              <a:buChar char="-"/>
            </a:pPr>
            <a:r>
              <a:rPr lang="en" sz="1400">
                <a:solidFill>
                  <a:srgbClr val="B7B7B7"/>
                </a:solidFill>
                <a:latin typeface="Playfair Display"/>
                <a:ea typeface="Playfair Display"/>
                <a:cs typeface="Playfair Display"/>
                <a:sym typeface="Playfair Display"/>
              </a:rPr>
              <a:t>Third party ticket sales was removed</a:t>
            </a:r>
          </a:p>
          <a:p>
            <a:pPr indent="-317500" lvl="0" marL="457200" rtl="0">
              <a:spcBef>
                <a:spcPts val="0"/>
              </a:spcBef>
              <a:spcAft>
                <a:spcPts val="0"/>
              </a:spcAft>
              <a:buClr>
                <a:srgbClr val="B7B7B7"/>
              </a:buClr>
              <a:buSzPct val="100000"/>
              <a:buFont typeface="Playfair Display"/>
              <a:buChar char="-"/>
            </a:pPr>
            <a:r>
              <a:rPr lang="en" sz="1400">
                <a:solidFill>
                  <a:srgbClr val="B7B7B7"/>
                </a:solidFill>
                <a:latin typeface="Playfair Display"/>
                <a:ea typeface="Playfair Display"/>
                <a:cs typeface="Playfair Display"/>
                <a:sym typeface="Playfair Display"/>
              </a:rPr>
              <a:t>Promotional codes have been removed</a:t>
            </a:r>
          </a:p>
          <a:p>
            <a:pPr lvl="0" rtl="0">
              <a:spcBef>
                <a:spcPts val="0"/>
              </a:spcBef>
              <a:buClr>
                <a:schemeClr val="dk1"/>
              </a:buClr>
              <a:buSzPct val="78571"/>
              <a:buFont typeface="Arial"/>
              <a:buNone/>
            </a:pPr>
            <a:r>
              <a:t/>
            </a:r>
            <a:endParaRPr sz="1400">
              <a:latin typeface="Playfair Display"/>
              <a:ea typeface="Playfair Display"/>
              <a:cs typeface="Playfair Display"/>
              <a:sym typeface="Playfair Display"/>
            </a:endParaRPr>
          </a:p>
          <a:p>
            <a:pPr lvl="0" rtl="0">
              <a:spcBef>
                <a:spcPts val="0"/>
              </a:spcBef>
              <a:buClr>
                <a:schemeClr val="dk1"/>
              </a:buClr>
              <a:buSzPct val="78571"/>
              <a:buFont typeface="Arial"/>
              <a:buNone/>
            </a:pPr>
            <a:r>
              <a:t/>
            </a:r>
            <a:endParaRPr sz="1400">
              <a:latin typeface="Playfair Display"/>
              <a:ea typeface="Playfair Display"/>
              <a:cs typeface="Playfair Display"/>
              <a:sym typeface="Playfair Display"/>
            </a:endParaRPr>
          </a:p>
        </p:txBody>
      </p:sp>
      <p:pic>
        <p:nvPicPr>
          <p:cNvPr id="132" name="Shape 132"/>
          <p:cNvPicPr preferRelativeResize="0"/>
          <p:nvPr/>
        </p:nvPicPr>
        <p:blipFill>
          <a:blip r:embed="rId3">
            <a:alphaModFix/>
          </a:blip>
          <a:stretch>
            <a:fillRect/>
          </a:stretch>
        </p:blipFill>
        <p:spPr>
          <a:xfrm>
            <a:off x="4222874" y="1152475"/>
            <a:ext cx="4253551" cy="3223874"/>
          </a:xfrm>
          <a:prstGeom prst="rect">
            <a:avLst/>
          </a:prstGeom>
          <a:noFill/>
          <a:ln>
            <a:noFill/>
          </a:ln>
        </p:spPr>
      </p:pic>
      <p:pic>
        <p:nvPicPr>
          <p:cNvPr id="133" name="Shape 133"/>
          <p:cNvPicPr preferRelativeResize="0"/>
          <p:nvPr/>
        </p:nvPicPr>
        <p:blipFill>
          <a:blip r:embed="rId4">
            <a:alphaModFix/>
          </a:blip>
          <a:stretch>
            <a:fillRect/>
          </a:stretch>
        </p:blipFill>
        <p:spPr>
          <a:xfrm>
            <a:off x="4231500" y="1152475"/>
            <a:ext cx="4236303" cy="3223873"/>
          </a:xfrm>
          <a:prstGeom prst="rect">
            <a:avLst/>
          </a:prstGeom>
          <a:noFill/>
          <a:ln>
            <a:noFill/>
          </a:ln>
        </p:spPr>
      </p:pic>
      <p:sp>
        <p:nvSpPr>
          <p:cNvPr id="134" name="Shape 134"/>
          <p:cNvSpPr txBox="1"/>
          <p:nvPr/>
        </p:nvSpPr>
        <p:spPr>
          <a:xfrm>
            <a:off x="464100" y="4274025"/>
            <a:ext cx="4253400" cy="8133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a:solidFill>
                  <a:schemeClr val="lt2"/>
                </a:solidFill>
                <a:latin typeface="Playfair Display"/>
                <a:ea typeface="Playfair Display"/>
                <a:cs typeface="Playfair Display"/>
                <a:sym typeface="Playfair Display"/>
              </a:rPr>
              <a:t>-</a:t>
            </a:r>
            <a:r>
              <a:rPr lang="en">
                <a:solidFill>
                  <a:schemeClr val="lt2"/>
                </a:solidFill>
                <a:latin typeface="Playfair Display"/>
                <a:ea typeface="Playfair Display"/>
                <a:cs typeface="Playfair Display"/>
                <a:sym typeface="Playfair Display"/>
              </a:rPr>
              <a:t>Dependent variable: Contributed or not (1/0)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8" name="Shape 138"/>
        <p:cNvGrpSpPr/>
        <p:nvPr/>
      </p:nvGrpSpPr>
      <p:grpSpPr>
        <a:xfrm>
          <a:off x="0" y="0"/>
          <a:ext cx="0" cy="0"/>
          <a:chOff x="0" y="0"/>
          <a:chExt cx="0" cy="0"/>
        </a:xfrm>
      </p:grpSpPr>
      <p:sp>
        <p:nvSpPr>
          <p:cNvPr id="139" name="Shape 139"/>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txBox="1"/>
          <p:nvPr>
            <p:ph type="title"/>
          </p:nvPr>
        </p:nvSpPr>
        <p:spPr>
          <a:xfrm>
            <a:off x="343225" y="185475"/>
            <a:ext cx="8520600" cy="5727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Model Comparison - Binary Logit</a:t>
            </a:r>
          </a:p>
        </p:txBody>
      </p:sp>
      <p:sp>
        <p:nvSpPr>
          <p:cNvPr id="142" name="Shape 142"/>
          <p:cNvSpPr txBox="1"/>
          <p:nvPr>
            <p:ph idx="1" type="body"/>
          </p:nvPr>
        </p:nvSpPr>
        <p:spPr>
          <a:xfrm>
            <a:off x="235775" y="3465400"/>
            <a:ext cx="2367300" cy="1556700"/>
          </a:xfrm>
          <a:prstGeom prst="rect">
            <a:avLst/>
          </a:prstGeom>
        </p:spPr>
        <p:txBody>
          <a:bodyPr anchorCtr="0" anchor="t" bIns="91425" lIns="91425" rIns="91425" tIns="91425">
            <a:noAutofit/>
          </a:bodyPr>
          <a:lstStyle/>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Likelihood</a:t>
            </a:r>
          </a:p>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Accuracy in estimation</a:t>
            </a:r>
          </a:p>
          <a:p>
            <a:pPr indent="-330200" lvl="0" marL="457200">
              <a:spcBef>
                <a:spcPts val="0"/>
              </a:spcBef>
              <a:buSzPct val="100000"/>
              <a:buFont typeface="Playfair Display"/>
              <a:buChar char="-"/>
            </a:pPr>
            <a:r>
              <a:rPr lang="en" sz="1600">
                <a:latin typeface="Playfair Display"/>
                <a:ea typeface="Playfair Display"/>
                <a:cs typeface="Playfair Display"/>
                <a:sym typeface="Playfair Display"/>
              </a:rPr>
              <a:t>Accuracy in holdout </a:t>
            </a:r>
            <a:r>
              <a:rPr lang="en" sz="1600">
                <a:solidFill>
                  <a:srgbClr val="FFFFFF"/>
                </a:solidFill>
                <a:latin typeface="Playfair Display"/>
                <a:ea typeface="Playfair Display"/>
                <a:cs typeface="Playfair Display"/>
                <a:sym typeface="Playfair Display"/>
              </a:rPr>
              <a:t>                  </a:t>
            </a:r>
          </a:p>
          <a:p>
            <a:pPr lvl="0">
              <a:spcBef>
                <a:spcPts val="0"/>
              </a:spcBef>
              <a:buNone/>
            </a:pPr>
            <a:r>
              <a:t/>
            </a:r>
            <a:endParaRPr sz="1600">
              <a:latin typeface="Playfair Display"/>
              <a:ea typeface="Playfair Display"/>
              <a:cs typeface="Playfair Display"/>
              <a:sym typeface="Playfair Display"/>
            </a:endParaRPr>
          </a:p>
        </p:txBody>
      </p:sp>
      <p:pic>
        <p:nvPicPr>
          <p:cNvPr id="143" name="Shape 143"/>
          <p:cNvPicPr preferRelativeResize="0"/>
          <p:nvPr/>
        </p:nvPicPr>
        <p:blipFill>
          <a:blip r:embed="rId3">
            <a:alphaModFix/>
          </a:blip>
          <a:stretch>
            <a:fillRect/>
          </a:stretch>
        </p:blipFill>
        <p:spPr>
          <a:xfrm>
            <a:off x="597675" y="1249837"/>
            <a:ext cx="3776375" cy="2176125"/>
          </a:xfrm>
          <a:prstGeom prst="rect">
            <a:avLst/>
          </a:prstGeom>
          <a:noFill/>
          <a:ln>
            <a:noFill/>
          </a:ln>
        </p:spPr>
      </p:pic>
      <p:pic>
        <p:nvPicPr>
          <p:cNvPr id="144" name="Shape 144"/>
          <p:cNvPicPr preferRelativeResize="0"/>
          <p:nvPr/>
        </p:nvPicPr>
        <p:blipFill>
          <a:blip r:embed="rId4">
            <a:alphaModFix/>
          </a:blip>
          <a:stretch>
            <a:fillRect/>
          </a:stretch>
        </p:blipFill>
        <p:spPr>
          <a:xfrm>
            <a:off x="4738125" y="1238750"/>
            <a:ext cx="3776374" cy="2176124"/>
          </a:xfrm>
          <a:prstGeom prst="rect">
            <a:avLst/>
          </a:prstGeom>
          <a:noFill/>
          <a:ln>
            <a:noFill/>
          </a:ln>
        </p:spPr>
      </p:pic>
      <p:sp>
        <p:nvSpPr>
          <p:cNvPr id="145" name="Shape 145"/>
          <p:cNvSpPr txBox="1"/>
          <p:nvPr>
            <p:ph idx="1" type="body"/>
          </p:nvPr>
        </p:nvSpPr>
        <p:spPr>
          <a:xfrm>
            <a:off x="235775" y="814275"/>
            <a:ext cx="9060600" cy="653700"/>
          </a:xfrm>
          <a:prstGeom prst="rect">
            <a:avLst/>
          </a:prstGeom>
        </p:spPr>
        <p:txBody>
          <a:bodyPr anchorCtr="0" anchor="t" bIns="91425" lIns="91425" rIns="91425" tIns="91425">
            <a:noAutofit/>
          </a:bodyPr>
          <a:lstStyle/>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Randomly pick 60% as estimation data, 40% as holdout</a:t>
            </a:r>
            <a:r>
              <a:rPr lang="en" sz="1600">
                <a:solidFill>
                  <a:srgbClr val="FFFFFF"/>
                </a:solidFill>
                <a:latin typeface="Playfair Display"/>
                <a:ea typeface="Playfair Display"/>
                <a:cs typeface="Playfair Display"/>
                <a:sym typeface="Playfair Display"/>
              </a:rPr>
              <a:t>   </a:t>
            </a:r>
            <a:r>
              <a:rPr lang="en" sz="1600">
                <a:solidFill>
                  <a:srgbClr val="FFFFFF"/>
                </a:solidFill>
                <a:latin typeface="Playfair Display"/>
                <a:ea typeface="Playfair Display"/>
                <a:cs typeface="Playfair Display"/>
                <a:sym typeface="Playfair Display"/>
              </a:rPr>
              <a:t>              </a:t>
            </a:r>
          </a:p>
          <a:p>
            <a:pPr lvl="0" rtl="0">
              <a:spcBef>
                <a:spcPts val="0"/>
              </a:spcBef>
              <a:buNone/>
            </a:pPr>
            <a:r>
              <a:t/>
            </a:r>
            <a:endParaRPr sz="1600">
              <a:latin typeface="Playfair Display"/>
              <a:ea typeface="Playfair Display"/>
              <a:cs typeface="Playfair Display"/>
              <a:sym typeface="Playfair Display"/>
            </a:endParaRPr>
          </a:p>
        </p:txBody>
      </p:sp>
      <p:sp>
        <p:nvSpPr>
          <p:cNvPr id="146" name="Shape 146"/>
          <p:cNvSpPr txBox="1"/>
          <p:nvPr>
            <p:ph idx="1" type="body"/>
          </p:nvPr>
        </p:nvSpPr>
        <p:spPr>
          <a:xfrm>
            <a:off x="1654925" y="3541600"/>
            <a:ext cx="7574400" cy="401700"/>
          </a:xfrm>
          <a:prstGeom prst="rect">
            <a:avLst/>
          </a:prstGeom>
        </p:spPr>
        <p:txBody>
          <a:bodyPr anchorCtr="0" anchor="t" bIns="91425" lIns="91425" rIns="91425" tIns="91425">
            <a:noAutofit/>
          </a:bodyPr>
          <a:lstStyle/>
          <a:p>
            <a:pPr indent="457200" lvl="0" marL="457200" marR="0" rtl="0" algn="l">
              <a:lnSpc>
                <a:spcPct val="115000"/>
              </a:lnSpc>
              <a:spcBef>
                <a:spcPts val="0"/>
              </a:spcBef>
              <a:spcAft>
                <a:spcPts val="1600"/>
              </a:spcAft>
              <a:buNone/>
            </a:pPr>
            <a:r>
              <a:rPr lang="en" sz="1600">
                <a:latin typeface="Playfair Display"/>
                <a:ea typeface="Playfair Display"/>
                <a:cs typeface="Playfair Display"/>
                <a:sym typeface="Playfair Display"/>
              </a:rPr>
              <a:t> -2250.5 									 -2675.8                </a:t>
            </a:r>
          </a:p>
          <a:p>
            <a:pPr indent="457200" lvl="0" marL="45720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
        <p:nvSpPr>
          <p:cNvPr id="147" name="Shape 147"/>
          <p:cNvSpPr txBox="1"/>
          <p:nvPr>
            <p:ph idx="1" type="body"/>
          </p:nvPr>
        </p:nvSpPr>
        <p:spPr>
          <a:xfrm>
            <a:off x="1722000" y="3993825"/>
            <a:ext cx="7574400" cy="401700"/>
          </a:xfrm>
          <a:prstGeom prst="rect">
            <a:avLst/>
          </a:prstGeom>
        </p:spPr>
        <p:txBody>
          <a:bodyPr anchorCtr="0" anchor="t" bIns="91425" lIns="91425" rIns="91425" tIns="91425">
            <a:noAutofit/>
          </a:bodyPr>
          <a:lstStyle/>
          <a:p>
            <a:pPr indent="0" lvl="0" marL="914400" rtl="0">
              <a:spcBef>
                <a:spcPts val="0"/>
              </a:spcBef>
              <a:buNone/>
            </a:pPr>
            <a:r>
              <a:rPr lang="en" sz="1600">
                <a:latin typeface="Playfair Display"/>
                <a:ea typeface="Playfair Display"/>
                <a:cs typeface="Playfair Display"/>
                <a:sym typeface="Playfair Display"/>
              </a:rPr>
              <a:t>  82.25%</a:t>
            </a:r>
            <a:r>
              <a:rPr lang="en" sz="1600">
                <a:solidFill>
                  <a:srgbClr val="FFFFFF"/>
                </a:solidFill>
                <a:latin typeface="Playfair Display"/>
                <a:ea typeface="Playfair Display"/>
                <a:cs typeface="Playfair Display"/>
                <a:sym typeface="Playfair Display"/>
              </a:rPr>
              <a:t>					  				</a:t>
            </a:r>
            <a:r>
              <a:rPr lang="en" sz="1600">
                <a:latin typeface="Playfair Display"/>
                <a:ea typeface="Playfair Display"/>
                <a:cs typeface="Playfair Display"/>
                <a:sym typeface="Playfair Display"/>
              </a:rPr>
              <a:t>  77.63%      </a:t>
            </a:r>
            <a:r>
              <a:rPr lang="en" sz="1600">
                <a:solidFill>
                  <a:srgbClr val="FFFFFF"/>
                </a:solidFill>
                <a:latin typeface="Playfair Display"/>
                <a:ea typeface="Playfair Display"/>
                <a:cs typeface="Playfair Display"/>
                <a:sym typeface="Playfair Display"/>
              </a:rPr>
              <a:t>          </a:t>
            </a:r>
          </a:p>
          <a:p>
            <a:pPr lvl="0" rtl="0">
              <a:spcBef>
                <a:spcPts val="0"/>
              </a:spcBef>
              <a:buNone/>
            </a:pPr>
            <a:r>
              <a:t/>
            </a:r>
            <a:endParaRPr sz="1600">
              <a:latin typeface="Playfair Display"/>
              <a:ea typeface="Playfair Display"/>
              <a:cs typeface="Playfair Display"/>
              <a:sym typeface="Playfair Display"/>
            </a:endParaRPr>
          </a:p>
        </p:txBody>
      </p:sp>
      <p:sp>
        <p:nvSpPr>
          <p:cNvPr id="148" name="Shape 148"/>
          <p:cNvSpPr txBox="1"/>
          <p:nvPr>
            <p:ph idx="1" type="body"/>
          </p:nvPr>
        </p:nvSpPr>
        <p:spPr>
          <a:xfrm>
            <a:off x="1721975" y="4499775"/>
            <a:ext cx="7574400" cy="401700"/>
          </a:xfrm>
          <a:prstGeom prst="rect">
            <a:avLst/>
          </a:prstGeom>
        </p:spPr>
        <p:txBody>
          <a:bodyPr anchorCtr="0" anchor="t" bIns="91425" lIns="91425" rIns="91425" tIns="91425">
            <a:noAutofit/>
          </a:bodyPr>
          <a:lstStyle/>
          <a:p>
            <a:pPr indent="457200" lvl="0" marL="457200" rtl="0">
              <a:spcBef>
                <a:spcPts val="0"/>
              </a:spcBef>
              <a:buNone/>
            </a:pPr>
            <a:r>
              <a:rPr lang="en" sz="1600">
                <a:latin typeface="Playfair Display"/>
                <a:ea typeface="Playfair Display"/>
                <a:cs typeface="Playfair Display"/>
                <a:sym typeface="Playfair Display"/>
              </a:rPr>
              <a:t>  82.18%									  77.91%                </a:t>
            </a:r>
          </a:p>
          <a:p>
            <a:pPr lvl="0" rtl="0">
              <a:spcBef>
                <a:spcPts val="0"/>
              </a:spcBef>
              <a:buNone/>
            </a:pPr>
            <a:r>
              <a:t/>
            </a:r>
            <a:endParaRPr sz="1600">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52" name="Shape 152"/>
        <p:cNvGrpSpPr/>
        <p:nvPr/>
      </p:nvGrpSpPr>
      <p:grpSpPr>
        <a:xfrm>
          <a:off x="0" y="0"/>
          <a:ext cx="0" cy="0"/>
          <a:chOff x="0" y="0"/>
          <a:chExt cx="0" cy="0"/>
        </a:xfrm>
      </p:grpSpPr>
      <p:sp>
        <p:nvSpPr>
          <p:cNvPr id="153" name="Shape 153"/>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txBox="1"/>
          <p:nvPr>
            <p:ph type="title"/>
          </p:nvPr>
        </p:nvSpPr>
        <p:spPr>
          <a:xfrm>
            <a:off x="343225" y="185475"/>
            <a:ext cx="8520600" cy="572700"/>
          </a:xfrm>
          <a:prstGeom prst="rect">
            <a:avLst/>
          </a:prstGeom>
        </p:spPr>
        <p:txBody>
          <a:bodyPr anchorCtr="0" anchor="t" bIns="91425" lIns="91425" rIns="91425" tIns="91425">
            <a:noAutofit/>
          </a:bodyPr>
          <a:lstStyle/>
          <a:p>
            <a:pPr lvl="0" rtl="0">
              <a:spcBef>
                <a:spcPts val="0"/>
              </a:spcBef>
              <a:buNone/>
            </a:pPr>
            <a:r>
              <a:rPr lang="en">
                <a:latin typeface="Playfair Display"/>
                <a:ea typeface="Playfair Display"/>
                <a:cs typeface="Playfair Display"/>
                <a:sym typeface="Playfair Display"/>
              </a:rPr>
              <a:t>Model Comparison - Binary Logit </a:t>
            </a:r>
          </a:p>
        </p:txBody>
      </p:sp>
      <p:sp>
        <p:nvSpPr>
          <p:cNvPr id="156" name="Shape 156"/>
          <p:cNvSpPr txBox="1"/>
          <p:nvPr>
            <p:ph idx="1" type="body"/>
          </p:nvPr>
        </p:nvSpPr>
        <p:spPr>
          <a:xfrm>
            <a:off x="235775" y="3465400"/>
            <a:ext cx="1897800" cy="1556700"/>
          </a:xfrm>
          <a:prstGeom prst="rect">
            <a:avLst/>
          </a:prstGeom>
        </p:spPr>
        <p:txBody>
          <a:bodyPr anchorCtr="0" anchor="t" bIns="91425" lIns="91425" rIns="91425" tIns="91425">
            <a:noAutofit/>
          </a:bodyPr>
          <a:lstStyle/>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Likelihood</a:t>
            </a:r>
          </a:p>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Accuracy in estimation</a:t>
            </a:r>
          </a:p>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Accuracy in holdout </a:t>
            </a:r>
            <a:r>
              <a:rPr lang="en" sz="1600">
                <a:solidFill>
                  <a:srgbClr val="FFFFFF"/>
                </a:solidFill>
                <a:latin typeface="Playfair Display"/>
                <a:ea typeface="Playfair Display"/>
                <a:cs typeface="Playfair Display"/>
                <a:sym typeface="Playfair Display"/>
              </a:rPr>
              <a:t>                  </a:t>
            </a:r>
          </a:p>
          <a:p>
            <a:pPr lvl="0" rtl="0">
              <a:spcBef>
                <a:spcPts val="0"/>
              </a:spcBef>
              <a:buNone/>
            </a:pPr>
            <a:r>
              <a:t/>
            </a:r>
            <a:endParaRPr sz="1600">
              <a:latin typeface="Playfair Display"/>
              <a:ea typeface="Playfair Display"/>
              <a:cs typeface="Playfair Display"/>
              <a:sym typeface="Playfair Display"/>
            </a:endParaRPr>
          </a:p>
        </p:txBody>
      </p:sp>
      <p:sp>
        <p:nvSpPr>
          <p:cNvPr id="157" name="Shape 157"/>
          <p:cNvSpPr txBox="1"/>
          <p:nvPr>
            <p:ph idx="1" type="body"/>
          </p:nvPr>
        </p:nvSpPr>
        <p:spPr>
          <a:xfrm>
            <a:off x="235775" y="738075"/>
            <a:ext cx="9060600" cy="653700"/>
          </a:xfrm>
          <a:prstGeom prst="rect">
            <a:avLst/>
          </a:prstGeom>
        </p:spPr>
        <p:txBody>
          <a:bodyPr anchorCtr="0" anchor="t" bIns="91425" lIns="91425" rIns="91425" tIns="91425">
            <a:noAutofit/>
          </a:bodyPr>
          <a:lstStyle/>
          <a:p>
            <a:pPr indent="-330200" lvl="0" marL="457200" rtl="0">
              <a:spcBef>
                <a:spcPts val="0"/>
              </a:spcBef>
              <a:buSzPct val="100000"/>
              <a:buFont typeface="Playfair Display"/>
              <a:buChar char="-"/>
            </a:pPr>
            <a:r>
              <a:rPr lang="en" sz="1600">
                <a:latin typeface="Playfair Display"/>
                <a:ea typeface="Playfair Display"/>
                <a:cs typeface="Playfair Display"/>
                <a:sym typeface="Playfair Display"/>
              </a:rPr>
              <a:t>Randomly pick 70% as estimation data, 30% as holdout</a:t>
            </a:r>
            <a:r>
              <a:rPr lang="en" sz="1600">
                <a:solidFill>
                  <a:srgbClr val="FFFFFF"/>
                </a:solidFill>
                <a:latin typeface="Playfair Display"/>
                <a:ea typeface="Playfair Display"/>
                <a:cs typeface="Playfair Display"/>
                <a:sym typeface="Playfair Display"/>
              </a:rPr>
              <a:t>                 </a:t>
            </a:r>
          </a:p>
          <a:p>
            <a:pPr lvl="0" rtl="0">
              <a:spcBef>
                <a:spcPts val="0"/>
              </a:spcBef>
              <a:buNone/>
            </a:pPr>
            <a:r>
              <a:t/>
            </a:r>
            <a:endParaRPr sz="1600">
              <a:latin typeface="Playfair Display"/>
              <a:ea typeface="Playfair Display"/>
              <a:cs typeface="Playfair Display"/>
              <a:sym typeface="Playfair Display"/>
            </a:endParaRPr>
          </a:p>
        </p:txBody>
      </p:sp>
      <p:sp>
        <p:nvSpPr>
          <p:cNvPr id="158" name="Shape 158"/>
          <p:cNvSpPr txBox="1"/>
          <p:nvPr>
            <p:ph idx="1" type="body"/>
          </p:nvPr>
        </p:nvSpPr>
        <p:spPr>
          <a:xfrm>
            <a:off x="1654925" y="3541600"/>
            <a:ext cx="7574400" cy="401700"/>
          </a:xfrm>
          <a:prstGeom prst="rect">
            <a:avLst/>
          </a:prstGeom>
        </p:spPr>
        <p:txBody>
          <a:bodyPr anchorCtr="0" anchor="t" bIns="91425" lIns="91425" rIns="91425" tIns="91425">
            <a:noAutofit/>
          </a:bodyPr>
          <a:lstStyle/>
          <a:p>
            <a:pPr indent="457200" lvl="0" marL="457200" marR="0" rtl="0" algn="l">
              <a:lnSpc>
                <a:spcPct val="115000"/>
              </a:lnSpc>
              <a:spcBef>
                <a:spcPts val="0"/>
              </a:spcBef>
              <a:spcAft>
                <a:spcPts val="1600"/>
              </a:spcAft>
              <a:buNone/>
            </a:pPr>
            <a:r>
              <a:rPr lang="en" sz="1600">
                <a:latin typeface="Playfair Display"/>
                <a:ea typeface="Playfair Display"/>
                <a:cs typeface="Playfair Display"/>
                <a:sym typeface="Playfair Display"/>
              </a:rPr>
              <a:t> -2609.1 									 -3092.9             </a:t>
            </a:r>
          </a:p>
          <a:p>
            <a:pPr indent="457200" lvl="0" marL="45720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
        <p:nvSpPr>
          <p:cNvPr id="159" name="Shape 159"/>
          <p:cNvSpPr txBox="1"/>
          <p:nvPr>
            <p:ph idx="1" type="body"/>
          </p:nvPr>
        </p:nvSpPr>
        <p:spPr>
          <a:xfrm>
            <a:off x="1722000" y="3993825"/>
            <a:ext cx="7574400" cy="401700"/>
          </a:xfrm>
          <a:prstGeom prst="rect">
            <a:avLst/>
          </a:prstGeom>
        </p:spPr>
        <p:txBody>
          <a:bodyPr anchorCtr="0" anchor="t" bIns="91425" lIns="91425" rIns="91425" tIns="91425">
            <a:noAutofit/>
          </a:bodyPr>
          <a:lstStyle/>
          <a:p>
            <a:pPr indent="0" lvl="0" marL="914400" rtl="0">
              <a:spcBef>
                <a:spcPts val="0"/>
              </a:spcBef>
              <a:buNone/>
            </a:pPr>
            <a:r>
              <a:rPr lang="en" sz="1600">
                <a:latin typeface="Playfair Display"/>
                <a:ea typeface="Playfair Display"/>
                <a:cs typeface="Playfair Display"/>
                <a:sym typeface="Playfair Display"/>
              </a:rPr>
              <a:t>  82.22%</a:t>
            </a:r>
            <a:r>
              <a:rPr lang="en" sz="1600">
                <a:solidFill>
                  <a:srgbClr val="FFFFFF"/>
                </a:solidFill>
                <a:latin typeface="Playfair Display"/>
                <a:ea typeface="Playfair Display"/>
                <a:cs typeface="Playfair Display"/>
                <a:sym typeface="Playfair Display"/>
              </a:rPr>
              <a:t>					  				</a:t>
            </a:r>
            <a:r>
              <a:rPr lang="en" sz="1600">
                <a:latin typeface="Playfair Display"/>
                <a:ea typeface="Playfair Display"/>
                <a:cs typeface="Playfair Display"/>
                <a:sym typeface="Playfair Display"/>
              </a:rPr>
              <a:t>  77.75%      </a:t>
            </a:r>
            <a:r>
              <a:rPr lang="en" sz="1600">
                <a:solidFill>
                  <a:srgbClr val="FFFFFF"/>
                </a:solidFill>
                <a:latin typeface="Playfair Display"/>
                <a:ea typeface="Playfair Display"/>
                <a:cs typeface="Playfair Display"/>
                <a:sym typeface="Playfair Display"/>
              </a:rPr>
              <a:t>          </a:t>
            </a:r>
          </a:p>
          <a:p>
            <a:pPr lvl="0" rtl="0">
              <a:spcBef>
                <a:spcPts val="0"/>
              </a:spcBef>
              <a:buNone/>
            </a:pPr>
            <a:r>
              <a:t/>
            </a:r>
            <a:endParaRPr sz="1600">
              <a:latin typeface="Playfair Display"/>
              <a:ea typeface="Playfair Display"/>
              <a:cs typeface="Playfair Display"/>
              <a:sym typeface="Playfair Display"/>
            </a:endParaRPr>
          </a:p>
        </p:txBody>
      </p:sp>
      <p:sp>
        <p:nvSpPr>
          <p:cNvPr id="160" name="Shape 160"/>
          <p:cNvSpPr txBox="1"/>
          <p:nvPr>
            <p:ph idx="1" type="body"/>
          </p:nvPr>
        </p:nvSpPr>
        <p:spPr>
          <a:xfrm>
            <a:off x="1721975" y="4499775"/>
            <a:ext cx="7574400" cy="401700"/>
          </a:xfrm>
          <a:prstGeom prst="rect">
            <a:avLst/>
          </a:prstGeom>
        </p:spPr>
        <p:txBody>
          <a:bodyPr anchorCtr="0" anchor="t" bIns="91425" lIns="91425" rIns="91425" tIns="91425">
            <a:noAutofit/>
          </a:bodyPr>
          <a:lstStyle/>
          <a:p>
            <a:pPr indent="457200" lvl="0" marL="457200" rtl="0">
              <a:spcBef>
                <a:spcPts val="0"/>
              </a:spcBef>
              <a:buNone/>
            </a:pPr>
            <a:r>
              <a:rPr lang="en" sz="1600">
                <a:latin typeface="Playfair Display"/>
                <a:ea typeface="Playfair Display"/>
                <a:cs typeface="Playfair Display"/>
                <a:sym typeface="Playfair Display"/>
              </a:rPr>
              <a:t>  82.32%									  77.58%                </a:t>
            </a:r>
          </a:p>
          <a:p>
            <a:pPr lvl="0" rtl="0">
              <a:spcBef>
                <a:spcPts val="0"/>
              </a:spcBef>
              <a:buNone/>
            </a:pPr>
            <a:r>
              <a:t/>
            </a:r>
            <a:endParaRPr sz="1600">
              <a:latin typeface="Playfair Display"/>
              <a:ea typeface="Playfair Display"/>
              <a:cs typeface="Playfair Display"/>
              <a:sym typeface="Playfair Display"/>
            </a:endParaRPr>
          </a:p>
        </p:txBody>
      </p:sp>
      <p:pic>
        <p:nvPicPr>
          <p:cNvPr id="161" name="Shape 161"/>
          <p:cNvPicPr preferRelativeResize="0"/>
          <p:nvPr/>
        </p:nvPicPr>
        <p:blipFill>
          <a:blip r:embed="rId3">
            <a:alphaModFix/>
          </a:blip>
          <a:stretch>
            <a:fillRect/>
          </a:stretch>
        </p:blipFill>
        <p:spPr>
          <a:xfrm>
            <a:off x="4529400" y="1249837"/>
            <a:ext cx="3776375" cy="2176124"/>
          </a:xfrm>
          <a:prstGeom prst="rect">
            <a:avLst/>
          </a:prstGeom>
          <a:noFill/>
          <a:ln>
            <a:noFill/>
          </a:ln>
        </p:spPr>
      </p:pic>
      <p:pic>
        <p:nvPicPr>
          <p:cNvPr id="162" name="Shape 162"/>
          <p:cNvPicPr preferRelativeResize="0"/>
          <p:nvPr/>
        </p:nvPicPr>
        <p:blipFill>
          <a:blip r:embed="rId4">
            <a:alphaModFix/>
          </a:blip>
          <a:stretch>
            <a:fillRect/>
          </a:stretch>
        </p:blipFill>
        <p:spPr>
          <a:xfrm>
            <a:off x="581125" y="1249850"/>
            <a:ext cx="3776373" cy="2176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6" name="Shape 166"/>
        <p:cNvGrpSpPr/>
        <p:nvPr/>
      </p:nvGrpSpPr>
      <p:grpSpPr>
        <a:xfrm>
          <a:off x="0" y="0"/>
          <a:ext cx="0" cy="0"/>
          <a:chOff x="0" y="0"/>
          <a:chExt cx="0" cy="0"/>
        </a:xfrm>
      </p:grpSpPr>
      <p:sp>
        <p:nvSpPr>
          <p:cNvPr id="167" name="Shape 167"/>
          <p:cNvSpPr/>
          <p:nvPr/>
        </p:nvSpPr>
        <p:spPr>
          <a:xfrm>
            <a:off x="389850" y="288112"/>
            <a:ext cx="8364300" cy="4567200"/>
          </a:xfrm>
          <a:prstGeom prst="rect">
            <a:avLst/>
          </a:prstGeom>
          <a:noFill/>
          <a:ln cap="flat" cmpd="sng" w="952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307650" y="226575"/>
            <a:ext cx="8528700" cy="4690500"/>
          </a:xfrm>
          <a:prstGeom prst="rect">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Special Campaigns  </a:t>
            </a:r>
          </a:p>
        </p:txBody>
      </p:sp>
      <p:pic>
        <p:nvPicPr>
          <p:cNvPr id="170" name="Shape 170"/>
          <p:cNvPicPr preferRelativeResize="0"/>
          <p:nvPr/>
        </p:nvPicPr>
        <p:blipFill>
          <a:blip r:embed="rId3">
            <a:alphaModFix amt="65000"/>
          </a:blip>
          <a:stretch>
            <a:fillRect/>
          </a:stretch>
        </p:blipFill>
        <p:spPr>
          <a:xfrm>
            <a:off x="4764534" y="288224"/>
            <a:ext cx="3989615" cy="4567200"/>
          </a:xfrm>
          <a:prstGeom prst="rect">
            <a:avLst/>
          </a:prstGeom>
          <a:noFill/>
          <a:ln>
            <a:noFill/>
          </a:ln>
        </p:spPr>
      </p:pic>
      <p:sp>
        <p:nvSpPr>
          <p:cNvPr id="171" name="Shape 171"/>
          <p:cNvSpPr txBox="1"/>
          <p:nvPr>
            <p:ph idx="1" type="body"/>
          </p:nvPr>
        </p:nvSpPr>
        <p:spPr>
          <a:xfrm>
            <a:off x="311700" y="1152475"/>
            <a:ext cx="4304700" cy="3702900"/>
          </a:xfrm>
          <a:prstGeom prst="rect">
            <a:avLst/>
          </a:prstGeom>
        </p:spPr>
        <p:txBody>
          <a:bodyPr anchorCtr="0" anchor="t" bIns="91425" lIns="91425" rIns="91425" tIns="91425">
            <a:noAutofit/>
          </a:bodyPr>
          <a:lstStyle/>
          <a:p>
            <a:pPr lvl="0" rtl="0">
              <a:spcBef>
                <a:spcPts val="0"/>
              </a:spcBef>
              <a:buNone/>
            </a:pPr>
            <a:r>
              <a:rPr lang="en">
                <a:latin typeface="Playfair Display"/>
                <a:ea typeface="Playfair Display"/>
                <a:cs typeface="Playfair Display"/>
                <a:sym typeface="Playfair Display"/>
              </a:rPr>
              <a:t>We believe that Special Campaigns should be included in the model </a:t>
            </a:r>
          </a:p>
          <a:p>
            <a:pPr indent="-228600" lvl="0" marL="457200" rtl="0">
              <a:spcBef>
                <a:spcPts val="0"/>
              </a:spcBef>
              <a:buFont typeface="Playfair Display"/>
              <a:buChar char="-"/>
            </a:pPr>
            <a:r>
              <a:rPr lang="en">
                <a:latin typeface="Playfair Display"/>
                <a:ea typeface="Playfair Display"/>
                <a:cs typeface="Playfair Display"/>
                <a:sym typeface="Playfair Display"/>
              </a:rPr>
              <a:t>Special Campaigns: Gala evening  </a:t>
            </a:r>
          </a:p>
          <a:p>
            <a:pPr indent="-228600" lvl="0" marL="457200" rtl="0">
              <a:spcBef>
                <a:spcPts val="0"/>
              </a:spcBef>
              <a:buFont typeface="Playfair Display"/>
              <a:buChar char="-"/>
            </a:pPr>
            <a:r>
              <a:rPr lang="en">
                <a:latin typeface="Playfair Display"/>
                <a:ea typeface="Playfair Display"/>
                <a:cs typeface="Playfair Display"/>
                <a:sym typeface="Playfair Display"/>
              </a:rPr>
              <a:t>Exclusive patrons: $500 / patron ticket </a:t>
            </a:r>
          </a:p>
          <a:p>
            <a:pPr indent="-228600" lvl="0" marL="457200" rtl="0">
              <a:spcBef>
                <a:spcPts val="0"/>
              </a:spcBef>
              <a:buFont typeface="Playfair Display"/>
              <a:buChar char="-"/>
            </a:pPr>
            <a:r>
              <a:rPr lang="en">
                <a:latin typeface="Playfair Display"/>
                <a:ea typeface="Playfair Display"/>
                <a:cs typeface="Playfair Display"/>
                <a:sym typeface="Playfair Display"/>
              </a:rPr>
              <a:t>Awareness of donation:  “Funds raised from the evening will …” </a:t>
            </a:r>
          </a:p>
          <a:p>
            <a:pPr lvl="0">
              <a:spcBef>
                <a:spcPts val="0"/>
              </a:spcBef>
              <a:buNone/>
            </a:pPr>
            <a:r>
              <a:t/>
            </a:r>
            <a:endParaRPr>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rt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