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5" r:id="rId6"/>
    <p:sldId id="259" r:id="rId7"/>
    <p:sldId id="266" r:id="rId8"/>
    <p:sldId id="264" r:id="rId9"/>
    <p:sldId id="263" r:id="rId10"/>
    <p:sldId id="267" r:id="rId11"/>
    <p:sldId id="270" r:id="rId12"/>
    <p:sldId id="262" r:id="rId13"/>
    <p:sldId id="271" r:id="rId14"/>
    <p:sldId id="272" r:id="rId15"/>
    <p:sldId id="26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58FCF-4F16-DE49-98D7-04D91829E4A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863FE-653D-FF40-9916-FCF7ADBC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1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calculate this permutation importance, since the KNN model is really computationally heavy in calculating the scores, so I only do number of runs equal to 3 to reduce the runtime.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863FE-653D-FF40-9916-FCF7ADBCC8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4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5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47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6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5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8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3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5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5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4A3FD400-2338-A0C2-57A6-9AA9DA991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752" b="1389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1E6A1-C73D-712A-D6D4-BFC1DDA33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/>
              <a:t>Mushroom</a:t>
            </a:r>
            <a:r>
              <a:rPr lang="zh-CN" altLang="en-US" sz="6600" dirty="0"/>
              <a:t> </a:t>
            </a:r>
            <a:r>
              <a:rPr lang="en-US" altLang="zh-CN" sz="6600" dirty="0"/>
              <a:t>Edibility</a:t>
            </a:r>
            <a:r>
              <a:rPr lang="zh-CN" altLang="en-US" sz="6600" dirty="0"/>
              <a:t> </a:t>
            </a:r>
            <a:r>
              <a:rPr lang="en-US" altLang="zh-CN" sz="6600" dirty="0"/>
              <a:t>Classification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52BF5-4A4A-C6FB-BD04-2759EE496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3366" y="4452026"/>
            <a:ext cx="7005267" cy="142419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altLang="zh-CN" dirty="0" err="1"/>
              <a:t>Yanfeiyun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(Kathy)</a:t>
            </a:r>
          </a:p>
          <a:p>
            <a:pPr algn="ctr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Institutes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Brown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algn="ctr"/>
            <a:r>
              <a:rPr lang="en-US" altLang="zh-CN" dirty="0"/>
              <a:t>Dec.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2023</a:t>
            </a:r>
          </a:p>
          <a:p>
            <a:pPr algn="ctr"/>
            <a:r>
              <a:rPr lang="en-US" sz="1800" dirty="0">
                <a:solidFill>
                  <a:srgbClr val="3A89B2"/>
                </a:solidFill>
                <a:effectLst/>
                <a:latin typeface="CenturyGothic"/>
              </a:rPr>
              <a:t>HTTPS://GITHUB.COM/KATHYWU1201/MUSHROOM_EDIBILITY_CLASSIFICATION_ML_PROJECT </a:t>
            </a:r>
            <a:endParaRPr lang="en-US" dirty="0">
              <a:effectLst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4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6087-F1C1-F53A-060C-9C1906CB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051"/>
            <a:ext cx="10515600" cy="1116811"/>
          </a:xfrm>
        </p:spPr>
        <p:txBody>
          <a:bodyPr/>
          <a:lstStyle/>
          <a:p>
            <a:r>
              <a:rPr lang="en-US" altLang="zh-CN" dirty="0"/>
              <a:t>SHAP</a:t>
            </a:r>
            <a:endParaRPr lang="en-US" dirty="0"/>
          </a:p>
        </p:txBody>
      </p:sp>
      <p:pic>
        <p:nvPicPr>
          <p:cNvPr id="5" name="Content Placeholder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9005FFFE-D279-E20B-FE7E-717C229D0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4862"/>
            <a:ext cx="9057532" cy="4992441"/>
          </a:xfrm>
        </p:spPr>
      </p:pic>
    </p:spTree>
    <p:extLst>
      <p:ext uri="{BB962C8B-B14F-4D97-AF65-F5344CB8AC3E}">
        <p14:creationId xmlns:p14="http://schemas.microsoft.com/office/powerpoint/2010/main" val="396435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0197-9391-619C-D947-E92338CE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C5E67-C196-9D9F-74B2-03FCB3B37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12" y="2406442"/>
            <a:ext cx="11756571" cy="11823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D546F-B59D-E5A4-9E0E-D8D38D5CD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2" y="4518632"/>
            <a:ext cx="11756571" cy="1083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28A124-CBCF-5359-DE6C-608E75008F7E}"/>
              </a:ext>
            </a:extLst>
          </p:cNvPr>
          <p:cNvSpPr txBox="1"/>
          <p:nvPr/>
        </p:nvSpPr>
        <p:spPr>
          <a:xfrm>
            <a:off x="217712" y="1952462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Index=0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FEA7B-E112-8770-4B20-9D4329CF01A3}"/>
              </a:ext>
            </a:extLst>
          </p:cNvPr>
          <p:cNvSpPr txBox="1"/>
          <p:nvPr/>
        </p:nvSpPr>
        <p:spPr>
          <a:xfrm>
            <a:off x="217712" y="4149300"/>
            <a:ext cx="223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Index=99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8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AFD6-9FFC-DDB6-EECB-EE5AF08D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AD08-0DE4-1755-548C-849A5391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Feature</a:t>
            </a:r>
            <a:r>
              <a:rPr lang="zh-CN" altLang="en-US" sz="2800" dirty="0"/>
              <a:t> </a:t>
            </a:r>
            <a:r>
              <a:rPr lang="en-US" altLang="zh-CN" sz="2800" dirty="0"/>
              <a:t>Selection</a:t>
            </a:r>
          </a:p>
          <a:p>
            <a:pPr lvl="1"/>
            <a:r>
              <a:rPr lang="en-US" altLang="zh-CN" sz="2400" dirty="0"/>
              <a:t>Reduce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number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features</a:t>
            </a:r>
            <a:r>
              <a:rPr lang="zh-CN" altLang="en-US" sz="2400" dirty="0"/>
              <a:t> </a:t>
            </a:r>
            <a:r>
              <a:rPr lang="en-US" altLang="zh-CN" sz="2400" dirty="0"/>
              <a:t>(124</a:t>
            </a:r>
            <a:r>
              <a:rPr lang="zh-CN" altLang="en-US" sz="2400" dirty="0"/>
              <a:t> </a:t>
            </a:r>
            <a:r>
              <a:rPr lang="en-US" altLang="zh-CN" sz="2400" dirty="0"/>
              <a:t>features)</a:t>
            </a:r>
          </a:p>
          <a:p>
            <a:pPr lvl="1"/>
            <a:r>
              <a:rPr lang="en-US" altLang="zh-CN" sz="2400" dirty="0"/>
              <a:t>Less</a:t>
            </a:r>
            <a:r>
              <a:rPr lang="zh-CN" altLang="en-US" sz="2400" dirty="0"/>
              <a:t> </a:t>
            </a:r>
            <a:r>
              <a:rPr lang="en-US" altLang="zh-CN" sz="2400" dirty="0"/>
              <a:t>features,</a:t>
            </a:r>
            <a:r>
              <a:rPr lang="zh-CN" altLang="en-US" sz="2400" dirty="0"/>
              <a:t> </a:t>
            </a:r>
            <a:r>
              <a:rPr lang="en-US" altLang="zh-CN" sz="2400" dirty="0"/>
              <a:t>easier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interpret</a:t>
            </a:r>
          </a:p>
        </p:txBody>
      </p:sp>
    </p:spTree>
    <p:extLst>
      <p:ext uri="{BB962C8B-B14F-4D97-AF65-F5344CB8AC3E}">
        <p14:creationId xmlns:p14="http://schemas.microsoft.com/office/powerpoint/2010/main" val="55656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FF2B-0210-2398-3448-81310DAA0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4400" dirty="0"/>
              <a:t>Thanks</a:t>
            </a:r>
            <a:r>
              <a:rPr lang="zh-CN" altLang="en-US" sz="4400" dirty="0"/>
              <a:t> </a:t>
            </a:r>
            <a:r>
              <a:rPr lang="en-US" altLang="zh-CN" sz="4400" dirty="0"/>
              <a:t>for</a:t>
            </a:r>
            <a:r>
              <a:rPr lang="zh-CN" altLang="en-US" sz="4400" dirty="0"/>
              <a:t> </a:t>
            </a:r>
            <a:r>
              <a:rPr lang="en-US" altLang="zh-CN" sz="4400" dirty="0"/>
              <a:t>listening!</a:t>
            </a:r>
            <a:endParaRPr lang="en-US" sz="4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C0ABD97-D569-4A18-BD6C-9CBB9432E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25B01985-0028-D39C-3430-31096CF7B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752" b="43801"/>
          <a:stretch/>
        </p:blipFill>
        <p:spPr>
          <a:xfrm>
            <a:off x="18" y="0"/>
            <a:ext cx="12191982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F6E27116-B397-D4C7-DCD3-237DF64BD203}"/>
              </a:ext>
            </a:extLst>
          </p:cNvPr>
          <p:cNvGrpSpPr/>
          <p:nvPr/>
        </p:nvGrpSpPr>
        <p:grpSpPr>
          <a:xfrm>
            <a:off x="-2341040" y="815807"/>
            <a:ext cx="13225235" cy="5226386"/>
            <a:chOff x="-2341040" y="815807"/>
            <a:chExt cx="13225235" cy="5226386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C4710AF-D686-12CE-9C15-BDCB9FD5FFA9}"/>
                </a:ext>
              </a:extLst>
            </p:cNvPr>
            <p:cNvGrpSpPr/>
            <p:nvPr/>
          </p:nvGrpSpPr>
          <p:grpSpPr>
            <a:xfrm>
              <a:off x="-2341040" y="815807"/>
              <a:ext cx="13225235" cy="5226386"/>
              <a:chOff x="-2341040" y="862408"/>
              <a:chExt cx="13225235" cy="5226386"/>
            </a:xfrm>
          </p:grpSpPr>
          <p:sp>
            <p:nvSpPr>
              <p:cNvPr id="77" name="Left Bracket 76">
                <a:extLst>
                  <a:ext uri="{FF2B5EF4-FFF2-40B4-BE49-F238E27FC236}">
                    <a16:creationId xmlns:a16="http://schemas.microsoft.com/office/drawing/2014/main" id="{B82E6F9E-87EF-90CC-A4C3-81774EC433B1}"/>
                  </a:ext>
                </a:extLst>
              </p:cNvPr>
              <p:cNvSpPr/>
              <p:nvPr/>
            </p:nvSpPr>
            <p:spPr>
              <a:xfrm flipH="1">
                <a:off x="9333063" y="2013857"/>
                <a:ext cx="1551132" cy="2936816"/>
              </a:xfrm>
              <a:prstGeom prst="leftBracket">
                <a:avLst>
                  <a:gd name="adj" fmla="val 766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E5A19CA-C8C8-9AEA-DAAB-330E10C9C886}"/>
                  </a:ext>
                </a:extLst>
              </p:cNvPr>
              <p:cNvSpPr/>
              <p:nvPr/>
            </p:nvSpPr>
            <p:spPr>
              <a:xfrm>
                <a:off x="8255070" y="3643851"/>
                <a:ext cx="1752750" cy="455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Calculate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Accuracy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Score</a:t>
                </a:r>
                <a:endParaRPr lang="en-US" sz="1400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DC469CF-63D9-B15B-AB6F-E872EB5BD815}"/>
                  </a:ext>
                </a:extLst>
              </p:cNvPr>
              <p:cNvSpPr/>
              <p:nvPr/>
            </p:nvSpPr>
            <p:spPr>
              <a:xfrm>
                <a:off x="8197430" y="4613523"/>
                <a:ext cx="1868030" cy="4680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Find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the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Best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Parameter</a:t>
                </a:r>
                <a:endParaRPr lang="en-US" sz="14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A2EECDB-FEC4-234F-64A1-90A4B353E9C8}"/>
                  </a:ext>
                </a:extLst>
              </p:cNvPr>
              <p:cNvSpPr/>
              <p:nvPr/>
            </p:nvSpPr>
            <p:spPr>
              <a:xfrm>
                <a:off x="-2341040" y="2638406"/>
                <a:ext cx="1868030" cy="455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GridSearchCV</a:t>
                </a:r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FAE8B3-7E74-58E8-19CA-53E293069921}"/>
                  </a:ext>
                </a:extLst>
              </p:cNvPr>
              <p:cNvSpPr/>
              <p:nvPr/>
            </p:nvSpPr>
            <p:spPr>
              <a:xfrm>
                <a:off x="2052271" y="862408"/>
                <a:ext cx="7271269" cy="4893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Mushroo</a:t>
                </a:r>
                <a:r>
                  <a:rPr lang="en-US" altLang="zh-CN" sz="1600" dirty="0"/>
                  <a:t>m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Edibility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Classification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Dataset</a:t>
                </a:r>
              </a:p>
              <a:p>
                <a:pPr algn="ctr"/>
                <a:r>
                  <a:rPr lang="en-US" altLang="zh-CN" sz="1600" dirty="0"/>
                  <a:t>61069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observations</a:t>
                </a:r>
                <a:endParaRPr lang="en-US" sz="1600" dirty="0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FA82576-64EB-41AD-658E-2DD981B52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7905" y="1231528"/>
                <a:ext cx="0" cy="5652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08048C-FA52-127D-15E5-518CFBD07F0B}"/>
                  </a:ext>
                </a:extLst>
              </p:cNvPr>
              <p:cNvSpPr/>
              <p:nvPr/>
            </p:nvSpPr>
            <p:spPr>
              <a:xfrm>
                <a:off x="2052270" y="1796810"/>
                <a:ext cx="5640186" cy="455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Other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Set</a:t>
                </a: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48855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observations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4F1D0BC-B5A5-D191-776B-30EBBC576CD8}"/>
                  </a:ext>
                </a:extLst>
              </p:cNvPr>
              <p:cNvSpPr/>
              <p:nvPr/>
            </p:nvSpPr>
            <p:spPr>
              <a:xfrm>
                <a:off x="7692456" y="1796810"/>
                <a:ext cx="1631083" cy="455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Test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Set</a:t>
                </a: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12214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observations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F8E6E88-163B-579F-6471-EA7B4C7934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0458" y="2221825"/>
                <a:ext cx="9525" cy="4756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1881E30-49CB-4473-FDA4-FF2CA67DAA46}"/>
                  </a:ext>
                </a:extLst>
              </p:cNvPr>
              <p:cNvGrpSpPr/>
              <p:nvPr/>
            </p:nvGrpSpPr>
            <p:grpSpPr>
              <a:xfrm>
                <a:off x="2044648" y="2697465"/>
                <a:ext cx="5640187" cy="396541"/>
                <a:chOff x="903514" y="2917371"/>
                <a:chExt cx="8839200" cy="587829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A1E239F-EE6D-B4CE-06F4-315C99434AE0}"/>
                    </a:ext>
                  </a:extLst>
                </p:cNvPr>
                <p:cNvSpPr/>
                <p:nvPr/>
              </p:nvSpPr>
              <p:spPr>
                <a:xfrm>
                  <a:off x="903514" y="2917371"/>
                  <a:ext cx="2209800" cy="58782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C806C7D-5DAE-45FC-3C06-CE63C0A6B9F1}"/>
                    </a:ext>
                  </a:extLst>
                </p:cNvPr>
                <p:cNvSpPr/>
                <p:nvPr/>
              </p:nvSpPr>
              <p:spPr>
                <a:xfrm>
                  <a:off x="31133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C34103C-52DB-B61F-9CF3-2B49F092BA91}"/>
                    </a:ext>
                  </a:extLst>
                </p:cNvPr>
                <p:cNvSpPr/>
                <p:nvPr/>
              </p:nvSpPr>
              <p:spPr>
                <a:xfrm>
                  <a:off x="53231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BD295A8-40CC-7AC3-B662-610A1F28EFB0}"/>
                    </a:ext>
                  </a:extLst>
                </p:cNvPr>
                <p:cNvSpPr/>
                <p:nvPr/>
              </p:nvSpPr>
              <p:spPr>
                <a:xfrm>
                  <a:off x="75329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EA6984F-C230-AFCF-0550-AEA3A76F98FD}"/>
                  </a:ext>
                </a:extLst>
              </p:cNvPr>
              <p:cNvGrpSpPr/>
              <p:nvPr/>
            </p:nvGrpSpPr>
            <p:grpSpPr>
              <a:xfrm>
                <a:off x="2052269" y="3382444"/>
                <a:ext cx="5640187" cy="396541"/>
                <a:chOff x="903514" y="2917371"/>
                <a:chExt cx="8839200" cy="587829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F72824E-FBAB-8784-7D2D-EFBA86A95982}"/>
                    </a:ext>
                  </a:extLst>
                </p:cNvPr>
                <p:cNvSpPr/>
                <p:nvPr/>
              </p:nvSpPr>
              <p:spPr>
                <a:xfrm>
                  <a:off x="9035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68F6462-5F32-8630-AE2D-56ECB0803342}"/>
                    </a:ext>
                  </a:extLst>
                </p:cNvPr>
                <p:cNvSpPr/>
                <p:nvPr/>
              </p:nvSpPr>
              <p:spPr>
                <a:xfrm>
                  <a:off x="3113314" y="2917371"/>
                  <a:ext cx="2209800" cy="58782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560D0A3-868F-F2C8-30B5-DF7ED243F0C1}"/>
                    </a:ext>
                  </a:extLst>
                </p:cNvPr>
                <p:cNvSpPr/>
                <p:nvPr/>
              </p:nvSpPr>
              <p:spPr>
                <a:xfrm>
                  <a:off x="53231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4CBB6AD-36E1-94C0-8B7C-DF4FF12EC402}"/>
                    </a:ext>
                  </a:extLst>
                </p:cNvPr>
                <p:cNvSpPr/>
                <p:nvPr/>
              </p:nvSpPr>
              <p:spPr>
                <a:xfrm>
                  <a:off x="75329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E7D241B-AC3B-1017-D5DF-E4146D73CF1A}"/>
                  </a:ext>
                </a:extLst>
              </p:cNvPr>
              <p:cNvGrpSpPr/>
              <p:nvPr/>
            </p:nvGrpSpPr>
            <p:grpSpPr>
              <a:xfrm>
                <a:off x="2044648" y="4067423"/>
                <a:ext cx="5640187" cy="396541"/>
                <a:chOff x="903514" y="2917371"/>
                <a:chExt cx="8839200" cy="587829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BB0FD72-802E-FC2A-DDC4-99057C2A8E41}"/>
                    </a:ext>
                  </a:extLst>
                </p:cNvPr>
                <p:cNvSpPr/>
                <p:nvPr/>
              </p:nvSpPr>
              <p:spPr>
                <a:xfrm>
                  <a:off x="9035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B453341-C55D-AA34-3CD9-318E1B9894A3}"/>
                    </a:ext>
                  </a:extLst>
                </p:cNvPr>
                <p:cNvSpPr/>
                <p:nvPr/>
              </p:nvSpPr>
              <p:spPr>
                <a:xfrm>
                  <a:off x="31133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1D12765-0284-C1A6-210D-412A6064CBE1}"/>
                    </a:ext>
                  </a:extLst>
                </p:cNvPr>
                <p:cNvSpPr/>
                <p:nvPr/>
              </p:nvSpPr>
              <p:spPr>
                <a:xfrm>
                  <a:off x="5323114" y="2917371"/>
                  <a:ext cx="2209800" cy="58782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9CC5A12-B9A7-A8AD-71AF-92453B701560}"/>
                    </a:ext>
                  </a:extLst>
                </p:cNvPr>
                <p:cNvSpPr/>
                <p:nvPr/>
              </p:nvSpPr>
              <p:spPr>
                <a:xfrm>
                  <a:off x="75329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45AF045-5C7D-0421-9554-444366768607}"/>
                  </a:ext>
                </a:extLst>
              </p:cNvPr>
              <p:cNvGrpSpPr/>
              <p:nvPr/>
            </p:nvGrpSpPr>
            <p:grpSpPr>
              <a:xfrm>
                <a:off x="2044648" y="4752403"/>
                <a:ext cx="5640187" cy="396541"/>
                <a:chOff x="903514" y="2917371"/>
                <a:chExt cx="8839200" cy="587829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36C2A2-DA72-9EA7-73A9-BBD731F9A047}"/>
                    </a:ext>
                  </a:extLst>
                </p:cNvPr>
                <p:cNvSpPr/>
                <p:nvPr/>
              </p:nvSpPr>
              <p:spPr>
                <a:xfrm>
                  <a:off x="9035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87D3639-FA8A-3645-6A2A-7E8D78ADAD51}"/>
                    </a:ext>
                  </a:extLst>
                </p:cNvPr>
                <p:cNvSpPr/>
                <p:nvPr/>
              </p:nvSpPr>
              <p:spPr>
                <a:xfrm>
                  <a:off x="31133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4A3B940-776C-7DAC-7CCE-75DF93DF341A}"/>
                    </a:ext>
                  </a:extLst>
                </p:cNvPr>
                <p:cNvSpPr/>
                <p:nvPr/>
              </p:nvSpPr>
              <p:spPr>
                <a:xfrm>
                  <a:off x="53231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09D0CC0-E1E4-5140-A4CB-BDD3737AFB84}"/>
                    </a:ext>
                  </a:extLst>
                </p:cNvPr>
                <p:cNvSpPr/>
                <p:nvPr/>
              </p:nvSpPr>
              <p:spPr>
                <a:xfrm>
                  <a:off x="7532914" y="2917371"/>
                  <a:ext cx="2209800" cy="58782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6F6431-5A29-2FD1-674C-57072764F5C0}"/>
                  </a:ext>
                </a:extLst>
              </p:cNvPr>
              <p:cNvSpPr/>
              <p:nvPr/>
            </p:nvSpPr>
            <p:spPr>
              <a:xfrm>
                <a:off x="-234117" y="3665760"/>
                <a:ext cx="1623791" cy="41178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Fit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Model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w/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Parameters</a:t>
                </a:r>
                <a:endParaRPr lang="en-US" sz="14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DD4D6EA-1F3C-0B90-79C8-DDCD778CD9A0}"/>
                  </a:ext>
                </a:extLst>
              </p:cNvPr>
              <p:cNvCxnSpPr>
                <a:stCxn id="40" idx="3"/>
                <a:endCxn id="12" idx="1"/>
              </p:cNvCxnSpPr>
              <p:nvPr/>
            </p:nvCxnSpPr>
            <p:spPr>
              <a:xfrm flipV="1">
                <a:off x="1389674" y="2895736"/>
                <a:ext cx="654974" cy="9759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FDB63C2-A443-8124-9A54-A3809DF25A24}"/>
                  </a:ext>
                </a:extLst>
              </p:cNvPr>
              <p:cNvCxnSpPr>
                <a:stCxn id="40" idx="3"/>
                <a:endCxn id="20" idx="1"/>
              </p:cNvCxnSpPr>
              <p:nvPr/>
            </p:nvCxnSpPr>
            <p:spPr>
              <a:xfrm flipV="1">
                <a:off x="1389674" y="3580714"/>
                <a:ext cx="662595" cy="2909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06BE2AE-4BEA-D470-15D2-5B1FDE913D5A}"/>
                  </a:ext>
                </a:extLst>
              </p:cNvPr>
              <p:cNvCxnSpPr>
                <a:stCxn id="40" idx="3"/>
                <a:endCxn id="25" idx="1"/>
              </p:cNvCxnSpPr>
              <p:nvPr/>
            </p:nvCxnSpPr>
            <p:spPr>
              <a:xfrm>
                <a:off x="1389674" y="3871652"/>
                <a:ext cx="654974" cy="394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8643CB1-50CF-42CD-D44D-433CE28BD725}"/>
                  </a:ext>
                </a:extLst>
              </p:cNvPr>
              <p:cNvCxnSpPr>
                <a:stCxn id="40" idx="3"/>
                <a:endCxn id="30" idx="1"/>
              </p:cNvCxnSpPr>
              <p:nvPr/>
            </p:nvCxnSpPr>
            <p:spPr>
              <a:xfrm>
                <a:off x="1389674" y="3871652"/>
                <a:ext cx="654974" cy="1079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C304141-6089-3A36-9E75-B5D581AD9262}"/>
                  </a:ext>
                </a:extLst>
              </p:cNvPr>
              <p:cNvSpPr/>
              <p:nvPr/>
            </p:nvSpPr>
            <p:spPr>
              <a:xfrm>
                <a:off x="-2218920" y="3665760"/>
                <a:ext cx="1623790" cy="41178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For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each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parameter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combination</a:t>
                </a:r>
                <a:endParaRPr lang="en-US" sz="1400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D4B5C96-1BD9-87A8-A4AE-2D0B21BD5A01}"/>
                  </a:ext>
                </a:extLst>
              </p:cNvPr>
              <p:cNvCxnSpPr>
                <a:endCxn id="53" idx="0"/>
              </p:cNvCxnSpPr>
              <p:nvPr/>
            </p:nvCxnSpPr>
            <p:spPr>
              <a:xfrm>
                <a:off x="-1407025" y="3094006"/>
                <a:ext cx="0" cy="571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4F67A75-A9C2-F024-C375-2011DAAF4008}"/>
                  </a:ext>
                </a:extLst>
              </p:cNvPr>
              <p:cNvCxnSpPr>
                <a:stCxn id="53" idx="3"/>
                <a:endCxn id="40" idx="1"/>
              </p:cNvCxnSpPr>
              <p:nvPr/>
            </p:nvCxnSpPr>
            <p:spPr>
              <a:xfrm>
                <a:off x="-595130" y="3871652"/>
                <a:ext cx="3610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6252F25-6D4D-E73A-B6D4-C91CB3257BC0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7684835" y="2895736"/>
                <a:ext cx="570235" cy="8832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B535263-4444-1ACB-A029-98FC71E7C022}"/>
                  </a:ext>
                </a:extLst>
              </p:cNvPr>
              <p:cNvCxnSpPr>
                <a:cxnSpLocks/>
                <a:stCxn id="23" idx="3"/>
                <a:endCxn id="42" idx="1"/>
              </p:cNvCxnSpPr>
              <p:nvPr/>
            </p:nvCxnSpPr>
            <p:spPr>
              <a:xfrm>
                <a:off x="7692456" y="3580715"/>
                <a:ext cx="562614" cy="2909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5D820B7-7AB5-AAD4-9DE9-5B9F39D21F4D}"/>
                  </a:ext>
                </a:extLst>
              </p:cNvPr>
              <p:cNvCxnSpPr>
                <a:stCxn id="28" idx="3"/>
                <a:endCxn id="42" idx="1"/>
              </p:cNvCxnSpPr>
              <p:nvPr/>
            </p:nvCxnSpPr>
            <p:spPr>
              <a:xfrm flipV="1">
                <a:off x="7684835" y="3871651"/>
                <a:ext cx="570235" cy="394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3ACD036-D49E-BAC0-C651-C6199770D753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 flipV="1">
                <a:off x="7684835" y="4067422"/>
                <a:ext cx="570235" cy="883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FD8C05B-A388-B1CC-90EB-A56BD4BC1A1A}"/>
                  </a:ext>
                </a:extLst>
              </p:cNvPr>
              <p:cNvCxnSpPr>
                <a:stCxn id="42" idx="2"/>
                <a:endCxn id="43" idx="0"/>
              </p:cNvCxnSpPr>
              <p:nvPr/>
            </p:nvCxnSpPr>
            <p:spPr>
              <a:xfrm>
                <a:off x="9131445" y="4099451"/>
                <a:ext cx="0" cy="5140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86B173E-D7EF-61E2-706E-A11D0DE111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6902" y="4945961"/>
                <a:ext cx="684281" cy="649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3D3726F-9D4B-AD96-50EE-D3285CF1C26D}"/>
                  </a:ext>
                </a:extLst>
              </p:cNvPr>
              <p:cNvSpPr/>
              <p:nvPr/>
            </p:nvSpPr>
            <p:spPr>
              <a:xfrm>
                <a:off x="9031336" y="5595681"/>
                <a:ext cx="1551132" cy="49311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Final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Evaluation</a:t>
                </a:r>
                <a:endParaRPr lang="en-US" sz="1600" dirty="0"/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8C9C5FE-2327-B6BF-CD7F-BF39F605925C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6977743" y="5102343"/>
              <a:ext cx="2069" cy="253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1DD60DA-1953-1C18-90D1-C1D179850E22}"/>
                </a:ext>
              </a:extLst>
            </p:cNvPr>
            <p:cNvSpPr/>
            <p:nvPr/>
          </p:nvSpPr>
          <p:spPr>
            <a:xfrm>
              <a:off x="6282409" y="5392863"/>
              <a:ext cx="1409735" cy="3965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Validation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47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424A-835F-480C-EC15-82D5C1D2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E093-16B3-F911-27D2-F1EEA2FB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fig1</a:t>
            </a:r>
            <a:endParaRPr lang="en-US" dirty="0"/>
          </a:p>
        </p:txBody>
      </p:sp>
      <p:pic>
        <p:nvPicPr>
          <p:cNvPr id="5" name="Picture 4" descr="A graph of green and pink bars&#10;&#10;Description automatically generated">
            <a:extLst>
              <a:ext uri="{FF2B5EF4-FFF2-40B4-BE49-F238E27FC236}">
                <a16:creationId xmlns:a16="http://schemas.microsoft.com/office/drawing/2014/main" id="{43315144-CDF7-B8C4-FDD0-1AEF7E6F2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195" y="1701801"/>
            <a:ext cx="7671609" cy="51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54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1104-D50C-5B7A-D0EB-CCCFFBD5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790"/>
            <a:ext cx="10515600" cy="111681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forest: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endParaRPr lang="en-US" dirty="0"/>
          </a:p>
        </p:txBody>
      </p:sp>
      <p:pic>
        <p:nvPicPr>
          <p:cNvPr id="5" name="Content Placeholder 4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493310A7-0B30-8BF6-9456-B69489A6C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073" y="1244601"/>
            <a:ext cx="7557853" cy="5519057"/>
          </a:xfrm>
        </p:spPr>
      </p:pic>
    </p:spTree>
    <p:extLst>
      <p:ext uri="{BB962C8B-B14F-4D97-AF65-F5344CB8AC3E}">
        <p14:creationId xmlns:p14="http://schemas.microsoft.com/office/powerpoint/2010/main" val="391810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D780-53E9-A709-70BC-0142A724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62"/>
            <a:ext cx="10515600" cy="1116811"/>
          </a:xfrm>
        </p:spPr>
        <p:txBody>
          <a:bodyPr/>
          <a:lstStyle/>
          <a:p>
            <a:r>
              <a:rPr lang="en-US" altLang="zh-CN" dirty="0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027E-61F7-0469-EFFF-D6042CB7E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926"/>
            <a:ext cx="10885714" cy="4114801"/>
          </a:xfrm>
        </p:spPr>
        <p:txBody>
          <a:bodyPr/>
          <a:lstStyle/>
          <a:p>
            <a:r>
              <a:rPr lang="en-US" altLang="zh-CN" b="1" u="sng" dirty="0"/>
              <a:t>Question:</a:t>
            </a:r>
            <a:r>
              <a:rPr lang="zh-CN" altLang="en-US" dirty="0"/>
              <a:t> </a:t>
            </a:r>
            <a:r>
              <a:rPr lang="en-US" altLang="zh-CN" dirty="0"/>
              <a:t>If there exists a mushroom that has never seen before, will it be edible or it is poisonous? </a:t>
            </a:r>
          </a:p>
          <a:p>
            <a:r>
              <a:rPr lang="en-US" altLang="zh-CN" b="1" u="sng" dirty="0"/>
              <a:t>Why</a:t>
            </a:r>
            <a:r>
              <a:rPr lang="zh-CN" altLang="en-US" b="1" u="sng" dirty="0"/>
              <a:t> </a:t>
            </a:r>
            <a:r>
              <a:rPr lang="en-US" altLang="zh-CN" b="1" u="sng" dirty="0"/>
              <a:t>important:</a:t>
            </a:r>
            <a:r>
              <a:rPr lang="zh-CN" altLang="en-US" b="1" dirty="0"/>
              <a:t> </a:t>
            </a:r>
            <a:r>
              <a:rPr lang="en-US" altLang="zh-CN" dirty="0"/>
              <a:t>Help them to identify if the mushroom is safe to consume;</a:t>
            </a:r>
            <a:r>
              <a:rPr lang="zh-CN" altLang="en-US" dirty="0"/>
              <a:t> </a:t>
            </a:r>
            <a:r>
              <a:rPr lang="en-US" altLang="zh-CN" dirty="0"/>
              <a:t>Reduce the risk of death and intoxication due to poisonous mushrooms. </a:t>
            </a:r>
          </a:p>
          <a:p>
            <a:r>
              <a:rPr lang="en-US" altLang="zh-CN" b="1" u="sng" dirty="0"/>
              <a:t>Problem</a:t>
            </a:r>
            <a:r>
              <a:rPr lang="zh-CN" altLang="en-US" b="1" u="sng" dirty="0"/>
              <a:t> </a:t>
            </a:r>
            <a:r>
              <a:rPr lang="en-US" altLang="zh-CN" b="1" u="sng" dirty="0"/>
              <a:t>type:</a:t>
            </a:r>
            <a:r>
              <a:rPr lang="zh-CN" altLang="en-US" b="1" dirty="0"/>
              <a:t> </a:t>
            </a:r>
            <a:r>
              <a:rPr lang="en-US" altLang="zh-CN" dirty="0"/>
              <a:t>Classification</a:t>
            </a:r>
          </a:p>
          <a:p>
            <a:r>
              <a:rPr lang="en-US" altLang="zh-CN" b="1" u="sng" dirty="0"/>
              <a:t>Source:</a:t>
            </a:r>
            <a:r>
              <a:rPr lang="zh-CN" altLang="en-US" dirty="0"/>
              <a:t> </a:t>
            </a:r>
            <a:r>
              <a:rPr lang="en-US" altLang="zh-CN" dirty="0"/>
              <a:t>Kaggle, collected from Patrick Hardin’s Mushrooms &amp; Toadstools, and inspired by Jeff </a:t>
            </a:r>
            <a:r>
              <a:rPr lang="en-US" altLang="zh-CN" dirty="0" err="1"/>
              <a:t>Schlimmer’s</a:t>
            </a:r>
            <a:r>
              <a:rPr lang="en-US" altLang="zh-CN" dirty="0"/>
              <a:t> Mushroom Data Set. </a:t>
            </a:r>
          </a:p>
          <a:p>
            <a:r>
              <a:rPr lang="en-US" altLang="zh-CN" b="1" u="sng" dirty="0"/>
              <a:t>Preprocessing: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124</a:t>
            </a:r>
          </a:p>
          <a:p>
            <a:r>
              <a:rPr lang="en-US" altLang="zh-CN" b="1" u="sng" dirty="0"/>
              <a:t>EDA:</a:t>
            </a:r>
            <a:r>
              <a:rPr lang="zh-CN" altLang="en-US" dirty="0"/>
              <a:t> </a:t>
            </a:r>
            <a:r>
              <a:rPr lang="en-US" altLang="zh-CN" dirty="0"/>
              <a:t>100%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urban</a:t>
            </a:r>
            <a:r>
              <a:rPr lang="zh-CN" altLang="en-US" dirty="0"/>
              <a:t> </a:t>
            </a:r>
            <a:r>
              <a:rPr lang="en-US" altLang="zh-CN" dirty="0"/>
              <a:t>grown</a:t>
            </a:r>
            <a:r>
              <a:rPr lang="zh-CN" altLang="en-US" dirty="0"/>
              <a:t> </a:t>
            </a:r>
            <a:r>
              <a:rPr lang="en-US" altLang="zh-CN" dirty="0"/>
              <a:t>mushroom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edible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100%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grown</a:t>
            </a:r>
            <a:r>
              <a:rPr lang="zh-CN" altLang="en-US" dirty="0"/>
              <a:t> </a:t>
            </a:r>
            <a:r>
              <a:rPr lang="en-US" altLang="zh-CN" dirty="0"/>
              <a:t>mushroom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poisonous</a:t>
            </a:r>
            <a:r>
              <a:rPr lang="zh-CN" altLang="en-US" dirty="0"/>
              <a:t> </a:t>
            </a:r>
            <a:r>
              <a:rPr lang="en-US" altLang="zh-CN" dirty="0"/>
              <a:t>(fig1)</a:t>
            </a:r>
            <a:endParaRPr lang="en-US" dirty="0"/>
          </a:p>
        </p:txBody>
      </p:sp>
      <p:pic>
        <p:nvPicPr>
          <p:cNvPr id="5" name="Picture 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00756132-6014-9C35-5122-968372773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128" y="3705212"/>
            <a:ext cx="1097643" cy="412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18016E-2E5E-53B9-8DF8-874861D0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74" y="5155571"/>
            <a:ext cx="1330023" cy="1702429"/>
          </a:xfrm>
          <a:prstGeom prst="rect">
            <a:avLst/>
          </a:prstGeom>
        </p:spPr>
      </p:pic>
      <p:pic>
        <p:nvPicPr>
          <p:cNvPr id="8" name="Picture 7" descr="A path in the woods&#10;&#10;Description automatically generated">
            <a:extLst>
              <a:ext uri="{FF2B5EF4-FFF2-40B4-BE49-F238E27FC236}">
                <a16:creationId xmlns:a16="http://schemas.microsoft.com/office/drawing/2014/main" id="{02CB10BE-1D8C-6D42-C7B4-0F83456C8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644" y="5155570"/>
            <a:ext cx="1909481" cy="17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2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70FD-F3BD-3284-E7A1-2E22EF76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BD98-F832-ED3F-EA5E-7BE00FE31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u="sng" dirty="0"/>
              <a:t>Data</a:t>
            </a:r>
            <a:r>
              <a:rPr lang="zh-CN" altLang="en-US" b="1" u="sng" dirty="0"/>
              <a:t> </a:t>
            </a:r>
            <a:r>
              <a:rPr lang="en-US" altLang="zh-CN" b="1" u="sng" dirty="0"/>
              <a:t>Splitting:</a:t>
            </a:r>
            <a:r>
              <a:rPr lang="zh-CN" altLang="en-US" b="1" u="sng" dirty="0"/>
              <a:t> 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general </a:t>
            </a:r>
            <a:r>
              <a:rPr lang="en-US" altLang="zh-CN" dirty="0" err="1"/>
              <a:t>train_test_split</a:t>
            </a:r>
            <a:r>
              <a:rPr lang="en-US" altLang="zh-CN" dirty="0"/>
              <a:t> to set 20% of the dataset as test set and the rest 80% as other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Kfold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splits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Validation.</a:t>
            </a:r>
          </a:p>
          <a:p>
            <a:r>
              <a:rPr lang="en-US" altLang="zh-CN" b="1" u="sng" dirty="0"/>
              <a:t>Preprocessor: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Scalar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onehot</a:t>
            </a:r>
            <a:r>
              <a:rPr lang="zh-CN" altLang="en-US" dirty="0"/>
              <a:t> </a:t>
            </a:r>
            <a:r>
              <a:rPr lang="en-US" altLang="zh-CN" dirty="0"/>
              <a:t>encoder</a:t>
            </a:r>
          </a:p>
          <a:p>
            <a:r>
              <a:rPr lang="en-US" altLang="zh-CN" b="1" u="sng" dirty="0"/>
              <a:t>Chosen</a:t>
            </a:r>
            <a:r>
              <a:rPr lang="zh-CN" altLang="en-US" b="1" u="sng" dirty="0"/>
              <a:t> </a:t>
            </a:r>
            <a:r>
              <a:rPr lang="en-US" altLang="zh-CN" b="1" u="sng" dirty="0"/>
              <a:t>Models:</a:t>
            </a:r>
            <a:r>
              <a:rPr lang="zh-CN" altLang="en-US" b="1" u="sng" dirty="0"/>
              <a:t> </a:t>
            </a:r>
            <a:br>
              <a:rPr lang="en-US" altLang="zh-CN" dirty="0"/>
            </a:b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br>
              <a:rPr lang="en-US" altLang="zh-CN" dirty="0"/>
            </a:b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br>
              <a:rPr lang="en-US" altLang="zh-CN" dirty="0"/>
            </a:b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KNN</a:t>
            </a:r>
            <a:br>
              <a:rPr lang="en-US" altLang="zh-CN" dirty="0"/>
            </a:br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 err="1"/>
              <a:t>XGBoost</a:t>
            </a:r>
            <a:br>
              <a:rPr lang="en-US" altLang="zh-CN" dirty="0"/>
            </a:br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7000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1461-3766-C38C-820B-517558D5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806"/>
            <a:ext cx="10515600" cy="1116811"/>
          </a:xfrm>
        </p:spPr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D159BC-EDC5-1551-DE0D-28675AC58F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296531"/>
              </p:ext>
            </p:extLst>
          </p:nvPr>
        </p:nvGraphicFramePr>
        <p:xfrm>
          <a:off x="1175656" y="1365617"/>
          <a:ext cx="9035144" cy="495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15">
                  <a:extLst>
                    <a:ext uri="{9D8B030D-6E8A-4147-A177-3AD203B41FA5}">
                      <a16:colId xmlns:a16="http://schemas.microsoft.com/office/drawing/2014/main" val="565611982"/>
                    </a:ext>
                  </a:extLst>
                </a:gridCol>
                <a:gridCol w="6531429">
                  <a:extLst>
                    <a:ext uri="{9D8B030D-6E8A-4147-A177-3AD203B41FA5}">
                      <a16:colId xmlns:a16="http://schemas.microsoft.com/office/drawing/2014/main" val="4146619092"/>
                    </a:ext>
                  </a:extLst>
                </a:gridCol>
              </a:tblGrid>
              <a:tr h="481241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Parameter(s)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59949"/>
                  </a:ext>
                </a:extLst>
              </a:tr>
              <a:tr h="569771">
                <a:tc>
                  <a:txBody>
                    <a:bodyPr/>
                    <a:lstStyle/>
                    <a:p>
                      <a:r>
                        <a:rPr lang="en-US" altLang="zh-CN" dirty="0"/>
                        <a:t>Logistic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1/alpha: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[1/0.001, 1/0.01, 1/0.1, 1/1.0]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28490"/>
                  </a:ext>
                </a:extLst>
              </a:tr>
              <a:tr h="959224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[5, 10, 20, 30]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max_features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[0.25, 0.5, 0.75, 1.0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[20, 50, 100]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63565"/>
                  </a:ext>
                </a:extLst>
              </a:tr>
              <a:tr h="571948">
                <a:tc>
                  <a:txBody>
                    <a:bodyPr/>
                    <a:lstStyle/>
                    <a:p>
                      <a:r>
                        <a:rPr lang="en-US" altLang="zh-CN" dirty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[3,9,12,15,30,50,100]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05901"/>
                  </a:ext>
                </a:extLst>
              </a:tr>
              <a:tr h="113861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[3, 5, 7, 10]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min_child_weight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[1, 3, 5]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[0.1]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lambda: [0.01, 0.1, 1]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 reduce overfitting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alpha: [0.01, 0.1, 1] 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Used for high dimensionality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90587"/>
                  </a:ext>
                </a:extLst>
              </a:tr>
              <a:tr h="809358">
                <a:tc>
                  <a:txBody>
                    <a:bodyPr/>
                    <a:lstStyle/>
                    <a:p>
                      <a:r>
                        <a:rPr lang="en-US" altLang="zh-CN" dirty="0"/>
                        <a:t>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gamma: [1e-2, 1e-1, 1e1, 1e3]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 [1e-1, 1e0, 1e1, 1e2]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3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7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395F-A966-ECFC-D23D-B7DD2642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9"/>
            <a:ext cx="10515600" cy="1116811"/>
          </a:xfrm>
        </p:spPr>
        <p:txBody>
          <a:bodyPr/>
          <a:lstStyle/>
          <a:p>
            <a:r>
              <a:rPr lang="en-US" altLang="zh-CN"/>
              <a:t>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5698-1DDA-299E-F398-6D3F9C3F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498638"/>
            <a:ext cx="11179629" cy="411480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Each</a:t>
            </a:r>
            <a:r>
              <a:rPr lang="zh-CN" altLang="en-US" sz="1800" dirty="0"/>
              <a:t> </a:t>
            </a:r>
            <a:r>
              <a:rPr lang="en-US" altLang="zh-CN" sz="1800" dirty="0"/>
              <a:t>Random</a:t>
            </a:r>
            <a:r>
              <a:rPr lang="zh-CN" altLang="en-US" sz="1800" dirty="0"/>
              <a:t> </a:t>
            </a:r>
            <a:r>
              <a:rPr lang="en-US" altLang="zh-CN" sz="1800" dirty="0"/>
              <a:t>State:</a:t>
            </a:r>
          </a:p>
          <a:p>
            <a:pPr lvl="1"/>
            <a:r>
              <a:rPr lang="en-US" b="1" dirty="0"/>
              <a:t>S</a:t>
            </a:r>
            <a:r>
              <a:rPr lang="en-US" altLang="zh-CN" b="1" dirty="0"/>
              <a:t>tep</a:t>
            </a:r>
            <a:r>
              <a:rPr lang="zh-CN" altLang="en-US" b="1" dirty="0"/>
              <a:t> </a:t>
            </a:r>
            <a:r>
              <a:rPr lang="en-US" altLang="zh-CN" b="1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20%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pPr lvl="1"/>
            <a:r>
              <a:rPr lang="en-US" altLang="zh-CN" b="1" dirty="0"/>
              <a:t>Step</a:t>
            </a:r>
            <a:r>
              <a:rPr lang="zh-CN" altLang="en-US" b="1" dirty="0"/>
              <a:t> </a:t>
            </a:r>
            <a:r>
              <a:rPr lang="en-US" altLang="zh-CN" b="1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kfold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splits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pPr lvl="1"/>
            <a:r>
              <a:rPr lang="en-US" altLang="zh-CN" b="1" dirty="0"/>
              <a:t>Step</a:t>
            </a:r>
            <a:r>
              <a:rPr lang="zh-CN" altLang="en-US" b="1" dirty="0"/>
              <a:t> </a:t>
            </a:r>
            <a:r>
              <a:rPr lang="en-US" altLang="zh-CN" b="1" dirty="0"/>
              <a:t>3: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parameters,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CV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splits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combination</a:t>
            </a:r>
          </a:p>
          <a:p>
            <a:pPr lvl="1"/>
            <a:r>
              <a:rPr lang="en-US" altLang="zh-CN" b="1" dirty="0"/>
              <a:t>Step</a:t>
            </a:r>
            <a:r>
              <a:rPr lang="zh-CN" altLang="en-US" b="1" dirty="0"/>
              <a:t> </a:t>
            </a:r>
            <a:r>
              <a:rPr lang="en-US" altLang="zh-CN" b="1" dirty="0"/>
              <a:t>4: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Parameter(s)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evaluating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</a:p>
          <a:p>
            <a:pPr lvl="1"/>
            <a:r>
              <a:rPr lang="en-US" altLang="zh-CN" b="1" dirty="0"/>
              <a:t>Step</a:t>
            </a:r>
            <a:r>
              <a:rPr lang="zh-CN" altLang="en-US" b="1" dirty="0"/>
              <a:t> </a:t>
            </a:r>
            <a:r>
              <a:rPr lang="en-US" altLang="zh-CN" b="1" dirty="0"/>
              <a:t>5: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Parameter(s)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369AD4C-022F-396A-E0F3-C761C9A43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3" y="430076"/>
            <a:ext cx="11845916" cy="47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1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FB98-A507-1E4F-8339-DB410769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58"/>
            <a:ext cx="10515600" cy="1116811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128C-2F36-2CDC-2A19-3BE805ED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4114801"/>
          </a:xfrm>
        </p:spPr>
        <p:txBody>
          <a:bodyPr/>
          <a:lstStyle/>
          <a:p>
            <a:r>
              <a:rPr lang="en-US" altLang="zh-CN" dirty="0"/>
              <a:t>Baseline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0.56001</a:t>
            </a:r>
            <a:r>
              <a:rPr lang="zh-CN" altLang="en-US" dirty="0"/>
              <a:t> </a:t>
            </a:r>
            <a:r>
              <a:rPr lang="en-US" altLang="zh-CN" dirty="0"/>
              <a:t>(predicting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poisonous)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 descr="A graph of a machine learning method&#10;&#10;Description automatically generated">
            <a:extLst>
              <a:ext uri="{FF2B5EF4-FFF2-40B4-BE49-F238E27FC236}">
                <a16:creationId xmlns:a16="http://schemas.microsoft.com/office/drawing/2014/main" id="{6B4D0EEC-8D2A-72BE-850A-523415B1F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2" y="1981200"/>
            <a:ext cx="6207245" cy="4321629"/>
          </a:xfrm>
          <a:prstGeom prst="rect">
            <a:avLst/>
          </a:prstGeom>
        </p:spPr>
      </p:pic>
      <p:pic>
        <p:nvPicPr>
          <p:cNvPr id="18" name="Picture 17" descr="A graph of error bars&#10;&#10;Description automatically generated">
            <a:extLst>
              <a:ext uri="{FF2B5EF4-FFF2-40B4-BE49-F238E27FC236}">
                <a16:creationId xmlns:a16="http://schemas.microsoft.com/office/drawing/2014/main" id="{0F488A77-EDF8-FDC0-61EC-F7DC7CFC1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217" y="1981200"/>
            <a:ext cx="5688676" cy="43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7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756E-5480-53E3-4065-D88195EF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47"/>
            <a:ext cx="10515600" cy="111681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Parameter(s)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Scores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4646C2-0F08-B717-0151-FD53BAE884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269218"/>
              </p:ext>
            </p:extLst>
          </p:nvPr>
        </p:nvGraphicFramePr>
        <p:xfrm>
          <a:off x="838200" y="1426029"/>
          <a:ext cx="10515600" cy="524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171">
                  <a:extLst>
                    <a:ext uri="{9D8B030D-6E8A-4147-A177-3AD203B41FA5}">
                      <a16:colId xmlns:a16="http://schemas.microsoft.com/office/drawing/2014/main" val="525324860"/>
                    </a:ext>
                  </a:extLst>
                </a:gridCol>
                <a:gridCol w="4474029">
                  <a:extLst>
                    <a:ext uri="{9D8B030D-6E8A-4147-A177-3AD203B41FA5}">
                      <a16:colId xmlns:a16="http://schemas.microsoft.com/office/drawing/2014/main" val="1244565145"/>
                    </a:ext>
                  </a:extLst>
                </a:gridCol>
                <a:gridCol w="1926771">
                  <a:extLst>
                    <a:ext uri="{9D8B030D-6E8A-4147-A177-3AD203B41FA5}">
                      <a16:colId xmlns:a16="http://schemas.microsoft.com/office/drawing/2014/main" val="874876111"/>
                    </a:ext>
                  </a:extLst>
                </a:gridCol>
                <a:gridCol w="2035629">
                  <a:extLst>
                    <a:ext uri="{9D8B030D-6E8A-4147-A177-3AD203B41FA5}">
                      <a16:colId xmlns:a16="http://schemas.microsoft.com/office/drawing/2014/main" val="4273193383"/>
                    </a:ext>
                  </a:extLst>
                </a:gridCol>
              </a:tblGrid>
              <a:tr h="38439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Best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Parameter(s)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Scores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Std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Scores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551423034"/>
                  </a:ext>
                </a:extLst>
              </a:tr>
              <a:tr h="74564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Logistic Regression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{'</a:t>
                      </a:r>
                      <a:r>
                        <a:rPr lang="en-US" dirty="0" err="1">
                          <a:effectLst/>
                        </a:rPr>
                        <a:t>logisticregression</a:t>
                      </a:r>
                      <a:r>
                        <a:rPr lang="en-US" dirty="0">
                          <a:effectLst/>
                        </a:rPr>
                        <a:t>__C’: </a:t>
                      </a:r>
                      <a:r>
                        <a:rPr lang="en-US" altLang="zh-CN" dirty="0">
                          <a:effectLst/>
                        </a:rPr>
                        <a:t>[</a:t>
                      </a:r>
                      <a:r>
                        <a:rPr lang="en-US" dirty="0">
                          <a:effectLst/>
                        </a:rPr>
                        <a:t>100.0</a:t>
                      </a:r>
                      <a:r>
                        <a:rPr lang="en-US" altLang="zh-CN" dirty="0">
                          <a:effectLst/>
                        </a:rPr>
                        <a:t>,1000.0]</a:t>
                      </a:r>
                      <a:r>
                        <a:rPr lang="en-US" dirty="0">
                          <a:effectLst/>
                        </a:rPr>
                        <a:t>}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0.861978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0.001789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85914123"/>
                  </a:ext>
                </a:extLst>
              </a:tr>
              <a:tr h="88196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Forest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+mn-lt"/>
                        </a:rPr>
                        <a:t>{'</a:t>
                      </a:r>
                      <a:r>
                        <a:rPr lang="en-US" dirty="0" err="1">
                          <a:effectLst/>
                          <a:latin typeface="+mn-lt"/>
                        </a:rPr>
                        <a:t>randomforestclassifier</a:t>
                      </a:r>
                      <a:r>
                        <a:rPr lang="en-US" dirty="0">
                          <a:effectLst/>
                          <a:latin typeface="+mn-lt"/>
                        </a:rPr>
                        <a:t>__</a:t>
                      </a:r>
                      <a:r>
                        <a:rPr lang="en-US" dirty="0" err="1">
                          <a:effectLst/>
                          <a:latin typeface="+mn-lt"/>
                        </a:rPr>
                        <a:t>max_depth</a:t>
                      </a:r>
                      <a:r>
                        <a:rPr lang="en-US" dirty="0">
                          <a:effectLst/>
                          <a:latin typeface="+mn-lt"/>
                        </a:rPr>
                        <a:t>': 20, '</a:t>
                      </a:r>
                      <a:r>
                        <a:rPr lang="en-US" dirty="0" err="1">
                          <a:effectLst/>
                          <a:latin typeface="+mn-lt"/>
                        </a:rPr>
                        <a:t>randomforestclassifier</a:t>
                      </a:r>
                      <a:r>
                        <a:rPr lang="en-US" dirty="0">
                          <a:effectLst/>
                          <a:latin typeface="+mn-lt"/>
                        </a:rPr>
                        <a:t>__</a:t>
                      </a:r>
                      <a:r>
                        <a:rPr lang="en-US" dirty="0" err="1">
                          <a:effectLst/>
                          <a:latin typeface="+mn-lt"/>
                        </a:rPr>
                        <a:t>max_features</a:t>
                      </a:r>
                      <a:r>
                        <a:rPr lang="en-US" dirty="0">
                          <a:effectLst/>
                          <a:latin typeface="+mn-lt"/>
                        </a:rPr>
                        <a:t>': 0.25, '</a:t>
                      </a:r>
                      <a:r>
                        <a:rPr lang="en-US" dirty="0" err="1">
                          <a:effectLst/>
                          <a:latin typeface="+mn-lt"/>
                        </a:rPr>
                        <a:t>randomforestclassifier</a:t>
                      </a:r>
                      <a:r>
                        <a:rPr lang="en-US" dirty="0">
                          <a:effectLst/>
                          <a:latin typeface="+mn-lt"/>
                        </a:rPr>
                        <a:t>__</a:t>
                      </a:r>
                      <a:r>
                        <a:rPr lang="en-US" dirty="0" err="1">
                          <a:effectLst/>
                          <a:latin typeface="+mn-lt"/>
                        </a:rPr>
                        <a:t>n_estimators</a:t>
                      </a:r>
                      <a:r>
                        <a:rPr lang="en-US" dirty="0">
                          <a:effectLst/>
                          <a:latin typeface="+mn-lt"/>
                        </a:rPr>
                        <a:t>’: </a:t>
                      </a:r>
                      <a:r>
                        <a:rPr lang="en-US" altLang="zh-CN" dirty="0">
                          <a:effectLst/>
                          <a:latin typeface="+mn-lt"/>
                        </a:rPr>
                        <a:t>[</a:t>
                      </a:r>
                      <a:r>
                        <a:rPr lang="en-US" dirty="0">
                          <a:effectLst/>
                          <a:latin typeface="+mn-lt"/>
                        </a:rPr>
                        <a:t>50</a:t>
                      </a:r>
                      <a:r>
                        <a:rPr lang="en-US" altLang="zh-CN" dirty="0">
                          <a:effectLst/>
                          <a:latin typeface="+mn-lt"/>
                        </a:rPr>
                        <a:t>,20]</a:t>
                      </a:r>
                      <a:r>
                        <a:rPr lang="en-US" dirty="0">
                          <a:effectLst/>
                          <a:latin typeface="+mn-lt"/>
                        </a:rPr>
                        <a:t>}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0.999951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0.000073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20411573"/>
                  </a:ext>
                </a:extLst>
              </a:tr>
              <a:tr h="74564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KNN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{'</a:t>
                      </a:r>
                      <a:r>
                        <a:rPr lang="en-US" dirty="0" err="1">
                          <a:effectLst/>
                        </a:rPr>
                        <a:t>kneighborsclassifier</a:t>
                      </a:r>
                      <a:r>
                        <a:rPr lang="en-US" dirty="0">
                          <a:effectLst/>
                        </a:rPr>
                        <a:t>__</a:t>
                      </a:r>
                      <a:r>
                        <a:rPr lang="en-US" dirty="0" err="1">
                          <a:effectLst/>
                        </a:rPr>
                        <a:t>n_neighbors</a:t>
                      </a:r>
                      <a:r>
                        <a:rPr lang="en-US" dirty="0">
                          <a:effectLst/>
                        </a:rPr>
                        <a:t>': 3}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0.999967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0.000045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54056711"/>
                  </a:ext>
                </a:extLst>
              </a:tr>
              <a:tr h="1689187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XGBoost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xgbclassifier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10,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xgbclassifier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min_child_weight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1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xgbclassifier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0.1,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xgbclassifier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__lambda': 1, 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xgbclassifier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__alpha': 1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0.999689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0.000157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79401301"/>
                  </a:ext>
                </a:extLst>
              </a:tr>
              <a:tr h="74564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SVC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svc__C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10.0, '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svc__gamma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0.1}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0.999935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0.000131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121383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99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6167-725E-0847-C84F-AEC042F8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64"/>
            <a:ext cx="10515600" cy="1116811"/>
          </a:xfrm>
        </p:spPr>
        <p:txBody>
          <a:bodyPr/>
          <a:lstStyle/>
          <a:p>
            <a:r>
              <a:rPr lang="en-US" dirty="0"/>
              <a:t>Confusion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(best</a:t>
            </a:r>
            <a:r>
              <a:rPr lang="zh-CN" altLang="en-US" dirty="0"/>
              <a:t> </a:t>
            </a:r>
            <a:r>
              <a:rPr lang="en-US" altLang="zh-CN" dirty="0"/>
              <a:t>model)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61A2-4AC6-E145-CED8-3CF256718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89" y="1904714"/>
            <a:ext cx="10515600" cy="411480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Baseline</a:t>
            </a:r>
            <a:r>
              <a:rPr lang="zh-CN" altLang="en-US" sz="2400" dirty="0"/>
              <a:t> </a:t>
            </a:r>
            <a:r>
              <a:rPr lang="en-US" altLang="zh-CN" sz="2400" dirty="0"/>
              <a:t>Accuracy: 0.56001</a:t>
            </a:r>
          </a:p>
          <a:p>
            <a:r>
              <a:rPr lang="en-US" altLang="zh-CN" sz="2400" dirty="0"/>
              <a:t>KNN:</a:t>
            </a:r>
            <a:r>
              <a:rPr lang="zh-CN" altLang="en-US" sz="2400" dirty="0"/>
              <a:t> </a:t>
            </a:r>
            <a:r>
              <a:rPr lang="en-US" altLang="zh-CN" sz="2400" dirty="0" err="1"/>
              <a:t>n_neighbors</a:t>
            </a:r>
            <a:r>
              <a:rPr lang="en-US" altLang="zh-CN" sz="2400" dirty="0"/>
              <a:t>=3</a:t>
            </a:r>
          </a:p>
          <a:p>
            <a:r>
              <a:rPr lang="en-US" altLang="zh-CN" sz="2400" dirty="0" err="1"/>
              <a:t>Test_accuracy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1.0</a:t>
            </a:r>
            <a:br>
              <a:rPr lang="en-US" altLang="zh-CN" sz="2400" dirty="0"/>
            </a:br>
            <a:r>
              <a:rPr lang="en-US" altLang="zh-CN" sz="2400" dirty="0"/>
              <a:t>F1_score = 1.0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br>
              <a:rPr lang="en-US" altLang="zh-CN" sz="2400" dirty="0"/>
            </a:br>
            <a:endParaRPr lang="en-US" sz="2400" dirty="0"/>
          </a:p>
        </p:txBody>
      </p:sp>
      <p:pic>
        <p:nvPicPr>
          <p:cNvPr id="8" name="Picture 7" descr="A colorful squares with numbers and labels&#10;&#10;Description automatically generated">
            <a:extLst>
              <a:ext uri="{FF2B5EF4-FFF2-40B4-BE49-F238E27FC236}">
                <a16:creationId xmlns:a16="http://schemas.microsoft.com/office/drawing/2014/main" id="{962DB716-66F5-B2D1-A403-92A10D18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089" y="1473200"/>
            <a:ext cx="6489700" cy="538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57CAE3-7952-48D1-FB4B-ACCF40F4E79C}"/>
              </a:ext>
            </a:extLst>
          </p:cNvPr>
          <p:cNvSpPr txBox="1"/>
          <p:nvPr/>
        </p:nvSpPr>
        <p:spPr>
          <a:xfrm>
            <a:off x="558619" y="5143308"/>
            <a:ext cx="3749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</a:rPr>
              <a:t>please do not pick and eat </a:t>
            </a:r>
            <a:br>
              <a:rPr lang="en-US" sz="2400" dirty="0">
                <a:solidFill>
                  <a:srgbClr val="FF0000"/>
                </a:solidFill>
                <a:effectLst/>
              </a:rPr>
            </a:br>
            <a:r>
              <a:rPr lang="en-US" sz="2400" dirty="0">
                <a:solidFill>
                  <a:srgbClr val="FF0000"/>
                </a:solidFill>
                <a:effectLst/>
              </a:rPr>
              <a:t>any mushroom you see in </a:t>
            </a:r>
            <a:br>
              <a:rPr lang="en-US" sz="2400" dirty="0">
                <a:solidFill>
                  <a:srgbClr val="FF0000"/>
                </a:solidFill>
                <a:effectLst/>
              </a:rPr>
            </a:br>
            <a:r>
              <a:rPr lang="en-US" sz="2400" dirty="0">
                <a:solidFill>
                  <a:srgbClr val="FF0000"/>
                </a:solidFill>
                <a:effectLst/>
              </a:rPr>
              <a:t>the nature</a:t>
            </a:r>
            <a:r>
              <a:rPr lang="zh-CN" altLang="en-US" sz="2400" dirty="0">
                <a:solidFill>
                  <a:srgbClr val="FF0000"/>
                </a:solidFill>
                <a:effectLst/>
              </a:rPr>
              <a:t>！！</a:t>
            </a:r>
            <a:endParaRPr lang="en-US" sz="2400" dirty="0">
              <a:solidFill>
                <a:srgbClr val="FF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5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6595-A186-BAEC-B25A-2F935A62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7" y="431660"/>
            <a:ext cx="10515600" cy="1116811"/>
          </a:xfrm>
        </p:spPr>
        <p:txBody>
          <a:bodyPr/>
          <a:lstStyle/>
          <a:p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(Global)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A889-A597-EBE7-9922-7238ECC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45" y="1701801"/>
            <a:ext cx="10515600" cy="411480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Permutation</a:t>
            </a:r>
            <a:r>
              <a:rPr lang="zh-CN" altLang="en-US" sz="2400" dirty="0"/>
              <a:t> </a:t>
            </a:r>
            <a:r>
              <a:rPr lang="en-US" altLang="zh-CN" sz="2400" dirty="0"/>
              <a:t>Importance</a:t>
            </a:r>
          </a:p>
          <a:p>
            <a:pPr lvl="1"/>
            <a:r>
              <a:rPr lang="en-US" altLang="zh-CN" sz="2400" dirty="0"/>
              <a:t>Stem-height</a:t>
            </a:r>
          </a:p>
          <a:p>
            <a:pPr lvl="1"/>
            <a:r>
              <a:rPr lang="en-US" altLang="zh-CN" sz="2400" dirty="0"/>
              <a:t>Stem-width</a:t>
            </a:r>
          </a:p>
          <a:p>
            <a:pPr lvl="1"/>
            <a:r>
              <a:rPr lang="en-US" altLang="zh-CN" sz="2400" dirty="0"/>
              <a:t>Cap-diameter</a:t>
            </a:r>
          </a:p>
          <a:p>
            <a:pPr lvl="1"/>
            <a:r>
              <a:rPr lang="en-US" sz="2400" dirty="0"/>
              <a:t>Gill-color: </a:t>
            </a:r>
            <a:r>
              <a:rPr lang="en-US" altLang="zh-CN" sz="2400" dirty="0"/>
              <a:t>white</a:t>
            </a:r>
            <a:endParaRPr lang="en-US" sz="2400" dirty="0"/>
          </a:p>
          <a:p>
            <a:pPr lvl="1"/>
            <a:r>
              <a:rPr lang="en-US" sz="2400" dirty="0"/>
              <a:t>Gill-spacing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close</a:t>
            </a:r>
            <a:endParaRPr lang="en-US" sz="2400" dirty="0"/>
          </a:p>
          <a:p>
            <a:pPr lvl="1"/>
            <a:r>
              <a:rPr lang="en-US" sz="2400" dirty="0"/>
              <a:t>Stem-color: </a:t>
            </a:r>
            <a:r>
              <a:rPr lang="en-US" altLang="zh-CN" sz="2400" dirty="0"/>
              <a:t>white,</a:t>
            </a:r>
            <a:r>
              <a:rPr lang="zh-CN" altLang="en-US" sz="2400" dirty="0"/>
              <a:t> </a:t>
            </a:r>
            <a:r>
              <a:rPr lang="en-US" altLang="zh-CN" sz="2400" dirty="0"/>
              <a:t>yellow</a:t>
            </a:r>
            <a:endParaRPr lang="en-US" sz="2400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48E8656C-9F4B-FAB8-8830-EC2C49010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386" y="1701801"/>
            <a:ext cx="8427269" cy="50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72429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5865</TotalTime>
  <Words>811</Words>
  <Application>Microsoft Macintosh PowerPoint</Application>
  <PresentationFormat>Widescreen</PresentationFormat>
  <Paragraphs>133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CenturyGothic</vt:lpstr>
      <vt:lpstr>Arial</vt:lpstr>
      <vt:lpstr>Calibri</vt:lpstr>
      <vt:lpstr>Felix Titling</vt:lpstr>
      <vt:lpstr>Goudy Old Style</vt:lpstr>
      <vt:lpstr>ArchwayVTI</vt:lpstr>
      <vt:lpstr>Mushroom Edibility Classification</vt:lpstr>
      <vt:lpstr>Recap</vt:lpstr>
      <vt:lpstr>Cross validation</vt:lpstr>
      <vt:lpstr>Model &amp; parameters</vt:lpstr>
      <vt:lpstr>Pipeline</vt:lpstr>
      <vt:lpstr>Results</vt:lpstr>
      <vt:lpstr>Best Parameter(s) and Test Scores</vt:lpstr>
      <vt:lpstr>Confusion matrix – (best model)</vt:lpstr>
      <vt:lpstr>Importance features (Global)</vt:lpstr>
      <vt:lpstr>SHAP</vt:lpstr>
      <vt:lpstr>Local Feature Importance</vt:lpstr>
      <vt:lpstr>outlooks</vt:lpstr>
      <vt:lpstr>Thanks for listening!</vt:lpstr>
      <vt:lpstr>PowerPoint Presentation</vt:lpstr>
      <vt:lpstr>Appendix.</vt:lpstr>
      <vt:lpstr>Random forest: feature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Yanfeiyun Wu</dc:creator>
  <cp:lastModifiedBy>Yanfeiyun Wu</cp:lastModifiedBy>
  <cp:revision>17</cp:revision>
  <dcterms:created xsi:type="dcterms:W3CDTF">2023-12-01T00:47:34Z</dcterms:created>
  <dcterms:modified xsi:type="dcterms:W3CDTF">2023-12-05T02:33:29Z</dcterms:modified>
</cp:coreProperties>
</file>