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4"/>
  </p:notesMasterIdLst>
  <p:sldIdLst>
    <p:sldId id="256" r:id="rId2"/>
    <p:sldId id="257" r:id="rId3"/>
    <p:sldId id="262" r:id="rId4"/>
    <p:sldId id="258" r:id="rId5"/>
    <p:sldId id="263" r:id="rId6"/>
    <p:sldId id="264" r:id="rId7"/>
    <p:sldId id="259" r:id="rId8"/>
    <p:sldId id="260" r:id="rId9"/>
    <p:sldId id="265" r:id="rId10"/>
    <p:sldId id="267" r:id="rId11"/>
    <p:sldId id="261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102" d="100"/>
          <a:sy n="102" d="100"/>
        </p:scale>
        <p:origin x="1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96B15-7E27-084A-B6F0-AF59B4FBFD21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FF3FF-56DF-6C4D-875B-8D0CAFDF7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3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reduce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dangerous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trying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edibility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unseen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mushroom.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arising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technology,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people</a:t>
            </a:r>
            <a:r>
              <a:rPr lang="zh-CN" altLang="en-US" dirty="0"/>
              <a:t> </a:t>
            </a:r>
            <a:r>
              <a:rPr lang="en-US" altLang="zh-CN" dirty="0"/>
              <a:t>who</a:t>
            </a:r>
            <a:r>
              <a:rPr lang="zh-CN" altLang="en-US" dirty="0"/>
              <a:t> </a:t>
            </a:r>
            <a:r>
              <a:rPr lang="en-US" altLang="zh-CN" dirty="0"/>
              <a:t>discovered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mushroom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identify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tasting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risk.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2FF3FF-56DF-6C4D-875B-8D0CAFDF75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9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4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6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5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4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1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0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3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6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6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14" r:id="rId5"/>
    <p:sldLayoutId id="2147483715" r:id="rId6"/>
    <p:sldLayoutId id="2147483721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github.com/kathywu1201/Mushroom_Edibility_Classification_ML_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kaggle.com/datasets/devzohaib/mushroom-edibility-classificat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1F1EC-48FE-B65D-066B-CE24750CF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5147" y="3865229"/>
            <a:ext cx="9938657" cy="11526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Mush</a:t>
            </a:r>
            <a:r>
              <a:rPr lang="en-US" altLang="zh-CN" dirty="0"/>
              <a:t>room</a:t>
            </a:r>
            <a:r>
              <a:rPr lang="zh-CN" altLang="en-US" dirty="0"/>
              <a:t> </a:t>
            </a:r>
            <a:r>
              <a:rPr lang="en-US" altLang="zh-CN" dirty="0"/>
              <a:t>Edibility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2A66C-F2FB-A9BE-841F-D902CCDB7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1718"/>
            <a:ext cx="9144000" cy="1459711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altLang="zh-CN" dirty="0"/>
              <a:t>Kathy</a:t>
            </a:r>
            <a:r>
              <a:rPr lang="zh-CN" altLang="en-US" dirty="0"/>
              <a:t> </a:t>
            </a:r>
            <a:r>
              <a:rPr lang="en-US" altLang="zh-CN" dirty="0"/>
              <a:t>Wu</a:t>
            </a:r>
          </a:p>
          <a:p>
            <a:pPr algn="ctr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  <a:r>
              <a:rPr lang="zh-CN" altLang="en-US" dirty="0"/>
              <a:t> </a:t>
            </a:r>
            <a:r>
              <a:rPr lang="en-US" altLang="zh-CN" dirty="0"/>
              <a:t>Institute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Brown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endParaRPr lang="en-US" altLang="zh-CN" dirty="0"/>
          </a:p>
          <a:p>
            <a:pPr algn="ctr"/>
            <a:r>
              <a:rPr lang="en-US" altLang="zh-CN" dirty="0"/>
              <a:t>Oct</a:t>
            </a:r>
            <a:r>
              <a:rPr lang="zh-CN" altLang="en-US" dirty="0"/>
              <a:t> </a:t>
            </a:r>
            <a:r>
              <a:rPr lang="en-US" altLang="zh-CN" dirty="0"/>
              <a:t>19</a:t>
            </a:r>
            <a:r>
              <a:rPr lang="en-US" altLang="zh-CN" baseline="30000" dirty="0"/>
              <a:t>th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</a:p>
          <a:p>
            <a:pPr algn="ctr"/>
            <a:r>
              <a:rPr lang="en-US" altLang="zh-CN" dirty="0">
                <a:hlinkClick r:id="rId2"/>
              </a:rPr>
              <a:t>https://</a:t>
            </a:r>
            <a:r>
              <a:rPr lang="en-US" altLang="zh-CN" dirty="0" err="1">
                <a:hlinkClick r:id="rId2"/>
              </a:rPr>
              <a:t>github.com</a:t>
            </a:r>
            <a:r>
              <a:rPr lang="en-US" altLang="zh-CN" dirty="0">
                <a:hlinkClick r:id="rId2"/>
              </a:rPr>
              <a:t>/kathywu1201/</a:t>
            </a:r>
            <a:r>
              <a:rPr lang="en-US" altLang="zh-CN" dirty="0" err="1">
                <a:hlinkClick r:id="rId2"/>
              </a:rPr>
              <a:t>Mushroom_Edibility_Classification_ML_Project</a:t>
            </a:r>
            <a:endParaRPr lang="en-US" altLang="zh-CN" dirty="0"/>
          </a:p>
          <a:p>
            <a:pPr algn="ctr"/>
            <a:endParaRPr lang="en-US" dirty="0"/>
          </a:p>
        </p:txBody>
      </p:sp>
      <p:pic>
        <p:nvPicPr>
          <p:cNvPr id="4" name="Picture 3" descr="Lightbulb idea concept">
            <a:extLst>
              <a:ext uri="{FF2B5EF4-FFF2-40B4-BE49-F238E27FC236}">
                <a16:creationId xmlns:a16="http://schemas.microsoft.com/office/drawing/2014/main" id="{F869A0E2-F9AA-4DAF-A458-4FB9FF0293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26" b="3871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52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DDD5-0919-2103-F5B8-A8B56851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78E5-7D9D-6F80-177E-5259AF99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03005"/>
            <a:ext cx="11353800" cy="4160520"/>
          </a:xfrm>
        </p:spPr>
        <p:txBody>
          <a:bodyPr>
            <a:normAutofit/>
          </a:bodyPr>
          <a:lstStyle/>
          <a:p>
            <a:r>
              <a:rPr lang="en-US" dirty="0"/>
              <a:t>Among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features,</a:t>
            </a:r>
            <a:r>
              <a:rPr lang="zh-CN" altLang="en-US" dirty="0"/>
              <a:t> </a:t>
            </a:r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contains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values.</a:t>
            </a:r>
          </a:p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data.</a:t>
            </a:r>
          </a:p>
          <a:p>
            <a:r>
              <a:rPr lang="en-US" b="1" dirty="0"/>
              <a:t>cap-surface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b="1" dirty="0"/>
              <a:t>gill-attachment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b="1" dirty="0"/>
              <a:t>gill-spacing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b="1" dirty="0"/>
              <a:t>ring-type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50%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</a:p>
          <a:p>
            <a:r>
              <a:rPr lang="en-US" b="1" dirty="0"/>
              <a:t>stem-root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b="1" dirty="0"/>
              <a:t>stem-surface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b="1" dirty="0"/>
              <a:t>veil-type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b="1" dirty="0"/>
              <a:t>veil-color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b="1" dirty="0"/>
              <a:t>spore-print-colo</a:t>
            </a:r>
            <a:r>
              <a:rPr lang="en-US" altLang="zh-CN" b="1" dirty="0"/>
              <a:t>r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50%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endParaRPr lang="en-US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82888F0-8DEA-2288-2B61-DAFE85C81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800" y="4292600"/>
            <a:ext cx="40132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865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F73C2-E9E7-EAB9-C4D1-11F2C4A3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Splitting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Preprocessing…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ACBB-D7DE-A4D4-F781-73E4BB02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 transformation: 20</a:t>
            </a:r>
            <a:br>
              <a:rPr lang="en-US" dirty="0"/>
            </a:b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en-US" dirty="0"/>
              <a:t> </a:t>
            </a:r>
            <a:r>
              <a:rPr lang="en-US" b="1" dirty="0"/>
              <a:t>after</a:t>
            </a:r>
            <a:r>
              <a:rPr lang="en-US" dirty="0"/>
              <a:t> transformation: 12</a:t>
            </a:r>
            <a:r>
              <a:rPr lang="en-US" altLang="zh-CN" dirty="0"/>
              <a:t>4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preprocessing</a:t>
            </a:r>
            <a:r>
              <a:rPr lang="zh-CN" altLang="en-US" dirty="0"/>
              <a:t> </a:t>
            </a:r>
            <a:r>
              <a:rPr lang="en-US" altLang="zh-CN" b="1" dirty="0"/>
              <a:t>increases</a:t>
            </a:r>
          </a:p>
          <a:p>
            <a:r>
              <a:rPr lang="en-US" altLang="zh-CN" b="1" dirty="0"/>
              <a:t>No</a:t>
            </a:r>
            <a:r>
              <a:rPr lang="zh-CN" altLang="en-US" b="1" dirty="0"/>
              <a:t> </a:t>
            </a:r>
            <a:r>
              <a:rPr lang="en-US" altLang="zh-CN" b="1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contain</a:t>
            </a:r>
            <a:r>
              <a:rPr lang="zh-CN" altLang="en-US" dirty="0"/>
              <a:t> </a:t>
            </a:r>
            <a:r>
              <a:rPr lang="en-US" altLang="zh-CN" dirty="0"/>
              <a:t>missing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19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64E0904-5ABD-4DC7-8562-C38580C95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mpty speech bubbles">
            <a:extLst>
              <a:ext uri="{FF2B5EF4-FFF2-40B4-BE49-F238E27FC236}">
                <a16:creationId xmlns:a16="http://schemas.microsoft.com/office/drawing/2014/main" id="{6E2FB5C2-08E8-91E9-5B5C-4D827A9F82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16" b="1021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735141-4F04-3F2A-45CB-4EC4C32D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592" y="2844618"/>
            <a:ext cx="5966565" cy="17015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400" dirty="0"/>
              <a:t>Thanks</a:t>
            </a:r>
            <a:r>
              <a:rPr lang="zh-CN" altLang="en-US" sz="4400" dirty="0"/>
              <a:t> </a:t>
            </a:r>
            <a:r>
              <a:rPr lang="en-US" altLang="zh-CN" sz="4400" dirty="0"/>
              <a:t>for listening!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63012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73E61-542D-AB4D-0C77-CDC917A3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003" y="139838"/>
            <a:ext cx="4840010" cy="1807305"/>
          </a:xfrm>
        </p:spPr>
        <p:txBody>
          <a:bodyPr>
            <a:normAutofit/>
          </a:bodyPr>
          <a:lstStyle/>
          <a:p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want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know…</a:t>
            </a:r>
            <a:endParaRPr lang="en-US" dirty="0"/>
          </a:p>
        </p:txBody>
      </p:sp>
      <p:pic>
        <p:nvPicPr>
          <p:cNvPr id="5" name="Picture 4" descr="Red mushrooms in forest">
            <a:extLst>
              <a:ext uri="{FF2B5EF4-FFF2-40B4-BE49-F238E27FC236}">
                <a16:creationId xmlns:a16="http://schemas.microsoft.com/office/drawing/2014/main" id="{F63B6F10-1E9B-632C-8DBE-1AF452D94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45" r="8321" b="-1"/>
          <a:stretch/>
        </p:blipFill>
        <p:spPr>
          <a:xfrm>
            <a:off x="-139147" y="10"/>
            <a:ext cx="5678211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BFF29-3477-ABC1-460E-98B2C8F70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3" y="1855088"/>
            <a:ext cx="6847113" cy="4757530"/>
          </a:xfrm>
        </p:spPr>
        <p:txBody>
          <a:bodyPr>
            <a:noAutofit/>
          </a:bodyPr>
          <a:lstStyle/>
          <a:p>
            <a:r>
              <a:rPr lang="en-US" altLang="zh-CN" sz="2300" dirty="0"/>
              <a:t>If</a:t>
            </a:r>
            <a:r>
              <a:rPr lang="zh-CN" altLang="en-US" sz="2300" dirty="0"/>
              <a:t> </a:t>
            </a:r>
            <a:r>
              <a:rPr lang="en-US" altLang="zh-CN" sz="2300" dirty="0"/>
              <a:t>there</a:t>
            </a:r>
            <a:r>
              <a:rPr lang="zh-CN" altLang="en-US" sz="2300" dirty="0"/>
              <a:t> </a:t>
            </a:r>
            <a:r>
              <a:rPr lang="en-US" altLang="zh-CN" sz="2300" dirty="0"/>
              <a:t>exists</a:t>
            </a:r>
            <a:r>
              <a:rPr lang="zh-CN" altLang="en-US" sz="2300" dirty="0"/>
              <a:t> </a:t>
            </a:r>
            <a:r>
              <a:rPr lang="en-US" altLang="zh-CN" sz="2300" dirty="0"/>
              <a:t>a</a:t>
            </a:r>
            <a:r>
              <a:rPr lang="zh-CN" altLang="en-US" sz="2300" dirty="0"/>
              <a:t> </a:t>
            </a:r>
            <a:r>
              <a:rPr lang="en-US" altLang="zh-CN" sz="2300" dirty="0"/>
              <a:t>mushroom</a:t>
            </a:r>
            <a:r>
              <a:rPr lang="zh-CN" altLang="en-US" sz="2300" dirty="0"/>
              <a:t> </a:t>
            </a:r>
            <a:r>
              <a:rPr lang="en-US" altLang="zh-CN" sz="2300" dirty="0"/>
              <a:t>that</a:t>
            </a:r>
            <a:r>
              <a:rPr lang="zh-CN" altLang="en-US" sz="2300" dirty="0"/>
              <a:t> </a:t>
            </a:r>
            <a:r>
              <a:rPr lang="en-US" altLang="zh-CN" sz="2300" dirty="0"/>
              <a:t>has</a:t>
            </a:r>
            <a:r>
              <a:rPr lang="zh-CN" altLang="en-US" sz="2300" dirty="0"/>
              <a:t> </a:t>
            </a:r>
            <a:r>
              <a:rPr lang="en-US" altLang="zh-CN" sz="2300" dirty="0"/>
              <a:t>never</a:t>
            </a:r>
            <a:r>
              <a:rPr lang="zh-CN" altLang="en-US" sz="2300" dirty="0"/>
              <a:t> </a:t>
            </a:r>
            <a:r>
              <a:rPr lang="en-US" altLang="zh-CN" sz="2300" dirty="0"/>
              <a:t>seen</a:t>
            </a:r>
            <a:r>
              <a:rPr lang="zh-CN" altLang="en-US" sz="2300" dirty="0"/>
              <a:t> </a:t>
            </a:r>
            <a:r>
              <a:rPr lang="en-US" altLang="zh-CN" sz="2300" dirty="0"/>
              <a:t>before,</a:t>
            </a:r>
            <a:r>
              <a:rPr lang="zh-CN" altLang="en-US" sz="2300" dirty="0"/>
              <a:t> </a:t>
            </a:r>
            <a:r>
              <a:rPr lang="en-US" altLang="zh-CN" sz="2300" dirty="0"/>
              <a:t>will</a:t>
            </a:r>
            <a:r>
              <a:rPr lang="zh-CN" altLang="en-US" sz="2300" dirty="0"/>
              <a:t> </a:t>
            </a:r>
            <a:r>
              <a:rPr lang="en-US" altLang="zh-CN" sz="2300" dirty="0"/>
              <a:t>it</a:t>
            </a:r>
            <a:r>
              <a:rPr lang="zh-CN" altLang="en-US" sz="2300" dirty="0"/>
              <a:t> </a:t>
            </a:r>
            <a:r>
              <a:rPr lang="en-US" altLang="zh-CN" sz="2300" dirty="0"/>
              <a:t>be</a:t>
            </a:r>
            <a:r>
              <a:rPr lang="zh-CN" altLang="en-US" sz="2300" dirty="0"/>
              <a:t> </a:t>
            </a:r>
            <a:r>
              <a:rPr lang="en-US" altLang="zh-CN" sz="2300" dirty="0"/>
              <a:t>edible</a:t>
            </a:r>
            <a:r>
              <a:rPr lang="zh-CN" altLang="en-US" sz="2300" dirty="0"/>
              <a:t> </a:t>
            </a:r>
            <a:r>
              <a:rPr lang="en-US" altLang="zh-CN" sz="2300" dirty="0"/>
              <a:t>or</a:t>
            </a:r>
            <a:r>
              <a:rPr lang="zh-CN" altLang="en-US" sz="2300" dirty="0"/>
              <a:t> </a:t>
            </a:r>
            <a:r>
              <a:rPr lang="en-US" altLang="zh-CN" sz="2300" dirty="0"/>
              <a:t>it</a:t>
            </a:r>
            <a:r>
              <a:rPr lang="zh-CN" altLang="en-US" sz="2300" dirty="0"/>
              <a:t> </a:t>
            </a:r>
            <a:r>
              <a:rPr lang="en-US" altLang="zh-CN" sz="2300" dirty="0"/>
              <a:t>is</a:t>
            </a:r>
            <a:r>
              <a:rPr lang="zh-CN" altLang="en-US" sz="2300" dirty="0"/>
              <a:t> </a:t>
            </a:r>
            <a:r>
              <a:rPr lang="en-US" altLang="zh-CN" sz="2300" dirty="0"/>
              <a:t>poisonous?</a:t>
            </a:r>
          </a:p>
          <a:p>
            <a:r>
              <a:rPr lang="en-US" altLang="zh-CN" sz="2300" dirty="0"/>
              <a:t>As</a:t>
            </a:r>
            <a:r>
              <a:rPr lang="zh-CN" altLang="en-US" sz="2300" dirty="0"/>
              <a:t> </a:t>
            </a:r>
            <a:r>
              <a:rPr lang="en-US" altLang="zh-CN" sz="2300" dirty="0"/>
              <a:t>the</a:t>
            </a:r>
            <a:r>
              <a:rPr lang="zh-CN" altLang="en-US" sz="2300" dirty="0"/>
              <a:t> </a:t>
            </a:r>
            <a:r>
              <a:rPr lang="en-US" altLang="zh-CN" sz="2300" dirty="0"/>
              <a:t>nature</a:t>
            </a:r>
            <a:r>
              <a:rPr lang="zh-CN" altLang="en-US" sz="2300" dirty="0"/>
              <a:t> </a:t>
            </a:r>
            <a:r>
              <a:rPr lang="en-US" altLang="zh-CN" sz="2300" dirty="0"/>
              <a:t>is</a:t>
            </a:r>
            <a:r>
              <a:rPr lang="zh-CN" altLang="en-US" sz="2300" dirty="0"/>
              <a:t> </a:t>
            </a:r>
            <a:r>
              <a:rPr lang="en-US" altLang="zh-CN" sz="2300" dirty="0"/>
              <a:t>evolving,</a:t>
            </a:r>
            <a:r>
              <a:rPr lang="zh-CN" altLang="en-US" sz="2300" dirty="0"/>
              <a:t> </a:t>
            </a:r>
            <a:r>
              <a:rPr lang="en-US" altLang="zh-CN" sz="2300" dirty="0"/>
              <a:t>new</a:t>
            </a:r>
            <a:r>
              <a:rPr lang="zh-CN" altLang="en-US" sz="2300" dirty="0"/>
              <a:t> </a:t>
            </a:r>
            <a:r>
              <a:rPr lang="en-US" altLang="zh-CN" sz="2300" dirty="0"/>
              <a:t>type</a:t>
            </a:r>
            <a:r>
              <a:rPr lang="zh-CN" altLang="en-US" sz="2300" dirty="0"/>
              <a:t> </a:t>
            </a:r>
            <a:r>
              <a:rPr lang="en-US" altLang="zh-CN" sz="2300" dirty="0"/>
              <a:t>of</a:t>
            </a:r>
            <a:r>
              <a:rPr lang="zh-CN" altLang="en-US" sz="2300" dirty="0"/>
              <a:t> </a:t>
            </a:r>
            <a:r>
              <a:rPr lang="en-US" altLang="zh-CN" sz="2300" dirty="0"/>
              <a:t>fungi</a:t>
            </a:r>
            <a:r>
              <a:rPr lang="zh-CN" altLang="en-US" sz="2300" dirty="0"/>
              <a:t> </a:t>
            </a:r>
            <a:r>
              <a:rPr lang="en-US" altLang="zh-CN" sz="2300" dirty="0"/>
              <a:t>come</a:t>
            </a:r>
            <a:r>
              <a:rPr lang="zh-CN" altLang="en-US" sz="2300" dirty="0"/>
              <a:t> </a:t>
            </a:r>
            <a:r>
              <a:rPr lang="en-US" altLang="zh-CN" sz="2300" dirty="0"/>
              <a:t>out,</a:t>
            </a:r>
            <a:r>
              <a:rPr lang="zh-CN" altLang="en-US" sz="2300" dirty="0"/>
              <a:t> </a:t>
            </a:r>
            <a:r>
              <a:rPr lang="en-US" altLang="zh-CN" sz="2300" dirty="0"/>
              <a:t>but</a:t>
            </a:r>
            <a:r>
              <a:rPr lang="zh-CN" altLang="en-US" sz="2300" dirty="0"/>
              <a:t> </a:t>
            </a:r>
            <a:r>
              <a:rPr lang="en-US" altLang="zh-CN" sz="2300" dirty="0"/>
              <a:t>how</a:t>
            </a:r>
            <a:r>
              <a:rPr lang="zh-CN" altLang="en-US" sz="2300" dirty="0"/>
              <a:t> </a:t>
            </a:r>
            <a:r>
              <a:rPr lang="en-US" altLang="zh-CN" sz="2300" dirty="0"/>
              <a:t>do</a:t>
            </a:r>
            <a:r>
              <a:rPr lang="zh-CN" altLang="en-US" sz="2300" dirty="0"/>
              <a:t> </a:t>
            </a:r>
            <a:r>
              <a:rPr lang="en-US" altLang="zh-CN" sz="2300" dirty="0"/>
              <a:t>we</a:t>
            </a:r>
            <a:r>
              <a:rPr lang="zh-CN" altLang="en-US" sz="2300" dirty="0"/>
              <a:t> </a:t>
            </a:r>
            <a:r>
              <a:rPr lang="en-US" altLang="zh-CN" sz="2300" dirty="0"/>
              <a:t>know</a:t>
            </a:r>
            <a:r>
              <a:rPr lang="zh-CN" altLang="en-US" sz="2300" dirty="0"/>
              <a:t> </a:t>
            </a:r>
            <a:r>
              <a:rPr lang="en-US" altLang="zh-CN" sz="2300" dirty="0"/>
              <a:t>if</a:t>
            </a:r>
            <a:r>
              <a:rPr lang="zh-CN" altLang="en-US" sz="2300" dirty="0"/>
              <a:t> </a:t>
            </a:r>
            <a:r>
              <a:rPr lang="en-US" altLang="zh-CN" sz="2300" dirty="0"/>
              <a:t>we</a:t>
            </a:r>
            <a:r>
              <a:rPr lang="zh-CN" altLang="en-US" sz="2300" dirty="0"/>
              <a:t> </a:t>
            </a:r>
            <a:r>
              <a:rPr lang="en-US" altLang="zh-CN" sz="2300" dirty="0"/>
              <a:t>are</a:t>
            </a:r>
            <a:r>
              <a:rPr lang="zh-CN" altLang="en-US" sz="2300" dirty="0"/>
              <a:t> </a:t>
            </a:r>
            <a:r>
              <a:rPr lang="en-US" altLang="zh-CN" sz="2300" dirty="0"/>
              <a:t>safe</a:t>
            </a:r>
            <a:r>
              <a:rPr lang="zh-CN" altLang="en-US" sz="2300" dirty="0"/>
              <a:t> </a:t>
            </a:r>
            <a:r>
              <a:rPr lang="en-US" altLang="zh-CN" sz="2300" dirty="0"/>
              <a:t>to</a:t>
            </a:r>
            <a:r>
              <a:rPr lang="zh-CN" altLang="en-US" sz="2300" dirty="0"/>
              <a:t> </a:t>
            </a:r>
            <a:r>
              <a:rPr lang="en-US" altLang="zh-CN" sz="2300" dirty="0"/>
              <a:t>eat</a:t>
            </a:r>
            <a:r>
              <a:rPr lang="zh-CN" altLang="en-US" sz="2300" dirty="0"/>
              <a:t> </a:t>
            </a:r>
            <a:r>
              <a:rPr lang="en-US" altLang="zh-CN" sz="2300" dirty="0"/>
              <a:t>it?</a:t>
            </a:r>
          </a:p>
          <a:p>
            <a:r>
              <a:rPr lang="en-US" altLang="zh-CN" sz="2300" dirty="0"/>
              <a:t>Create</a:t>
            </a:r>
            <a:r>
              <a:rPr lang="zh-CN" altLang="en-US" sz="2300" dirty="0"/>
              <a:t> </a:t>
            </a:r>
            <a:r>
              <a:rPr lang="en-US" altLang="zh-CN" sz="2300" dirty="0"/>
              <a:t>an</a:t>
            </a:r>
            <a:r>
              <a:rPr lang="zh-CN" altLang="en-US" sz="2300" dirty="0"/>
              <a:t> </a:t>
            </a:r>
            <a:r>
              <a:rPr lang="en-US" altLang="zh-CN" sz="2300" dirty="0"/>
              <a:t>app</a:t>
            </a:r>
            <a:r>
              <a:rPr lang="zh-CN" altLang="en-US" sz="2300" dirty="0"/>
              <a:t> </a:t>
            </a:r>
            <a:r>
              <a:rPr lang="en-US" altLang="zh-CN" sz="2300" dirty="0"/>
              <a:t>for</a:t>
            </a:r>
            <a:r>
              <a:rPr lang="zh-CN" altLang="en-US" sz="2300" dirty="0"/>
              <a:t> </a:t>
            </a:r>
            <a:r>
              <a:rPr lang="en-US" altLang="zh-CN" sz="2300" dirty="0"/>
              <a:t>people</a:t>
            </a:r>
            <a:r>
              <a:rPr lang="zh-CN" altLang="en-US" sz="2300" dirty="0"/>
              <a:t> </a:t>
            </a:r>
            <a:r>
              <a:rPr lang="en-US" altLang="zh-CN" sz="2300" dirty="0"/>
              <a:t>who</a:t>
            </a:r>
            <a:r>
              <a:rPr lang="zh-CN" altLang="en-US" sz="2300" dirty="0"/>
              <a:t> </a:t>
            </a:r>
            <a:r>
              <a:rPr lang="en-US" altLang="zh-CN" sz="2300" dirty="0"/>
              <a:t>are</a:t>
            </a:r>
            <a:r>
              <a:rPr lang="zh-CN" altLang="en-US" sz="2300" dirty="0"/>
              <a:t> </a:t>
            </a:r>
            <a:r>
              <a:rPr lang="en-US" altLang="zh-CN" sz="2300" dirty="0"/>
              <a:t>interested</a:t>
            </a:r>
            <a:r>
              <a:rPr lang="zh-CN" altLang="en-US" sz="2300" dirty="0"/>
              <a:t> </a:t>
            </a:r>
            <a:r>
              <a:rPr lang="en-US" altLang="zh-CN" sz="2300" dirty="0"/>
              <a:t>in</a:t>
            </a:r>
            <a:r>
              <a:rPr lang="zh-CN" altLang="en-US" sz="2300" dirty="0"/>
              <a:t> </a:t>
            </a:r>
            <a:r>
              <a:rPr lang="en-US" altLang="zh-CN" sz="2300" dirty="0"/>
              <a:t>picking</a:t>
            </a:r>
            <a:r>
              <a:rPr lang="zh-CN" altLang="en-US" sz="2300" dirty="0"/>
              <a:t> </a:t>
            </a:r>
            <a:r>
              <a:rPr lang="en-US" altLang="zh-CN" sz="2300" dirty="0"/>
              <a:t>wild</a:t>
            </a:r>
            <a:r>
              <a:rPr lang="zh-CN" altLang="en-US" sz="2300" dirty="0"/>
              <a:t> </a:t>
            </a:r>
            <a:r>
              <a:rPr lang="en-US" altLang="zh-CN" sz="2300" dirty="0"/>
              <a:t>mushroom</a:t>
            </a:r>
            <a:r>
              <a:rPr lang="zh-CN" altLang="en-US" sz="2300" dirty="0"/>
              <a:t> </a:t>
            </a:r>
            <a:r>
              <a:rPr lang="en-US" altLang="zh-CN" sz="2300" dirty="0"/>
              <a:t>themselves.</a:t>
            </a:r>
            <a:r>
              <a:rPr lang="zh-CN" altLang="en-US" sz="2300" dirty="0"/>
              <a:t> </a:t>
            </a:r>
            <a:endParaRPr lang="en-US" altLang="zh-CN" sz="2300" dirty="0"/>
          </a:p>
          <a:p>
            <a:r>
              <a:rPr lang="en-US" altLang="zh-CN" sz="2300" dirty="0"/>
              <a:t>Help</a:t>
            </a:r>
            <a:r>
              <a:rPr lang="zh-CN" altLang="en-US" sz="2300" dirty="0"/>
              <a:t> </a:t>
            </a:r>
            <a:r>
              <a:rPr lang="en-US" altLang="zh-CN" sz="2300" dirty="0"/>
              <a:t>them</a:t>
            </a:r>
            <a:r>
              <a:rPr lang="zh-CN" altLang="en-US" sz="2300" dirty="0"/>
              <a:t> </a:t>
            </a:r>
            <a:r>
              <a:rPr lang="en-US" altLang="zh-CN" sz="2300" dirty="0"/>
              <a:t>to</a:t>
            </a:r>
            <a:r>
              <a:rPr lang="zh-CN" altLang="en-US" sz="2300" dirty="0"/>
              <a:t> </a:t>
            </a:r>
            <a:r>
              <a:rPr lang="en-US" altLang="zh-CN" sz="2300" dirty="0"/>
              <a:t>identify</a:t>
            </a:r>
            <a:r>
              <a:rPr lang="zh-CN" altLang="en-US" sz="2300" dirty="0"/>
              <a:t> </a:t>
            </a:r>
            <a:r>
              <a:rPr lang="en-US" altLang="zh-CN" sz="2300" dirty="0"/>
              <a:t>if</a:t>
            </a:r>
            <a:r>
              <a:rPr lang="zh-CN" altLang="en-US" sz="2300" dirty="0"/>
              <a:t> </a:t>
            </a:r>
            <a:r>
              <a:rPr lang="en-US" altLang="zh-CN" sz="2300" dirty="0"/>
              <a:t>the</a:t>
            </a:r>
            <a:r>
              <a:rPr lang="zh-CN" altLang="en-US" sz="2300" dirty="0"/>
              <a:t> </a:t>
            </a:r>
            <a:r>
              <a:rPr lang="en-US" altLang="zh-CN" sz="2300" dirty="0"/>
              <a:t>mushroom</a:t>
            </a:r>
            <a:r>
              <a:rPr lang="zh-CN" altLang="en-US" sz="2300" dirty="0"/>
              <a:t> </a:t>
            </a:r>
            <a:r>
              <a:rPr lang="en-US" altLang="zh-CN" sz="2300" dirty="0"/>
              <a:t>is</a:t>
            </a:r>
            <a:r>
              <a:rPr lang="zh-CN" altLang="en-US" sz="2300" dirty="0"/>
              <a:t> </a:t>
            </a:r>
            <a:r>
              <a:rPr lang="en-US" altLang="zh-CN" sz="2300" dirty="0"/>
              <a:t>safe</a:t>
            </a:r>
            <a:r>
              <a:rPr lang="zh-CN" altLang="en-US" sz="2300" dirty="0"/>
              <a:t> </a:t>
            </a:r>
            <a:r>
              <a:rPr lang="en-US" altLang="zh-CN" sz="2300" dirty="0"/>
              <a:t>to</a:t>
            </a:r>
            <a:r>
              <a:rPr lang="zh-CN" altLang="en-US" sz="2300" dirty="0"/>
              <a:t> </a:t>
            </a:r>
            <a:r>
              <a:rPr lang="en-US" altLang="zh-CN" sz="2300" dirty="0"/>
              <a:t>consume.</a:t>
            </a:r>
            <a:r>
              <a:rPr lang="zh-CN" altLang="en-US" sz="2300" dirty="0"/>
              <a:t> </a:t>
            </a:r>
            <a:endParaRPr lang="en-US" altLang="zh-CN" sz="2300" dirty="0"/>
          </a:p>
        </p:txBody>
      </p:sp>
    </p:spTree>
    <p:extLst>
      <p:ext uri="{BB962C8B-B14F-4D97-AF65-F5344CB8AC3E}">
        <p14:creationId xmlns:p14="http://schemas.microsoft.com/office/powerpoint/2010/main" val="209073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C8D3D-69C6-A0BC-A001-FB89BBD9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Descriptions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68A8-E21A-F4CC-BDA9-A876B54A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345" y="2308245"/>
            <a:ext cx="6529391" cy="3843666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Classification</a:t>
            </a:r>
            <a:r>
              <a:rPr lang="zh-CN" altLang="en-US" sz="2400" dirty="0"/>
              <a:t> </a:t>
            </a:r>
            <a:r>
              <a:rPr lang="en-US" altLang="zh-CN" sz="2400" dirty="0"/>
              <a:t>problem</a:t>
            </a:r>
            <a:r>
              <a:rPr lang="zh-CN" altLang="en-US" sz="2400" dirty="0"/>
              <a:t> </a:t>
            </a:r>
            <a:r>
              <a:rPr lang="en-US" altLang="zh-CN" sz="2400" dirty="0"/>
              <a:t>identifying</a:t>
            </a:r>
            <a:r>
              <a:rPr lang="zh-CN" altLang="en-US" sz="2400" dirty="0"/>
              <a:t> </a:t>
            </a:r>
            <a:r>
              <a:rPr lang="en-US" altLang="zh-CN" sz="2400" dirty="0"/>
              <a:t>if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fungi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poisonous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not.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‘class’</a:t>
            </a:r>
            <a:r>
              <a:rPr lang="zh-CN" altLang="en-US" sz="2400" dirty="0"/>
              <a:t> </a:t>
            </a:r>
            <a:r>
              <a:rPr lang="en-US" altLang="zh-CN" sz="2400" dirty="0"/>
              <a:t>feature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target</a:t>
            </a:r>
            <a:r>
              <a:rPr lang="zh-CN" altLang="en-US" sz="2400" dirty="0"/>
              <a:t> </a:t>
            </a:r>
            <a:r>
              <a:rPr lang="en-US" altLang="zh-CN" sz="2400" dirty="0"/>
              <a:t>variable.</a:t>
            </a:r>
          </a:p>
          <a:p>
            <a:r>
              <a:rPr lang="en-US" altLang="zh-CN" sz="2400" dirty="0"/>
              <a:t>Data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>
                <a:hlinkClick r:id="rId2"/>
              </a:rPr>
              <a:t>Kaggle,</a:t>
            </a:r>
            <a:r>
              <a:rPr lang="zh-CN" altLang="en-US" sz="2400" dirty="0"/>
              <a:t> </a:t>
            </a:r>
            <a:r>
              <a:rPr lang="en-US" altLang="zh-CN" sz="2400" dirty="0"/>
              <a:t>collected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Patrick Hardin’s</a:t>
            </a:r>
            <a:r>
              <a:rPr lang="zh-CN" altLang="en-US" sz="2400" dirty="0"/>
              <a:t> </a:t>
            </a:r>
            <a:r>
              <a:rPr lang="en-US" altLang="zh-CN" sz="2400" dirty="0"/>
              <a:t>Mushrooms &amp; Toadstools,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inspired</a:t>
            </a:r>
            <a:r>
              <a:rPr lang="zh-CN" altLang="en-US" sz="2400" dirty="0"/>
              <a:t> </a:t>
            </a:r>
            <a:r>
              <a:rPr lang="en-US" altLang="zh-CN" sz="2400" dirty="0"/>
              <a:t>by</a:t>
            </a:r>
            <a:r>
              <a:rPr lang="zh-CN" altLang="en-US" sz="2400" dirty="0"/>
              <a:t> </a:t>
            </a:r>
            <a:r>
              <a:rPr lang="en-US" altLang="zh-CN" sz="2400" dirty="0"/>
              <a:t>Jeff </a:t>
            </a:r>
            <a:r>
              <a:rPr lang="en-US" altLang="zh-CN" sz="2400" dirty="0" err="1"/>
              <a:t>Schlimmer’s</a:t>
            </a:r>
            <a:r>
              <a:rPr lang="zh-CN" altLang="en-US" sz="2400" dirty="0"/>
              <a:t> </a:t>
            </a:r>
            <a:r>
              <a:rPr lang="en-US" altLang="zh-CN" sz="2400" dirty="0"/>
              <a:t>Mushroom Data Set.</a:t>
            </a:r>
          </a:p>
          <a:p>
            <a:r>
              <a:rPr lang="en-US" altLang="zh-CN" sz="2400" dirty="0"/>
              <a:t>Original</a:t>
            </a:r>
            <a:r>
              <a:rPr lang="zh-CN" altLang="en-US" sz="2400" dirty="0"/>
              <a:t> </a:t>
            </a:r>
            <a:r>
              <a:rPr lang="en-US" altLang="zh-CN" sz="2400" dirty="0"/>
              <a:t>Data:</a:t>
            </a:r>
            <a:r>
              <a:rPr lang="zh-CN" altLang="en-US" sz="2400" dirty="0"/>
              <a:t> </a:t>
            </a:r>
            <a:r>
              <a:rPr lang="en-US" altLang="zh-CN" sz="2400" dirty="0"/>
              <a:t>61069</a:t>
            </a:r>
            <a:r>
              <a:rPr lang="zh-CN" altLang="en-US" sz="2400" dirty="0"/>
              <a:t> </a:t>
            </a:r>
            <a:r>
              <a:rPr lang="en-US" altLang="zh-CN" sz="2400" dirty="0"/>
              <a:t>rows,</a:t>
            </a:r>
            <a:r>
              <a:rPr lang="zh-CN" altLang="en-US" sz="2400" dirty="0"/>
              <a:t> </a:t>
            </a:r>
            <a:r>
              <a:rPr lang="en-US" altLang="zh-CN" sz="2400" dirty="0"/>
              <a:t>21</a:t>
            </a:r>
            <a:r>
              <a:rPr lang="zh-CN" altLang="en-US" sz="2400" dirty="0"/>
              <a:t> </a:t>
            </a:r>
            <a:r>
              <a:rPr lang="en-US" altLang="zh-CN" sz="2400" dirty="0"/>
              <a:t>columns.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79C44912-AB33-E7E0-897A-DE1691A5BF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7269" b="-1"/>
          <a:stretch/>
        </p:blipFill>
        <p:spPr>
          <a:xfrm>
            <a:off x="6502449" y="10"/>
            <a:ext cx="6706612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6718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66754-60BE-AEA6-E9B8-EFA6E890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By Cap Colors - Stacked Bar Plot</a:t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Buff Color HEX Code: #f0dc82">
            <a:extLst>
              <a:ext uri="{FF2B5EF4-FFF2-40B4-BE49-F238E27FC236}">
                <a16:creationId xmlns:a16="http://schemas.microsoft.com/office/drawing/2014/main" id="{F687097C-5A05-3D21-B3E6-320C8484C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9" t="29479" r="3237" b="5598"/>
          <a:stretch/>
        </p:blipFill>
        <p:spPr bwMode="auto">
          <a:xfrm>
            <a:off x="291548" y="1895061"/>
            <a:ext cx="1775792" cy="86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opharia aeruginosa - Wikipedia">
            <a:extLst>
              <a:ext uri="{FF2B5EF4-FFF2-40B4-BE49-F238E27FC236}">
                <a16:creationId xmlns:a16="http://schemas.microsoft.com/office/drawing/2014/main" id="{A1EF7EFB-28EE-9ADE-4AD4-FCFC56F5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486" y="3998842"/>
            <a:ext cx="1844261" cy="276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uphophyllus pratensis - Wikipedia">
            <a:extLst>
              <a:ext uri="{FF2B5EF4-FFF2-40B4-BE49-F238E27FC236}">
                <a16:creationId xmlns:a16="http://schemas.microsoft.com/office/drawing/2014/main" id="{D7E1F903-9249-52BC-705D-BFDF62B96B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" t="3285" r="17249" b="1353"/>
          <a:stretch/>
        </p:blipFill>
        <p:spPr bwMode="auto">
          <a:xfrm flipH="1">
            <a:off x="0" y="3187147"/>
            <a:ext cx="2914671" cy="2663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raph with green and pink bars&#10;&#10;Description automatically generated">
            <a:extLst>
              <a:ext uri="{FF2B5EF4-FFF2-40B4-BE49-F238E27FC236}">
                <a16:creationId xmlns:a16="http://schemas.microsoft.com/office/drawing/2014/main" id="{984A74E1-005A-3CBB-64DB-6D8AC1481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732" y="1284761"/>
            <a:ext cx="7514754" cy="542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1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D56D7-3FC3-9340-94EE-DDFFEB87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altLang="zh-CN" dirty="0"/>
              <a:t>Habitat</a:t>
            </a:r>
            <a:r>
              <a:rPr lang="en-US" dirty="0"/>
              <a:t>s - Stacked Bar Plot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 descr="Urban Fungus Gallery—and ID challenge! - WNPS Blog - Botanical Rambles">
            <a:extLst>
              <a:ext uri="{FF2B5EF4-FFF2-40B4-BE49-F238E27FC236}">
                <a16:creationId xmlns:a16="http://schemas.microsoft.com/office/drawing/2014/main" id="{E9EB0F76-A4BD-9096-9A07-F677A2049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8" y="2511770"/>
            <a:ext cx="1838136" cy="183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aph of green and pink bars&#10;&#10;Description automatically generated">
            <a:extLst>
              <a:ext uri="{FF2B5EF4-FFF2-40B4-BE49-F238E27FC236}">
                <a16:creationId xmlns:a16="http://schemas.microsoft.com/office/drawing/2014/main" id="{53AD433E-113D-B8F2-B694-E65D4779C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066" y="1258293"/>
            <a:ext cx="8282900" cy="55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779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27618-AEF1-6AEE-A744-16313B51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Category-Specific Histogram of Stem Width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35F2B4AF-F7DB-D948-5A4D-77C9DA6A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583" y="1249308"/>
            <a:ext cx="8413039" cy="5608692"/>
          </a:xfrm>
          <a:prstGeom prst="rect">
            <a:avLst/>
          </a:prstGeom>
        </p:spPr>
      </p:pic>
      <p:pic>
        <p:nvPicPr>
          <p:cNvPr id="1026" name="Picture 2" descr="Mushroom Identification Basics - Yellow Elanor">
            <a:extLst>
              <a:ext uri="{FF2B5EF4-FFF2-40B4-BE49-F238E27FC236}">
                <a16:creationId xmlns:a16="http://schemas.microsoft.com/office/drawing/2014/main" id="{BEC96D8F-A442-AD05-5D8A-C7A51B202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r="4909"/>
          <a:stretch/>
        </p:blipFill>
        <p:spPr bwMode="auto">
          <a:xfrm>
            <a:off x="159029" y="1960738"/>
            <a:ext cx="3127510" cy="421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62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CAE51-F331-F669-EDB3-C192D442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4EAFA-0048-9B23-C252-B9CDD69E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160520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target</a:t>
            </a:r>
            <a:r>
              <a:rPr lang="zh-CN" altLang="en-US" dirty="0"/>
              <a:t> </a:t>
            </a:r>
            <a:r>
              <a:rPr lang="en-US" altLang="zh-CN" dirty="0"/>
              <a:t>variable</a:t>
            </a:r>
            <a:r>
              <a:rPr lang="zh-CN" altLang="en-US" dirty="0"/>
              <a:t> </a:t>
            </a:r>
            <a:r>
              <a:rPr lang="en-US" altLang="zh-CN" dirty="0"/>
              <a:t>(classification)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4:6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edible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poisonous</a:t>
            </a:r>
            <a:r>
              <a:rPr lang="zh-CN" altLang="en-US" dirty="0"/>
              <a:t> </a:t>
            </a:r>
            <a:r>
              <a:rPr lang="en-US" altLang="zh-CN" dirty="0"/>
              <a:t>respectively.</a:t>
            </a:r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 err="1"/>
              <a:t>train_test_split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20%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dataset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rest</a:t>
            </a:r>
            <a:r>
              <a:rPr lang="zh-CN" altLang="en-US" dirty="0"/>
              <a:t> </a:t>
            </a:r>
            <a:r>
              <a:rPr lang="en-US" altLang="zh-CN" dirty="0"/>
              <a:t>80%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Kfold</a:t>
            </a:r>
            <a:r>
              <a:rPr lang="zh-CN" altLang="en-US" dirty="0"/>
              <a:t> </a:t>
            </a:r>
            <a:r>
              <a:rPr lang="en-US" altLang="zh-CN" dirty="0"/>
              <a:t>Cross</a:t>
            </a:r>
            <a:r>
              <a:rPr lang="zh-CN" altLang="en-US" dirty="0"/>
              <a:t> </a:t>
            </a:r>
            <a:r>
              <a:rPr lang="en-US" altLang="zh-CN" dirty="0"/>
              <a:t>Validation.</a:t>
            </a:r>
          </a:p>
          <a:p>
            <a:r>
              <a:rPr lang="en-US" dirty="0"/>
              <a:t>The shape of each train, </a:t>
            </a:r>
            <a:r>
              <a:rPr lang="en-US" dirty="0" err="1"/>
              <a:t>val</a:t>
            </a:r>
            <a:r>
              <a:rPr lang="en-US" dirty="0"/>
              <a:t>, and test set are the following:</a:t>
            </a:r>
            <a:br>
              <a:rPr lang="en-US" dirty="0"/>
            </a:br>
            <a:r>
              <a:rPr lang="en-US" b="1" dirty="0" err="1"/>
              <a:t>X_other</a:t>
            </a:r>
            <a:r>
              <a:rPr lang="en-US" b="1" dirty="0"/>
              <a:t>: </a:t>
            </a:r>
            <a:r>
              <a:rPr lang="en-US" dirty="0"/>
              <a:t>(</a:t>
            </a:r>
            <a:r>
              <a:rPr lang="en-US" altLang="zh-CN" dirty="0"/>
              <a:t>48855</a:t>
            </a:r>
            <a:r>
              <a:rPr lang="en-US" dirty="0"/>
              <a:t>, 20), </a:t>
            </a:r>
            <a:r>
              <a:rPr lang="en-US" b="1" dirty="0" err="1"/>
              <a:t>X_test</a:t>
            </a:r>
            <a:r>
              <a:rPr lang="en-US" b="1" dirty="0"/>
              <a:t>: </a:t>
            </a:r>
            <a:r>
              <a:rPr lang="en-US" dirty="0"/>
              <a:t>(</a:t>
            </a:r>
            <a:r>
              <a:rPr lang="en-US" altLang="zh-CN" dirty="0"/>
              <a:t>12214</a:t>
            </a:r>
            <a:r>
              <a:rPr lang="en-US" dirty="0"/>
              <a:t>, 20) </a:t>
            </a:r>
            <a:br>
              <a:rPr lang="en-US" dirty="0"/>
            </a:br>
            <a:r>
              <a:rPr lang="en-US" b="1" dirty="0" err="1"/>
              <a:t>y_other</a:t>
            </a:r>
            <a:r>
              <a:rPr lang="en-US" b="1" dirty="0"/>
              <a:t>: </a:t>
            </a:r>
            <a:r>
              <a:rPr lang="en-US" dirty="0"/>
              <a:t>(</a:t>
            </a:r>
            <a:r>
              <a:rPr lang="en-US" altLang="zh-CN" dirty="0"/>
              <a:t>48855</a:t>
            </a:r>
            <a:r>
              <a:rPr lang="en-US" dirty="0"/>
              <a:t>,)</a:t>
            </a:r>
            <a:r>
              <a:rPr lang="zh-CN" altLang="en-US" dirty="0"/>
              <a:t>      </a:t>
            </a:r>
            <a:r>
              <a:rPr lang="en-US" dirty="0"/>
              <a:t>, </a:t>
            </a:r>
            <a:r>
              <a:rPr lang="en-US" b="1" dirty="0" err="1"/>
              <a:t>y_test</a:t>
            </a:r>
            <a:r>
              <a:rPr lang="en-US" b="1" dirty="0"/>
              <a:t>: </a:t>
            </a:r>
            <a:r>
              <a:rPr lang="en-US" dirty="0"/>
              <a:t>(</a:t>
            </a:r>
            <a:r>
              <a:rPr lang="en-US" altLang="zh-CN" dirty="0"/>
              <a:t>12214</a:t>
            </a:r>
            <a:r>
              <a:rPr lang="en-US" dirty="0"/>
              <a:t>,)</a:t>
            </a:r>
          </a:p>
        </p:txBody>
      </p:sp>
    </p:spTree>
    <p:extLst>
      <p:ext uri="{BB962C8B-B14F-4D97-AF65-F5344CB8AC3E}">
        <p14:creationId xmlns:p14="http://schemas.microsoft.com/office/powerpoint/2010/main" val="86771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E968-1DE4-6F1B-BB16-18BE82D9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CC34-2100-7BE5-DAAC-10898A548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44" y="1690688"/>
            <a:ext cx="11593996" cy="435665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preprocessors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used:</a:t>
            </a:r>
            <a:br>
              <a:rPr lang="en-US" altLang="zh-CN" dirty="0"/>
            </a:br>
            <a:r>
              <a:rPr lang="en-US" altLang="zh-CN" dirty="0"/>
              <a:t>	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Unorder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data:</a:t>
            </a:r>
            <a:r>
              <a:rPr lang="zh-CN" altLang="en-US" dirty="0"/>
              <a:t> </a:t>
            </a:r>
            <a:r>
              <a:rPr lang="en-US" altLang="zh-CN" b="1" dirty="0"/>
              <a:t>one-hot</a:t>
            </a:r>
            <a:r>
              <a:rPr lang="zh-CN" altLang="en-US" b="1" dirty="0"/>
              <a:t> </a:t>
            </a:r>
            <a:r>
              <a:rPr lang="en-US" altLang="zh-CN" b="1" dirty="0"/>
              <a:t>encoder</a:t>
            </a:r>
            <a:br>
              <a:rPr lang="en-US" altLang="zh-CN" dirty="0"/>
            </a:br>
            <a:r>
              <a:rPr lang="en-US" altLang="zh-CN" dirty="0"/>
              <a:t>	(ii)</a:t>
            </a:r>
            <a:r>
              <a:rPr lang="zh-CN" altLang="en-US" dirty="0"/>
              <a:t> </a:t>
            </a:r>
            <a:r>
              <a:rPr lang="en-US" altLang="zh-CN" dirty="0"/>
              <a:t>Continuous</a:t>
            </a:r>
            <a:r>
              <a:rPr lang="zh-CN" altLang="en-US" dirty="0"/>
              <a:t> </a:t>
            </a:r>
            <a:r>
              <a:rPr lang="en-US" altLang="zh-CN" dirty="0"/>
              <a:t>features:</a:t>
            </a:r>
            <a:r>
              <a:rPr lang="zh-CN" altLang="en-US" dirty="0"/>
              <a:t> </a:t>
            </a:r>
            <a:r>
              <a:rPr lang="en-US" altLang="zh-CN" b="1" dirty="0"/>
              <a:t>Standard</a:t>
            </a:r>
            <a:r>
              <a:rPr lang="zh-CN" altLang="en-US" b="1" dirty="0"/>
              <a:t> </a:t>
            </a:r>
            <a:r>
              <a:rPr lang="en-US" altLang="zh-CN" b="1" dirty="0"/>
              <a:t>Scalar</a:t>
            </a:r>
          </a:p>
          <a:p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categorical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unordered:</a:t>
            </a:r>
            <a:br>
              <a:rPr lang="en-US" altLang="zh-CN" dirty="0"/>
            </a:b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color,</a:t>
            </a:r>
            <a:r>
              <a:rPr lang="zh-CN" altLang="en-US" dirty="0"/>
              <a:t> </a:t>
            </a:r>
            <a:r>
              <a:rPr lang="en-US" altLang="zh-CN" dirty="0"/>
              <a:t>shape,</a:t>
            </a:r>
            <a:r>
              <a:rPr lang="zh-CN" altLang="en-US" dirty="0"/>
              <a:t> </a:t>
            </a:r>
            <a:r>
              <a:rPr lang="en-US" altLang="zh-CN" dirty="0"/>
              <a:t>surface,</a:t>
            </a:r>
            <a:r>
              <a:rPr lang="zh-CN" altLang="en-US" dirty="0"/>
              <a:t> </a:t>
            </a:r>
            <a:r>
              <a:rPr lang="en-US" altLang="zh-CN" dirty="0"/>
              <a:t>etc.</a:t>
            </a:r>
          </a:p>
          <a:p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b="1" dirty="0"/>
              <a:t>does-bruise-or-bleed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US" altLang="zh-CN" b="1" dirty="0"/>
              <a:t>has-ring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encoders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601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E464-85BB-22A4-64BE-02CFE86CA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BA19-2666-29BC-4BD2-398055CD0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'</a:t>
            </a:r>
            <a:r>
              <a:rPr lang="en-US" b="1" dirty="0"/>
              <a:t>cap-diameter</a:t>
            </a:r>
            <a:r>
              <a:rPr lang="en-US" dirty="0"/>
              <a:t>',</a:t>
            </a:r>
            <a:r>
              <a:rPr lang="zh-CN" altLang="en-US" dirty="0"/>
              <a:t> </a:t>
            </a:r>
            <a:r>
              <a:rPr lang="en-US" dirty="0"/>
              <a:t>'</a:t>
            </a:r>
            <a:r>
              <a:rPr lang="en-US" b="1" dirty="0"/>
              <a:t>stem-</a:t>
            </a:r>
            <a:r>
              <a:rPr lang="en-US" b="1" dirty="0" err="1"/>
              <a:t>height</a:t>
            </a:r>
            <a:r>
              <a:rPr lang="en-US" dirty="0" err="1"/>
              <a:t>‘,'</a:t>
            </a:r>
            <a:r>
              <a:rPr lang="en-US" b="1" dirty="0" err="1"/>
              <a:t>stem</a:t>
            </a:r>
            <a:r>
              <a:rPr lang="en-US" b="1" dirty="0"/>
              <a:t>-width</a:t>
            </a:r>
            <a:r>
              <a:rPr lang="en-US" dirty="0"/>
              <a:t>'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features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heavy</a:t>
            </a:r>
            <a:r>
              <a:rPr lang="zh-CN" altLang="en-US" dirty="0"/>
              <a:t> </a:t>
            </a:r>
            <a:r>
              <a:rPr lang="en-US" altLang="zh-CN" dirty="0"/>
              <a:t>tailed,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</a:p>
          <a:p>
            <a:endParaRPr lang="en-US" dirty="0"/>
          </a:p>
        </p:txBody>
      </p:sp>
      <p:pic>
        <p:nvPicPr>
          <p:cNvPr id="4" name="Picture 3" descr="A graph of a height&#10;&#10;Description automatically generated with medium confidence">
            <a:extLst>
              <a:ext uri="{FF2B5EF4-FFF2-40B4-BE49-F238E27FC236}">
                <a16:creationId xmlns:a16="http://schemas.microsoft.com/office/drawing/2014/main" id="{0DF399B1-833B-0F27-EE00-0E6664B5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303" y="3298057"/>
            <a:ext cx="10588543" cy="31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2365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E16D2F"/>
      </a:accent1>
      <a:accent2>
        <a:srgbClr val="C39C1B"/>
      </a:accent2>
      <a:accent3>
        <a:srgbClr val="94AD24"/>
      </a:accent3>
      <a:accent4>
        <a:srgbClr val="59B819"/>
      </a:accent4>
      <a:accent5>
        <a:srgbClr val="27BB29"/>
      </a:accent5>
      <a:accent6>
        <a:srgbClr val="1AB95F"/>
      </a:accent6>
      <a:hlink>
        <a:srgbClr val="3C8AB4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7818</TotalTime>
  <Words>510</Words>
  <Application>Microsoft Macintosh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Elephant</vt:lpstr>
      <vt:lpstr>BrushVTI</vt:lpstr>
      <vt:lpstr>Mushroom Edibility Classification</vt:lpstr>
      <vt:lpstr>I want to know…</vt:lpstr>
      <vt:lpstr>Data Descriptions</vt:lpstr>
      <vt:lpstr>By Cap Colors - Stacked Bar Plot </vt:lpstr>
      <vt:lpstr>By Habitats - Stacked Bar Plot </vt:lpstr>
      <vt:lpstr>Category-Specific Histogram of Stem Width </vt:lpstr>
      <vt:lpstr>Splitting</vt:lpstr>
      <vt:lpstr>Preprocessing</vt:lpstr>
      <vt:lpstr>Standard Scalar</vt:lpstr>
      <vt:lpstr>Missing Value</vt:lpstr>
      <vt:lpstr>After Splitting and Preprocessing…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Yanfeiyun Wu</dc:creator>
  <cp:lastModifiedBy>Yanfeiyun Wu</cp:lastModifiedBy>
  <cp:revision>14</cp:revision>
  <dcterms:created xsi:type="dcterms:W3CDTF">2023-10-11T22:27:33Z</dcterms:created>
  <dcterms:modified xsi:type="dcterms:W3CDTF">2023-10-18T04:11:15Z</dcterms:modified>
</cp:coreProperties>
</file>