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497" r:id="rId2"/>
    <p:sldId id="257" r:id="rId3"/>
    <p:sldId id="407" r:id="rId4"/>
    <p:sldId id="440" r:id="rId5"/>
    <p:sldId id="441" r:id="rId6"/>
    <p:sldId id="442" r:id="rId7"/>
    <p:sldId id="443" r:id="rId8"/>
    <p:sldId id="445" r:id="rId9"/>
    <p:sldId id="44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7743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Clique para editar o 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  <p:sldLayoutId id="2147483695" r:id="rId3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CF4B1D64-70A6-4B5C-918A-079E8CC42E8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r="51901"/>
          <a:stretch/>
        </p:blipFill>
        <p:spPr>
          <a:xfrm>
            <a:off x="4997242" y="0"/>
            <a:ext cx="4143375" cy="6858000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Lógica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141711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3B00399-1BF4-4407-8DD2-7670B2199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7226"/>
            <a:ext cx="9144000" cy="609600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I:</a:t>
            </a:r>
            <a:br>
              <a:rPr lang="pt-BR" dirty="0"/>
            </a:br>
            <a:r>
              <a:rPr lang="pt-BR" dirty="0"/>
              <a:t>Conceitos Iniciais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 que é um algoritmo?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É uma sequência finita de passos para a resolução de um problema.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Algoritmo na computação: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Corresponde a transformar um conjunto de dados de </a:t>
            </a:r>
            <a:r>
              <a:rPr lang="pt-BR" b="1" u="sng" dirty="0"/>
              <a:t>entrada</a:t>
            </a:r>
            <a:r>
              <a:rPr lang="pt-BR" dirty="0"/>
              <a:t> em um conjunto de dados de </a:t>
            </a:r>
            <a:r>
              <a:rPr lang="pt-BR" b="1" u="sng" dirty="0"/>
              <a:t>saída</a:t>
            </a:r>
            <a:r>
              <a:rPr lang="pt-BR" dirty="0"/>
              <a:t> por meio de </a:t>
            </a:r>
            <a:r>
              <a:rPr lang="pt-BR" b="1" u="sng" dirty="0"/>
              <a:t>instruções</a:t>
            </a:r>
            <a:r>
              <a:rPr lang="pt-BR" dirty="0"/>
              <a:t> computacionais.</a:t>
            </a:r>
            <a:endParaRPr lang="pt-BR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Exemplos de “passo a passo” (algoritmos)</a:t>
            </a:r>
            <a:endParaRPr lang="pt-BR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Receita para se assar um bolo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Se deslocar até o local de trabalho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Calcular a média entre dois valores numéricos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4534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/>
              <a:t>Exemplo</a:t>
            </a:r>
            <a:r>
              <a:rPr lang="pt-BR" sz="2800" dirty="0"/>
              <a:t>: </a:t>
            </a:r>
            <a:r>
              <a:rPr lang="pt-BR" sz="2800" i="1" dirty="0"/>
              <a:t>construir um algoritmo para uma pessoa beber água de uma garrafa plástica que está guardada na geladeira</a:t>
            </a:r>
            <a:r>
              <a:rPr lang="pt-BR" sz="2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Por onde começar?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É apenas pegar a garrafa e beber?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dirty="0"/>
              <a:t>A </a:t>
            </a:r>
            <a:r>
              <a:rPr lang="pt-BR" sz="2800" u="sng" dirty="0"/>
              <a:t>formalização</a:t>
            </a:r>
            <a:r>
              <a:rPr lang="pt-BR" sz="2800" dirty="0"/>
              <a:t> desses passos pode </a:t>
            </a:r>
            <a:r>
              <a:rPr lang="pt-BR" sz="2800" u="sng" dirty="0"/>
              <a:t>não</a:t>
            </a:r>
            <a:r>
              <a:rPr lang="pt-BR" sz="2800" dirty="0"/>
              <a:t> ser tão </a:t>
            </a:r>
            <a:r>
              <a:rPr lang="pt-BR" sz="2800" u="sng" dirty="0"/>
              <a:t>simples</a:t>
            </a:r>
            <a:r>
              <a:rPr lang="pt-BR" sz="2800" dirty="0"/>
              <a:t>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Qual é a principal tarefa a ser cumprida?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O que é preciso para realizar a tarefa?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São necessários objetos e/ou ferramentas?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O ambiente é adequado?</a:t>
            </a:r>
          </a:p>
          <a:p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17372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/>
              <a:t>Continuando o exemplo</a:t>
            </a:r>
            <a:r>
              <a:rPr lang="pt-BR" sz="2800" dirty="0"/>
              <a:t>: </a:t>
            </a:r>
            <a:r>
              <a:rPr lang="pt-BR" sz="2800" i="1" dirty="0"/>
              <a:t>construir um algoritmo para uma pessoa beber água de uma garrafa plástica que está guardada na geladeira.</a:t>
            </a:r>
            <a:endParaRPr lang="pt-B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Qual é o estado inicial. O que temos, no início?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b="1" u="sng" dirty="0"/>
              <a:t>Entradas</a:t>
            </a:r>
            <a:r>
              <a:rPr lang="pt-BR" sz="2800" dirty="0"/>
              <a:t>: uma garrafa lacrada, com água dentro.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Qual será o estado final? O que queremos?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b="1" u="sng" dirty="0"/>
              <a:t>Saídas</a:t>
            </a:r>
            <a:r>
              <a:rPr lang="pt-BR" sz="2800" dirty="0"/>
              <a:t>: beber a água da garrafa.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Como fazer isso?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800" b="1" u="sng" dirty="0"/>
              <a:t>Passo a passo</a:t>
            </a:r>
            <a:r>
              <a:rPr lang="pt-BR" sz="2800" dirty="0"/>
              <a:t> de instruções! 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391390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b="1" dirty="0"/>
              <a:t>Solução do exemplo sobre beber água</a:t>
            </a:r>
            <a:r>
              <a:rPr lang="pt-BR" dirty="0"/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pt-BR" dirty="0"/>
              <a:t>Abrir a geladeira com uma das mãos</a:t>
            </a:r>
          </a:p>
          <a:p>
            <a:pPr marL="971550" lvl="1" indent="-514350">
              <a:buFont typeface="+mj-lt"/>
              <a:buAutoNum type="arabicParenR"/>
            </a:pPr>
            <a:r>
              <a:rPr lang="pt-BR" dirty="0"/>
              <a:t>Pegar a garrafa com as mãos;</a:t>
            </a:r>
          </a:p>
          <a:p>
            <a:pPr marL="971550" lvl="1" indent="-514350">
              <a:buFont typeface="+mj-lt"/>
              <a:buAutoNum type="arabicParenR"/>
            </a:pPr>
            <a:r>
              <a:rPr lang="pt-BR" dirty="0"/>
              <a:t>Fechar a geladeira;</a:t>
            </a:r>
          </a:p>
          <a:p>
            <a:pPr marL="971550" lvl="1" indent="-514350">
              <a:buFont typeface="+mj-lt"/>
              <a:buAutoNum type="arabicParenR"/>
            </a:pPr>
            <a:r>
              <a:rPr lang="pt-BR" dirty="0"/>
              <a:t>Destampar a garrafa com as mãos;</a:t>
            </a:r>
          </a:p>
          <a:p>
            <a:pPr marL="971550" lvl="1" indent="-514350">
              <a:buFont typeface="+mj-lt"/>
              <a:buAutoNum type="arabicParenR"/>
            </a:pPr>
            <a:r>
              <a:rPr lang="pt-BR" dirty="0"/>
              <a:t>Levar o bico da garrafa até a boca;</a:t>
            </a:r>
          </a:p>
          <a:p>
            <a:pPr marL="971550" lvl="1" indent="-514350">
              <a:buFont typeface="+mj-lt"/>
              <a:buAutoNum type="arabicParenR"/>
            </a:pPr>
            <a:r>
              <a:rPr lang="pt-BR" dirty="0"/>
              <a:t>Virar a garrafa de maneira adequada, para que a água possa ser sugada pela boca;</a:t>
            </a:r>
          </a:p>
          <a:p>
            <a:pPr marL="971550" lvl="1" indent="-514350">
              <a:buFont typeface="+mj-lt"/>
              <a:buAutoNum type="arabicParenR"/>
            </a:pPr>
            <a:r>
              <a:rPr lang="pt-BR" dirty="0"/>
              <a:t>Engolir a água, gole a gole;</a:t>
            </a:r>
          </a:p>
          <a:p>
            <a:pPr marL="971550" lvl="1" indent="-514350">
              <a:buFont typeface="+mj-lt"/>
              <a:buAutoNum type="arabicParenR"/>
            </a:pPr>
            <a:r>
              <a:rPr lang="pt-BR" dirty="0"/>
              <a:t>Parar quando saciar a sede, ou quando a água se esgotar;</a:t>
            </a:r>
          </a:p>
          <a:p>
            <a:pPr marL="971550" lvl="1" indent="-514350">
              <a:buFont typeface="+mj-lt"/>
              <a:buAutoNum type="arabicParenR"/>
            </a:pPr>
            <a:r>
              <a:rPr lang="pt-BR" dirty="0"/>
              <a:t>Guardar ou descartar a garrafa.</a:t>
            </a:r>
          </a:p>
          <a:p>
            <a:pPr marL="571500" indent="-514350"/>
            <a:r>
              <a:rPr lang="pt-BR" b="1" dirty="0"/>
              <a:t>IMPORTANTE</a:t>
            </a:r>
            <a:r>
              <a:rPr lang="pt-BR" dirty="0"/>
              <a:t>:</a:t>
            </a:r>
          </a:p>
          <a:p>
            <a:pPr marL="971550" lvl="1" indent="-514350"/>
            <a:r>
              <a:rPr lang="pt-BR" i="1" u="sng" dirty="0"/>
              <a:t>Há diversas maneiras de resolver um mesmo problema.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218816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r>
              <a:rPr lang="pt-BR" sz="2800" b="1" u="sng" dirty="0"/>
              <a:t>Definição de algoritmo</a:t>
            </a:r>
            <a:r>
              <a:rPr lang="pt-BR" sz="2800" dirty="0"/>
              <a:t>: sequência de passos finita e não ambígua para a resolução de um problema (</a:t>
            </a:r>
            <a:r>
              <a:rPr lang="pt-BR" sz="2800" dirty="0" err="1"/>
              <a:t>Forbellone</a:t>
            </a:r>
            <a:r>
              <a:rPr lang="pt-BR" sz="2800" dirty="0"/>
              <a:t> e </a:t>
            </a:r>
            <a:r>
              <a:rPr lang="pt-BR" sz="2800" dirty="0" err="1"/>
              <a:t>Eberspächer</a:t>
            </a:r>
            <a:r>
              <a:rPr lang="pt-BR" sz="2800" dirty="0"/>
              <a:t>, 2005). </a:t>
            </a:r>
          </a:p>
          <a:p>
            <a:r>
              <a:rPr lang="pt-BR" sz="2800" dirty="0"/>
              <a:t>Como desenvolver um algoritmo: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sz="2400" dirty="0"/>
              <a:t>Deve-se </a:t>
            </a:r>
            <a:r>
              <a:rPr lang="pt-BR" sz="2400" b="1" dirty="0"/>
              <a:t>entender</a:t>
            </a:r>
            <a:r>
              <a:rPr lang="pt-BR" sz="2400" dirty="0"/>
              <a:t> muito bem qual é </a:t>
            </a:r>
            <a:r>
              <a:rPr lang="pt-BR" sz="2400" b="1" dirty="0"/>
              <a:t>o problema </a:t>
            </a:r>
            <a:r>
              <a:rPr lang="pt-BR" sz="2400" dirty="0"/>
              <a:t>em questão – </a:t>
            </a:r>
            <a:r>
              <a:rPr lang="pt-BR" sz="2400" b="1" u="sng" dirty="0"/>
              <a:t>interpretação de texto</a:t>
            </a:r>
            <a:r>
              <a:rPr lang="pt-BR" sz="2400" dirty="0"/>
              <a:t> (enunciado);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sz="2400" dirty="0"/>
              <a:t>Deve-se identificar quais serão os dados de </a:t>
            </a:r>
            <a:r>
              <a:rPr lang="pt-BR" sz="2400" b="1" u="sng" dirty="0"/>
              <a:t>entrada</a:t>
            </a:r>
            <a:r>
              <a:rPr lang="pt-BR" sz="2400" dirty="0"/>
              <a:t>;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sz="2400" dirty="0"/>
              <a:t>Deve-se estimar qual é o tipo de </a:t>
            </a:r>
            <a:r>
              <a:rPr lang="pt-BR" sz="2400" b="1" u="sng" dirty="0"/>
              <a:t>saída</a:t>
            </a:r>
            <a:r>
              <a:rPr lang="pt-BR" sz="2400" dirty="0"/>
              <a:t> esperado;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sz="2400" dirty="0"/>
              <a:t>Baseando-se nas entradas, deve-se </a:t>
            </a:r>
            <a:r>
              <a:rPr lang="pt-BR" sz="2400" b="1" dirty="0"/>
              <a:t>desenvolver um </a:t>
            </a:r>
            <a:r>
              <a:rPr lang="pt-BR" sz="2400" b="1" u="sng" dirty="0"/>
              <a:t>passo a passo</a:t>
            </a:r>
            <a:r>
              <a:rPr lang="pt-BR" sz="2400" dirty="0"/>
              <a:t>, com comandos e instruções que transformem as entradas nas saídas esperadas.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Entendendo e construindo um algoritmo</a:t>
            </a:r>
          </a:p>
        </p:txBody>
      </p:sp>
    </p:spTree>
    <p:extLst>
      <p:ext uri="{BB962C8B-B14F-4D97-AF65-F5344CB8AC3E}">
        <p14:creationId xmlns:p14="http://schemas.microsoft.com/office/powerpoint/2010/main" val="181029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FORBELLONE, A. L. V.; EBERSPACHER, H. F. </a:t>
            </a:r>
            <a:r>
              <a:rPr lang="pt-BR" sz="3200" b="1" dirty="0"/>
              <a:t>Lógica de Programação</a:t>
            </a:r>
            <a:r>
              <a:rPr lang="pt-BR" sz="3200" dirty="0"/>
              <a:t>. 3. ed. São Paulo: Makron Books, 2005.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328582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528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2515</TotalTime>
  <Words>465</Words>
  <Application>Microsoft Office PowerPoint</Application>
  <PresentationFormat>Apresentação na tela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Algoritmos de Lógica de Programação I</vt:lpstr>
      <vt:lpstr>Unidade I: Conceitos Iniciais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Rafael Alves Florindo</cp:lastModifiedBy>
  <cp:revision>209</cp:revision>
  <dcterms:created xsi:type="dcterms:W3CDTF">2019-02-06T19:28:48Z</dcterms:created>
  <dcterms:modified xsi:type="dcterms:W3CDTF">2020-04-23T17:55:58Z</dcterms:modified>
</cp:coreProperties>
</file>