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498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274519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65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3AE0FAA-5906-40A9-8264-D28418CCA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1056"/>
            <a:ext cx="9144000" cy="67246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0C7C782-0696-42CA-B1D8-42AB69D2A67B}"/>
              </a:ext>
            </a:extLst>
          </p:cNvPr>
          <p:cNvSpPr/>
          <p:nvPr/>
        </p:nvSpPr>
        <p:spPr>
          <a:xfrm>
            <a:off x="-1" y="5433391"/>
            <a:ext cx="9144001" cy="141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I:</a:t>
            </a:r>
            <a:br>
              <a:rPr lang="pt-BR" dirty="0"/>
            </a:br>
            <a:r>
              <a:rPr lang="pt-BR" dirty="0"/>
              <a:t>Variáveis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78569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São valores que </a:t>
            </a:r>
            <a:r>
              <a:rPr lang="pt-BR" sz="2800" b="1" dirty="0"/>
              <a:t>variam</a:t>
            </a:r>
            <a:r>
              <a:rPr lang="pt-BR" sz="2800" dirty="0"/>
              <a:t> ao longo do tempo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Permitem </a:t>
            </a:r>
            <a:r>
              <a:rPr lang="pt-BR" sz="2800" b="1" dirty="0"/>
              <a:t>armazenar</a:t>
            </a:r>
            <a:r>
              <a:rPr lang="pt-BR" sz="2800" dirty="0"/>
              <a:t> e </a:t>
            </a:r>
            <a:r>
              <a:rPr lang="pt-BR" sz="2800" b="1" dirty="0"/>
              <a:t>acessar</a:t>
            </a:r>
            <a:r>
              <a:rPr lang="pt-BR" sz="2800" dirty="0"/>
              <a:t> uma </a:t>
            </a:r>
            <a:r>
              <a:rPr lang="pt-BR" sz="2800" b="1" dirty="0"/>
              <a:t>informação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Os valores ficam armazenados em </a:t>
            </a:r>
            <a:r>
              <a:rPr lang="pt-BR" sz="2800" b="1" dirty="0"/>
              <a:t>memória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Os valores podem ser </a:t>
            </a:r>
            <a:r>
              <a:rPr lang="pt-BR" sz="2800" b="1" dirty="0"/>
              <a:t>alterados</a:t>
            </a:r>
            <a:r>
              <a:rPr lang="pt-BR" sz="2800" dirty="0"/>
              <a:t> conforme a necessidade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Auxiliam na resolução dos problemas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/>
              <a:t>Toda</a:t>
            </a:r>
            <a:r>
              <a:rPr lang="pt-BR" sz="2800" dirty="0"/>
              <a:t> variável possui: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Um tipo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Um identificador (nome)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156499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As variáveis têm nomes e tipos que estão ligados à função daquela variável.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Variáveis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8FCF17-1FD6-4494-A4F7-728F99EDE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27" y="2436414"/>
            <a:ext cx="4176464" cy="280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23DDB5C-F06F-4E96-BBFB-8878CF88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49" y="2009428"/>
            <a:ext cx="2592288" cy="421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de seta reta 4">
            <a:extLst>
              <a:ext uri="{FF2B5EF4-FFF2-40B4-BE49-F238E27FC236}">
                <a16:creationId xmlns:a16="http://schemas.microsoft.com/office/drawing/2014/main" id="{45904EBF-2EF8-4349-BA8A-23C3876175D8}"/>
              </a:ext>
            </a:extLst>
          </p:cNvPr>
          <p:cNvCxnSpPr>
            <a:cxnSpLocks/>
          </p:cNvCxnSpPr>
          <p:nvPr/>
        </p:nvCxnSpPr>
        <p:spPr>
          <a:xfrm flipV="1">
            <a:off x="8233374" y="2102193"/>
            <a:ext cx="0" cy="208549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188F06-53F6-432D-A672-6C79146A072D}"/>
              </a:ext>
            </a:extLst>
          </p:cNvPr>
          <p:cNvSpPr txBox="1"/>
          <p:nvPr/>
        </p:nvSpPr>
        <p:spPr>
          <a:xfrm rot="16200000">
            <a:off x="7840959" y="301936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/>
              <a:t>tempo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DCD784-78D5-4B68-8040-C2E7D402695B}"/>
              </a:ext>
            </a:extLst>
          </p:cNvPr>
          <p:cNvSpPr txBox="1"/>
          <p:nvPr/>
        </p:nvSpPr>
        <p:spPr>
          <a:xfrm>
            <a:off x="6840405" y="5831209"/>
            <a:ext cx="1234150" cy="2795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autores</a:t>
            </a:r>
          </a:p>
        </p:txBody>
      </p:sp>
    </p:spTree>
    <p:extLst>
      <p:ext uri="{BB962C8B-B14F-4D97-AF65-F5344CB8AC3E}">
        <p14:creationId xmlns:p14="http://schemas.microsoft.com/office/powerpoint/2010/main" val="418925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Nomeação de variáveis (identificadores):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Nunca começam </a:t>
            </a:r>
            <a:r>
              <a:rPr lang="pt-BR" altLang="pt-BR" sz="2800" dirty="0"/>
              <a:t>com um </a:t>
            </a:r>
            <a:r>
              <a:rPr lang="pt-BR" altLang="pt-BR" sz="2800" b="1" dirty="0"/>
              <a:t>número;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Geralmente </a:t>
            </a:r>
            <a:r>
              <a:rPr lang="pt-BR" altLang="pt-BR" sz="2800" b="1" dirty="0"/>
              <a:t>começam</a:t>
            </a:r>
            <a:r>
              <a:rPr lang="pt-BR" altLang="pt-BR" sz="2800" dirty="0"/>
              <a:t> com uma </a:t>
            </a:r>
            <a:r>
              <a:rPr lang="pt-BR" altLang="pt-BR" sz="2800" b="1" dirty="0"/>
              <a:t>letra</a:t>
            </a:r>
            <a:r>
              <a:rPr lang="pt-BR" altLang="pt-BR" sz="2800" dirty="0"/>
              <a:t> ou </a:t>
            </a:r>
            <a:r>
              <a:rPr lang="pt-BR" altLang="pt-BR" sz="2800" b="1" i="1" dirty="0" err="1"/>
              <a:t>underline</a:t>
            </a:r>
            <a:r>
              <a:rPr lang="pt-BR" altLang="pt-BR" sz="2800" b="1" i="1" dirty="0"/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Podem conter letras, </a:t>
            </a:r>
            <a:r>
              <a:rPr lang="pt-BR" altLang="pt-BR" sz="2600" i="1" dirty="0" err="1"/>
              <a:t>underlines</a:t>
            </a:r>
            <a:r>
              <a:rPr lang="pt-BR" altLang="pt-BR" sz="2600" dirty="0"/>
              <a:t> e números, desde que o número não seja o primeiro caractere;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Não</a:t>
            </a:r>
            <a:r>
              <a:rPr lang="pt-BR" altLang="pt-BR" sz="2800" dirty="0"/>
              <a:t> admite </a:t>
            </a:r>
            <a:r>
              <a:rPr lang="pt-BR" altLang="pt-BR" sz="2800" b="1" dirty="0"/>
              <a:t>espaços;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Não</a:t>
            </a:r>
            <a:r>
              <a:rPr lang="pt-BR" altLang="pt-BR" sz="2800" dirty="0"/>
              <a:t> admite </a:t>
            </a:r>
            <a:r>
              <a:rPr lang="pt-BR" altLang="pt-BR" sz="2800" b="1" dirty="0"/>
              <a:t>caracteres especiais;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Não</a:t>
            </a:r>
            <a:r>
              <a:rPr lang="pt-BR" altLang="pt-BR" sz="2800" dirty="0"/>
              <a:t> podem ser iguais a nenhuma </a:t>
            </a:r>
            <a:r>
              <a:rPr lang="pt-BR" altLang="pt-BR" sz="2800" b="1" dirty="0"/>
              <a:t>palavra reservada.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330142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dirty="0"/>
              <a:t>Exemplos de identificadores para variáveis:</a:t>
            </a:r>
            <a:endParaRPr lang="pt-BR" altLang="pt-BR" sz="2800" b="1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Variáveis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070E66-4A5C-407E-8E43-A2C77BB7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3" y="2174905"/>
            <a:ext cx="832965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81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3200" dirty="0"/>
              <a:t>Tipos: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O tipo de uma variável é definida pelo seu conteúdo: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Tipagem Dinâmica × Tipagem Estática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Uma variável que armazena um número inteiro, sem casas decimais, é do tipo </a:t>
            </a:r>
            <a:r>
              <a:rPr lang="pt-BR" altLang="pt-BR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Uma variável que armazena um valor real, com casas decimais, é do tipo </a:t>
            </a:r>
            <a:r>
              <a:rPr lang="pt-BR" altLang="pt-BR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altLang="pt-BR" sz="2400" dirty="0"/>
              <a:t> ou </a:t>
            </a:r>
            <a:r>
              <a:rPr lang="pt-BR" altLang="pt-BR" sz="2400" b="1" dirty="0"/>
              <a:t>flutuante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Uma variável que armazena um valor “</a:t>
            </a:r>
            <a:r>
              <a:rPr lang="pt-BR" altLang="pt-BR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verdadeiro</a:t>
            </a:r>
            <a:r>
              <a:rPr lang="pt-BR" altLang="pt-BR" sz="2400" dirty="0"/>
              <a:t>” ou “</a:t>
            </a:r>
            <a:r>
              <a:rPr lang="pt-BR" altLang="pt-BR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r>
              <a:rPr lang="pt-BR" altLang="pt-BR" sz="2400" dirty="0"/>
              <a:t>” é do tipo </a:t>
            </a:r>
            <a:r>
              <a:rPr lang="pt-BR" altLang="pt-BR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logico</a:t>
            </a:r>
            <a:r>
              <a:rPr lang="pt-BR" altLang="pt-BR" sz="2400" dirty="0"/>
              <a:t> ou </a:t>
            </a:r>
            <a:r>
              <a:rPr lang="pt-BR" altLang="pt-BR" sz="2400" b="1" dirty="0"/>
              <a:t>booleano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400" dirty="0"/>
              <a:t>Uma variável que armazena uma ou mais letras é considerada do tipo </a:t>
            </a:r>
            <a:r>
              <a:rPr lang="pt-BR" altLang="pt-BR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caractere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376509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F2435B-9314-4EB5-BCAF-AB2F5C53B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5217"/>
            <a:ext cx="9144000" cy="6096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0C7C782-0696-42CA-B1D8-42AB69D2A67B}"/>
              </a:ext>
            </a:extLst>
          </p:cNvPr>
          <p:cNvSpPr/>
          <p:nvPr/>
        </p:nvSpPr>
        <p:spPr>
          <a:xfrm>
            <a:off x="-1" y="5433391"/>
            <a:ext cx="9144001" cy="141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Constantes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219237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São </a:t>
            </a:r>
            <a:r>
              <a:rPr lang="pt-BR" sz="2800" b="1" dirty="0"/>
              <a:t>valores que nunca</a:t>
            </a:r>
            <a:r>
              <a:rPr lang="pt-BR" sz="2800" dirty="0"/>
              <a:t> </a:t>
            </a:r>
            <a:r>
              <a:rPr lang="pt-BR" sz="2800" b="1" dirty="0"/>
              <a:t>se</a:t>
            </a:r>
            <a:r>
              <a:rPr lang="pt-BR" sz="2800" dirty="0"/>
              <a:t> </a:t>
            </a:r>
            <a:r>
              <a:rPr lang="pt-BR" sz="2800" b="1" dirty="0"/>
              <a:t>alteram</a:t>
            </a:r>
            <a:r>
              <a:rPr lang="pt-BR" sz="2800" dirty="0"/>
              <a:t> ao longo do algoritmo.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/>
              <a:t>Exemplos</a:t>
            </a:r>
            <a:r>
              <a:rPr lang="pt-BR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u="sng" dirty="0"/>
              <a:t>A constante </a:t>
            </a:r>
            <a:r>
              <a:rPr lang="pt-BR" sz="2800" u="sng" dirty="0" err="1"/>
              <a:t>Pi</a:t>
            </a:r>
            <a:r>
              <a:rPr lang="pt-BR" sz="2800" u="sng" dirty="0"/>
              <a:t> (</a:t>
            </a:r>
            <a:r>
              <a:rPr lang="el-GR" sz="2800" u="sng" dirty="0"/>
              <a:t>π</a:t>
            </a:r>
            <a:r>
              <a:rPr lang="pt-BR" sz="2800" u="sng" dirty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Para realizar cálculos trigonométricos, admite-se que o valor de </a:t>
            </a:r>
            <a:r>
              <a:rPr lang="el-GR" sz="2400" b="1" dirty="0"/>
              <a:t>π</a:t>
            </a:r>
            <a:r>
              <a:rPr lang="pt-BR" sz="2400" b="1" dirty="0"/>
              <a:t> = 3,1416...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u="sng" dirty="0"/>
              <a:t>Um valor de porcentagem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Imagine uma aplicação que concede desconto de 5% a quem compra a vista.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Pode-se criar uma constante chamada de “</a:t>
            </a:r>
            <a:r>
              <a:rPr lang="pt-BR" sz="2400" i="1" dirty="0"/>
              <a:t>desconto</a:t>
            </a:r>
            <a:r>
              <a:rPr lang="pt-BR" sz="2400" dirty="0"/>
              <a:t>” e atribuir a ela o valor </a:t>
            </a:r>
            <a:r>
              <a:rPr lang="pt-BR" sz="2400" i="1" dirty="0"/>
              <a:t>5</a:t>
            </a:r>
            <a:r>
              <a:rPr lang="pt-BR" sz="2400" dirty="0"/>
              <a:t>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3724575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310</Words>
  <Application>Microsoft Office PowerPoint</Application>
  <PresentationFormat>Apresentação na tela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Tema do Office</vt:lpstr>
      <vt:lpstr>Algoritmos de Lógica de Programação I</vt:lpstr>
      <vt:lpstr>Unidade I: Variáveis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Constantes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210</cp:revision>
  <dcterms:created xsi:type="dcterms:W3CDTF">2019-02-06T19:28:48Z</dcterms:created>
  <dcterms:modified xsi:type="dcterms:W3CDTF">2020-04-23T17:58:02Z</dcterms:modified>
</cp:coreProperties>
</file>