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99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80" r:id="rId11"/>
    <p:sldId id="481" r:id="rId12"/>
    <p:sldId id="48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32347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pt-BR" dirty="0"/>
              <a:t>Tabela verdade das operações lógicas</a:t>
            </a: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5351E0BD-D745-4ECB-B96C-E743ACF6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74060"/>
              </p:ext>
            </p:extLst>
          </p:nvPr>
        </p:nvGraphicFramePr>
        <p:xfrm>
          <a:off x="992777" y="3428999"/>
          <a:ext cx="7766910" cy="2746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 q</a:t>
                      </a:r>
                      <a:endParaRPr lang="pt-B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pt-BR" sz="2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95833622-3D65-4316-A07C-3F6A24CDDFF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3" b="32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79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14350" indent="-514350">
              <a:buFontTx/>
              <a:buAutoNum type="alphaUcPeriod"/>
            </a:pPr>
            <a:r>
              <a:rPr lang="pt-BR" altLang="pt-BR" dirty="0"/>
              <a:t>Operações Aritméticas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Parênteses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Potenciação &amp; Radiciação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Multiplicação &amp; Divisão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Soma &amp; Subtração</a:t>
            </a:r>
          </a:p>
          <a:p>
            <a:pPr marL="514350" indent="-514350">
              <a:buFontTx/>
              <a:buAutoNum type="alphaUcPeriod"/>
            </a:pPr>
            <a:r>
              <a:rPr lang="pt-BR" altLang="pt-BR" dirty="0"/>
              <a:t>Operações relacionais</a:t>
            </a:r>
          </a:p>
          <a:p>
            <a:pPr marL="514350" indent="-514350">
              <a:buFontTx/>
              <a:buAutoNum type="alphaUcPeriod"/>
            </a:pPr>
            <a:r>
              <a:rPr lang="pt-BR" altLang="pt-BR" dirty="0"/>
              <a:t>Operações lógicas (booleanas)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Parênteses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Inversão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Conjunção</a:t>
            </a:r>
          </a:p>
          <a:p>
            <a:pPr marL="914400" lvl="1" indent="-457200">
              <a:buFontTx/>
              <a:buAutoNum type="arabicPeriod"/>
            </a:pPr>
            <a:r>
              <a:rPr lang="pt-BR" altLang="pt-BR" sz="2600" dirty="0"/>
              <a:t>Disjunção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Prioridade e precedência entre operações</a:t>
            </a:r>
          </a:p>
        </p:txBody>
      </p:sp>
    </p:spTree>
    <p:extLst>
      <p:ext uri="{BB962C8B-B14F-4D97-AF65-F5344CB8AC3E}">
        <p14:creationId xmlns:p14="http://schemas.microsoft.com/office/powerpoint/2010/main" val="177901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1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36CAF2-11FB-4D12-BE29-13952917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31938"/>
            <a:ext cx="91440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I:</a:t>
            </a:r>
            <a:br>
              <a:rPr lang="pt-BR" dirty="0"/>
            </a:br>
            <a:r>
              <a:rPr lang="pt-BR" dirty="0"/>
              <a:t>Expressões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1262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São fórmulas matemáticas que efetuam cálculos.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Podem ser de </a:t>
            </a:r>
            <a:r>
              <a:rPr lang="pt-BR" sz="2800" u="sng" dirty="0"/>
              <a:t>três tipos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Expressões aritméticas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adição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Expressões relacionais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comparação de igualdade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Expressões lógicas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conjunção lógica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</a:t>
            </a:r>
          </a:p>
        </p:txBody>
      </p:sp>
    </p:spTree>
    <p:extLst>
      <p:ext uri="{BB962C8B-B14F-4D97-AF65-F5344CB8AC3E}">
        <p14:creationId xmlns:p14="http://schemas.microsoft.com/office/powerpoint/2010/main" val="21822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Apresentam um resultado </a:t>
            </a:r>
            <a:r>
              <a:rPr lang="pt-BR" altLang="pt-BR" sz="2800" b="1" dirty="0"/>
              <a:t>numérico</a:t>
            </a:r>
            <a:r>
              <a:rPr lang="pt-BR" altLang="pt-BR" sz="2800" dirty="0"/>
              <a:t> como resultado.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Forma de </a:t>
            </a:r>
            <a:r>
              <a:rPr lang="pt-BR" altLang="pt-BR" sz="2800" b="1" dirty="0"/>
              <a:t>realizar cálculos </a:t>
            </a:r>
            <a:r>
              <a:rPr lang="pt-BR" altLang="pt-BR" sz="2800" dirty="0"/>
              <a:t>com números inteiros e reais.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Manipular valores </a:t>
            </a:r>
            <a:r>
              <a:rPr lang="pt-BR" altLang="pt-BR" sz="2800" dirty="0"/>
              <a:t>por meio de </a:t>
            </a:r>
            <a:r>
              <a:rPr lang="pt-BR" altLang="pt-BR" sz="2800" b="1" dirty="0"/>
              <a:t>operadores matemáticos</a:t>
            </a:r>
            <a:r>
              <a:rPr lang="pt-BR" alt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Operações básicas</a:t>
            </a:r>
            <a:r>
              <a:rPr lang="pt-BR" altLang="pt-BR" sz="2800" dirty="0"/>
              <a:t>: adição, subtração, multiplicação, divisão, exponenciação, radiciação.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Aritméticas</a:t>
            </a:r>
          </a:p>
        </p:txBody>
      </p:sp>
    </p:spTree>
    <p:extLst>
      <p:ext uri="{BB962C8B-B14F-4D97-AF65-F5344CB8AC3E}">
        <p14:creationId xmlns:p14="http://schemas.microsoft.com/office/powerpoint/2010/main" val="326081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Tex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92777" y="1479465"/>
                <a:ext cx="7895480" cy="441780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altLang="pt-BR" sz="3200" dirty="0"/>
                  <a:t>Exemplos: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altLang="pt-BR" sz="2800" i="1">
                        <a:latin typeface="Cambria Math" panose="02040503050406030204" pitchFamily="18" charset="0"/>
                      </a:rPr>
                      <m:t>10+9=19</m:t>
                    </m:r>
                  </m:oMath>
                </a14:m>
                <a:endParaRPr lang="pt-BR" altLang="pt-BR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altLang="pt-BR" sz="2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alt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altLang="pt-BR" sz="2800" dirty="0"/>
                  <a:t>7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pt-BR" altLang="pt-BR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×4²÷2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pt-BR" altLang="pt-BR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pt-BR" altLang="pt-BR" sz="2800" b="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×2+1</m:t>
                    </m:r>
                    <m:r>
                      <a:rPr lang="pt-BR" alt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t-BR" altLang="pt-BR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3,5</m:t>
                    </m:r>
                  </m:oMath>
                </a14:m>
                <a:endParaRPr lang="pt-BR" altLang="pt-BR" sz="2800" dirty="0"/>
              </a:p>
            </p:txBody>
          </p:sp>
        </mc:Choice>
        <mc:Fallback xmlns="">
          <p:sp>
            <p:nvSpPr>
              <p:cNvPr id="2" name="Espaço Reservado para Tex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2777" y="1479465"/>
                <a:ext cx="7895480" cy="4417800"/>
              </a:xfrm>
              <a:blipFill>
                <a:blip r:embed="rId2"/>
                <a:stretch>
                  <a:fillRect l="-1776" t="-1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Operações Aritméticas</a:t>
            </a:r>
          </a:p>
        </p:txBody>
      </p:sp>
    </p:spTree>
    <p:extLst>
      <p:ext uri="{BB962C8B-B14F-4D97-AF65-F5344CB8AC3E}">
        <p14:creationId xmlns:p14="http://schemas.microsoft.com/office/powerpoint/2010/main" val="39220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Compreendem a comparação entre dois valores.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Abaixo, algumas operações, símbolos e exemplos: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Relacionais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D8D04E-AD71-41EB-9F2E-951D8EE03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26" y="2583608"/>
            <a:ext cx="5894844" cy="377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09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3800" dirty="0"/>
              <a:t>Operações lógicas: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altLang="pt-BR" sz="3800" b="1" dirty="0"/>
              <a:t>Negação</a:t>
            </a:r>
            <a:r>
              <a:rPr lang="pt-BR" altLang="pt-BR" sz="3800" dirty="0"/>
              <a:t>: Inversão lógica (</a:t>
            </a:r>
            <a:r>
              <a:rPr lang="pt-BR" altLang="pt-BR" sz="3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BR" altLang="pt-BR" sz="3800" dirty="0"/>
              <a:t>), </a:t>
            </a:r>
            <a:br>
              <a:rPr lang="pt-BR" altLang="pt-BR" sz="3800" dirty="0"/>
            </a:br>
            <a:r>
              <a:rPr lang="pt-BR" altLang="pt-BR" sz="3800" dirty="0"/>
              <a:t>símbolo ¬</a:t>
            </a:r>
            <a:endParaRPr lang="pt-BR" altLang="pt-BR" sz="38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altLang="pt-BR" sz="3800" b="1" dirty="0"/>
              <a:t>Conjunção</a:t>
            </a:r>
            <a:r>
              <a:rPr lang="pt-BR" altLang="pt-BR" sz="3800" dirty="0"/>
              <a:t>: Operação </a:t>
            </a:r>
            <a:r>
              <a:rPr lang="pt-BR" altLang="pt-BR" sz="3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altLang="pt-BR" sz="3800" dirty="0"/>
              <a:t> lógica, símbolo 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</a:t>
            </a:r>
            <a:endParaRPr lang="pt-BR" altLang="pt-BR" sz="3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altLang="pt-BR" sz="3800" b="1" dirty="0"/>
              <a:t>Disjunção</a:t>
            </a:r>
            <a:r>
              <a:rPr lang="pt-BR" altLang="pt-BR" sz="3800" dirty="0"/>
              <a:t>: Operação </a:t>
            </a:r>
            <a:r>
              <a:rPr lang="pt-BR" altLang="pt-BR" sz="3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pt-BR" altLang="pt-BR" sz="3800" dirty="0"/>
              <a:t> lógica, símbolo </a:t>
            </a:r>
            <a:r>
              <a:rPr lang="pt-BR" sz="4000" b="1" dirty="0">
                <a:sym typeface="Symbol" panose="05050102010706020507" pitchFamily="18" charset="2"/>
              </a:rPr>
              <a:t></a:t>
            </a:r>
            <a:endParaRPr lang="pt-BR" altLang="pt-BR" sz="3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</p:spTree>
    <p:extLst>
      <p:ext uri="{BB962C8B-B14F-4D97-AF65-F5344CB8AC3E}">
        <p14:creationId xmlns:p14="http://schemas.microsoft.com/office/powerpoint/2010/main" val="25589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0" lvl="2">
              <a:defRPr/>
            </a:pPr>
            <a:r>
              <a:rPr lang="pt-BR" sz="2800" b="1" dirty="0">
                <a:solidFill>
                  <a:schemeClr val="tx1"/>
                </a:solidFill>
              </a:rPr>
              <a:t>Negação</a:t>
            </a:r>
            <a:r>
              <a:rPr lang="pt-BR" sz="2800" dirty="0">
                <a:solidFill>
                  <a:schemeClr val="tx1"/>
                </a:solidFill>
              </a:rPr>
              <a:t>: Inversão lógica (</a:t>
            </a:r>
            <a:r>
              <a:rPr lang="pt-BR" sz="2800" b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BR" sz="2800" dirty="0">
                <a:solidFill>
                  <a:schemeClr val="tx1"/>
                </a:solidFill>
              </a:rPr>
              <a:t>), símbolo:  ¬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Exemplo de negação: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“O Brasil é hexacampeão”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¬p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“O Brasil não é hexacampeão”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/>
              <a:t>Conjunção</a:t>
            </a:r>
            <a:r>
              <a:rPr lang="pt-BR" sz="2800" dirty="0"/>
              <a:t>: Operação </a:t>
            </a:r>
            <a:r>
              <a:rPr lang="pt-BR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800" dirty="0"/>
              <a:t> lógica - só é verdade caso ambos os operandos forem verdadeiros, símbolo: </a:t>
            </a:r>
            <a:r>
              <a:rPr lang="pt-BR" sz="2800" dirty="0">
                <a:sym typeface="Symbol" panose="05050102010706020507" pitchFamily="18" charset="2"/>
              </a:rPr>
              <a:t>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Exemplo de conjunção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ovos”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leite”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 q 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 “Trouxe ovos e trouxe leite”</a:t>
            </a:r>
            <a:endParaRPr lang="pt-BR" alt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Operações Lógicas</a:t>
            </a:r>
          </a:p>
        </p:txBody>
      </p:sp>
    </p:spTree>
    <p:extLst>
      <p:ext uri="{BB962C8B-B14F-4D97-AF65-F5344CB8AC3E}">
        <p14:creationId xmlns:p14="http://schemas.microsoft.com/office/powerpoint/2010/main" val="306296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/>
              <a:t>Disjunção</a:t>
            </a:r>
            <a:r>
              <a:rPr lang="pt-BR" sz="2800" dirty="0"/>
              <a:t>: Operação </a:t>
            </a:r>
            <a:r>
              <a:rPr lang="pt-BR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pt-BR" sz="2800" dirty="0"/>
              <a:t> lógica - só é falso caso ambos os operandos forem falsos, símbolo: </a:t>
            </a:r>
            <a:r>
              <a:rPr lang="pt-BR" sz="2800" dirty="0">
                <a:sym typeface="Symbol" panose="05050102010706020507" pitchFamily="18" charset="2"/>
              </a:rPr>
              <a:t>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Exemplo de disjunção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suco”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refrigerante”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“Trouxe suco ou trouxe refrigerante”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Operações Lógicas</a:t>
            </a:r>
          </a:p>
        </p:txBody>
      </p:sp>
    </p:spTree>
    <p:extLst>
      <p:ext uri="{BB962C8B-B14F-4D97-AF65-F5344CB8AC3E}">
        <p14:creationId xmlns:p14="http://schemas.microsoft.com/office/powerpoint/2010/main" val="3911232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363</Words>
  <Application>Microsoft Office PowerPoint</Application>
  <PresentationFormat>Apresentação na tela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Algoritmos de Lógica de Programação I</vt:lpstr>
      <vt:lpstr>Unidade I: Expressões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210</cp:revision>
  <dcterms:created xsi:type="dcterms:W3CDTF">2019-02-06T19:28:48Z</dcterms:created>
  <dcterms:modified xsi:type="dcterms:W3CDTF">2020-04-23T17:58:32Z</dcterms:modified>
</cp:coreProperties>
</file>