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498" r:id="rId2"/>
    <p:sldId id="461" r:id="rId3"/>
    <p:sldId id="512" r:id="rId4"/>
    <p:sldId id="581" r:id="rId5"/>
    <p:sldId id="582" r:id="rId6"/>
    <p:sldId id="583" r:id="rId7"/>
    <p:sldId id="584" r:id="rId8"/>
    <p:sldId id="591" r:id="rId9"/>
    <p:sldId id="587" r:id="rId10"/>
    <p:sldId id="588" r:id="rId11"/>
    <p:sldId id="589" r:id="rId12"/>
    <p:sldId id="590" r:id="rId13"/>
    <p:sldId id="586" r:id="rId14"/>
    <p:sldId id="585" r:id="rId15"/>
    <p:sldId id="595" r:id="rId16"/>
    <p:sldId id="592" r:id="rId17"/>
    <p:sldId id="593" r:id="rId18"/>
    <p:sldId id="594" r:id="rId19"/>
    <p:sldId id="596" r:id="rId20"/>
    <p:sldId id="598" r:id="rId21"/>
    <p:sldId id="599" r:id="rId22"/>
    <p:sldId id="600" r:id="rId23"/>
    <p:sldId id="601" r:id="rId24"/>
    <p:sldId id="602" r:id="rId25"/>
    <p:sldId id="603" r:id="rId26"/>
    <p:sldId id="469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1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39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869946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700969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2160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87743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00160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Clique para editar o 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4" r:id="rId17"/>
    <p:sldLayoutId id="2147483687" r:id="rId18"/>
    <p:sldLayoutId id="2147483667" r:id="rId19"/>
    <p:sldLayoutId id="2147483670" r:id="rId20"/>
    <p:sldLayoutId id="2147483669" r:id="rId21"/>
    <p:sldLayoutId id="2147483676" r:id="rId22"/>
    <p:sldLayoutId id="2147483678" r:id="rId23"/>
    <p:sldLayoutId id="2147483677" r:id="rId24"/>
    <p:sldLayoutId id="2147483671" r:id="rId25"/>
    <p:sldLayoutId id="2147483688" r:id="rId26"/>
    <p:sldLayoutId id="2147483672" r:id="rId27"/>
    <p:sldLayoutId id="2147483679" r:id="rId28"/>
    <p:sldLayoutId id="2147483673" r:id="rId29"/>
    <p:sldLayoutId id="2147483674" r:id="rId30"/>
    <p:sldLayoutId id="2147483695" r:id="rId3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>
            <a:extLst>
              <a:ext uri="{FF2B5EF4-FFF2-40B4-BE49-F238E27FC236}">
                <a16:creationId xmlns:a16="http://schemas.microsoft.com/office/drawing/2014/main" id="{CF4B1D64-70A6-4B5C-918A-079E8CC42E8E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" r="51901"/>
          <a:stretch/>
        </p:blipFill>
        <p:spPr>
          <a:xfrm>
            <a:off x="4997242" y="0"/>
            <a:ext cx="4143375" cy="6858000"/>
          </a:xfr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34834" y="0"/>
            <a:ext cx="8989985" cy="6857999"/>
          </a:xfrm>
          <a:prstGeom prst="rect">
            <a:avLst/>
          </a:prstGeom>
        </p:spPr>
      </p:pic>
      <p:sp>
        <p:nvSpPr>
          <p:cNvPr id="24" name="Título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 Lógica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292956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exemploRegistros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Tipo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produto =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registro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codigo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nome: Vetor[1..50] de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caractere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spcBef>
                <a:spcPts val="0"/>
              </a:spcBef>
            </a:pPr>
            <a:endParaRPr 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Fim_registro</a:t>
            </a:r>
            <a:endParaRPr 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Var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Início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Exemplo – Declaração de um registro, seus campos e uma variável heterogênea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69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exemploRegistros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Tipo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produto =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registro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codigo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nome: Vetor[1..50] de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caractere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quantidade: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endParaRPr 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Fim_registro</a:t>
            </a:r>
            <a:endParaRPr 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Var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Início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Exemplo – Declaração de um registro, seus campos e uma variável heterogênea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742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exemploRegistros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Tipo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produto =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registro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codigo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nome: Vetor[1..50] de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caractere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quantidade: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valor: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Fim_registro</a:t>
            </a:r>
            <a:endParaRPr 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Var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Início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Exemplo – Declaração de um registro, seus campos e uma variável heterogênea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688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exemploRegistros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Tipo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produto =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registro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codigo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nome: Vetor[1..50] de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caractere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quantidade: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valor: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Fim_registro</a:t>
            </a:r>
            <a:endParaRPr 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Var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p1: produto</a:t>
            </a: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Início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Exemplo – Declaração de um registro, seus campos e uma variável heterogênea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659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Var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p1: produto</a:t>
            </a: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Início</a:t>
            </a: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pPr>
              <a:spcBef>
                <a:spcPts val="0"/>
              </a:spcBef>
            </a:pPr>
            <a:endParaRPr 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Fim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 – Acessando os campos de um registro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800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Var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p1: produto</a:t>
            </a: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Início</a:t>
            </a: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Escreva(“Digite o código:”)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pPr>
              <a:spcBef>
                <a:spcPts val="0"/>
              </a:spcBef>
            </a:pPr>
            <a:endParaRPr 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Fim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 – Acessando os campos de um registro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366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Var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p1: produto</a:t>
            </a: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Início</a:t>
            </a: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Escreva(“Digite o código:”)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Leia(p1.codigo)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pPr>
              <a:spcBef>
                <a:spcPts val="0"/>
              </a:spcBef>
            </a:pPr>
            <a:endParaRPr 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Fim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 – Acessando os campos de um registro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323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Var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p1: produto</a:t>
            </a: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Início</a:t>
            </a: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Escreva(“Digite o código:”)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Leia(p1.codigo)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Escreva(“Insira o valor:”)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Fim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 – Acessando os campos de um registro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690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Var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p1: produto</a:t>
            </a: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Início</a:t>
            </a: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Escreva(“Digite o código:”)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Leia(p1.codigo)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Escreva(“Insira o valor:”)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Leia(p1.valor)</a:t>
            </a: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Fim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 – Acessando os campos de um registro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489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altLang="pt-BR" sz="2800" dirty="0"/>
              <a:t>O exemplo anterior trata apenas um produto.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pt-BR" altLang="pt-BR" sz="2800" i="1" dirty="0"/>
              <a:t>Como criar uma lista de produtos</a:t>
            </a:r>
            <a:r>
              <a:rPr lang="pt-BR" altLang="pt-BR" sz="2800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pt-BR" altLang="pt-BR" sz="28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altLang="pt-BR" sz="2800" b="1" dirty="0"/>
              <a:t>Registros</a:t>
            </a:r>
            <a:r>
              <a:rPr lang="pt-BR" altLang="pt-BR" sz="2800" dirty="0"/>
              <a:t> podem ser </a:t>
            </a:r>
            <a:r>
              <a:rPr lang="pt-BR" altLang="pt-BR" sz="2800" b="1" dirty="0"/>
              <a:t>combinados</a:t>
            </a:r>
            <a:r>
              <a:rPr lang="pt-BR" altLang="pt-BR" sz="2800" dirty="0"/>
              <a:t> com </a:t>
            </a:r>
            <a:r>
              <a:rPr lang="pt-BR" altLang="pt-BR" sz="2800" b="1" dirty="0"/>
              <a:t>vetores</a:t>
            </a:r>
            <a:r>
              <a:rPr lang="pt-BR" altLang="pt-BR" sz="2800" dirty="0"/>
              <a:t>:</a:t>
            </a:r>
          </a:p>
          <a:p>
            <a:pPr marL="1028700" lvl="1" indent="-571500">
              <a:buFont typeface="+mj-lt"/>
              <a:buAutoNum type="romanLcPeriod"/>
              <a:defRPr/>
            </a:pPr>
            <a:r>
              <a:rPr lang="pt-BR" altLang="pt-BR" sz="2800" dirty="0"/>
              <a:t>Declara-se um novo registro</a:t>
            </a:r>
          </a:p>
          <a:p>
            <a:pPr marL="1028700" lvl="1" indent="-571500">
              <a:buFont typeface="+mj-lt"/>
              <a:buAutoNum type="romanLcPeriod"/>
              <a:defRPr/>
            </a:pPr>
            <a:r>
              <a:rPr lang="pt-BR" altLang="pt-BR" sz="2800" dirty="0"/>
              <a:t>Cria-se um vetor de registros (assim como se cria uma variável do tipo registro)</a:t>
            </a:r>
          </a:p>
          <a:p>
            <a:endParaRPr lang="pt-BR" sz="28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Registros &amp; Vetores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27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E4F5395-C53A-4099-8ABD-B27A0C22E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55605"/>
            <a:ext cx="9144000" cy="608171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F0C7C782-0696-42CA-B1D8-42AB69D2A67B}"/>
              </a:ext>
            </a:extLst>
          </p:cNvPr>
          <p:cNvSpPr/>
          <p:nvPr/>
        </p:nvSpPr>
        <p:spPr>
          <a:xfrm>
            <a:off x="-1" y="5433391"/>
            <a:ext cx="9144001" cy="1413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Unidade IV:</a:t>
            </a:r>
            <a:br>
              <a:rPr lang="pt-BR" dirty="0"/>
            </a:br>
            <a:r>
              <a:rPr lang="pt-BR" dirty="0"/>
              <a:t>Registros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Me. Pietro Martins de Oliveira</a:t>
            </a:r>
          </a:p>
        </p:txBody>
      </p:sp>
    </p:spTree>
    <p:extLst>
      <p:ext uri="{BB962C8B-B14F-4D97-AF65-F5344CB8AC3E}">
        <p14:creationId xmlns:p14="http://schemas.microsoft.com/office/powerpoint/2010/main" val="1785692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vetorDeRegistros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Tipo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produto =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registro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codigo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nome: Vetor[1..50] de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caractere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quantidade: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valor: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Fim_registro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 – Vetor de registros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107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vetorDeRegistros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Tipo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produto =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registro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codigo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nome: Vetor[1..50] de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caractere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quantidade: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valor: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Fim_registro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lista_prod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Vetor[1..10]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de produto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 – Vetor de registros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715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escreva(“Digite o código produto 1:”)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leia(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lista_prod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[1].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codigo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spcBef>
                <a:spcPts val="0"/>
              </a:spcBef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>
              <a:spcBef>
                <a:spcPts val="0"/>
              </a:spcBef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 – Vetor de registros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046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escreva(“Digite o código produto 1:”)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leia(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lista_prod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[1].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codigo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escreva(“Insira o valor produto 1:”)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leia(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lista_prod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[1].valor)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spcBef>
                <a:spcPts val="0"/>
              </a:spcBef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>
              <a:spcBef>
                <a:spcPts val="0"/>
              </a:spcBef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 – Vetor de registros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713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escreva(“Digite o código produto 1:”)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leia(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lista_prod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[1].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codigo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escreva(“Insira o valor produto 1:”)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leia(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lista_prod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[1].valor)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escreva(“Digite o código produto 2:”)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leia(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lista_prod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[2].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codigo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spcBef>
                <a:spcPts val="0"/>
              </a:spcBef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>
              <a:spcBef>
                <a:spcPts val="0"/>
              </a:spcBef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 – Vetor de registros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182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escreva(“Digite o código produto 1:”)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leia(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lista_prod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[1].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codigo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escreva(“Insira o valor produto 1:”)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leia(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lista_prod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[1].valor)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escreva(“Digite o código produto 2:”)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leia(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lista_prod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[2].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codigo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escreva(“Insira o valor produto 2:”)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leia(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lista_prod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[2].valor)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>
              <a:spcBef>
                <a:spcPts val="0"/>
              </a:spcBef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 – Vetor de registros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775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65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Os tipos primitivos são eficientes em todas as situações?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Será que não existe algum caso em que é preciso criar um novo tipo?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Imagine uma aplicação de controle de estoque de produtos: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É preciso armazenar várias informações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Código, nome do produto, quantidade em estoque, valor de compra, valor de venda, lucro, observações sobre o produto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Introdução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20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800" b="1" dirty="0"/>
              <a:t>Estruturas de Dados Heterogêneas</a:t>
            </a:r>
            <a:endParaRPr lang="pt-BR" altLang="pt-BR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800" dirty="0"/>
              <a:t>Também conhecidas como </a:t>
            </a:r>
            <a:r>
              <a:rPr lang="pt-BR" altLang="pt-BR" sz="2800" b="1" dirty="0"/>
              <a:t>registros</a:t>
            </a:r>
            <a:r>
              <a:rPr lang="pt-BR" altLang="pt-BR" sz="2800" dirty="0"/>
              <a:t>, tipos de dados compostos, </a:t>
            </a:r>
            <a:r>
              <a:rPr lang="pt-BR" altLang="pt-BR" sz="2800" i="1" dirty="0" err="1"/>
              <a:t>structs</a:t>
            </a:r>
            <a:r>
              <a:rPr lang="pt-BR" altLang="pt-BR" sz="2800" dirty="0"/>
              <a:t> (C).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800" b="1" dirty="0"/>
              <a:t>Exemplo</a:t>
            </a:r>
            <a:r>
              <a:rPr lang="pt-BR" altLang="pt-BR" sz="2800" dirty="0"/>
              <a:t>: Controle de estoque (</a:t>
            </a:r>
            <a:r>
              <a:rPr lang="pt-BR" altLang="pt-BR" sz="2800" u="sng" dirty="0"/>
              <a:t>Produto</a:t>
            </a:r>
            <a:r>
              <a:rPr lang="pt-BR" altLang="pt-BR" sz="28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800" u="sng" dirty="0"/>
              <a:t>Código</a:t>
            </a:r>
            <a:r>
              <a:rPr lang="pt-BR" altLang="pt-BR" sz="2800" dirty="0"/>
              <a:t>: número inteiro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800" u="sng" dirty="0"/>
              <a:t>Nome do produto</a:t>
            </a:r>
            <a:r>
              <a:rPr lang="pt-BR" altLang="pt-BR" sz="2800" dirty="0"/>
              <a:t>: texto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800" u="sng" dirty="0"/>
              <a:t>Quantidade estocada</a:t>
            </a:r>
            <a:r>
              <a:rPr lang="pt-BR" altLang="pt-BR" sz="2800" dirty="0"/>
              <a:t>: número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800" u="sng" dirty="0"/>
              <a:t>Valor da compra</a:t>
            </a:r>
            <a:r>
              <a:rPr lang="pt-BR" altLang="pt-BR" sz="2800" dirty="0"/>
              <a:t>: número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800" u="sng" dirty="0"/>
              <a:t>Valor de venda</a:t>
            </a:r>
            <a:r>
              <a:rPr lang="pt-BR" altLang="pt-BR" sz="2800" dirty="0"/>
              <a:t>: número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800" u="sng" dirty="0"/>
              <a:t>Lucro</a:t>
            </a:r>
            <a:r>
              <a:rPr lang="pt-BR" altLang="pt-BR" sz="2800" dirty="0"/>
              <a:t>: número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2800" u="sng" dirty="0"/>
              <a:t>Observações sobre o produto</a:t>
            </a:r>
            <a:r>
              <a:rPr lang="pt-BR" altLang="pt-BR" sz="2800" dirty="0"/>
              <a:t>: texto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Introdução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97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i="1" dirty="0">
                <a:solidFill>
                  <a:srgbClr val="0070C0"/>
                </a:solidFill>
              </a:rPr>
              <a:t>Sintaxe  de definição em pseudocódigo:</a:t>
            </a:r>
          </a:p>
          <a:p>
            <a:r>
              <a:rPr lang="pt-BR" sz="2800" b="1" dirty="0"/>
              <a:t>	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Tipo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pt-BR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identificador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registro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pt-BR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campos e seus tipos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Fim_registro</a:t>
            </a:r>
            <a:endParaRPr 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u="sng" dirty="0"/>
              <a:t>Identificador</a:t>
            </a:r>
            <a:r>
              <a:rPr lang="pt-BR" sz="2800" dirty="0"/>
              <a:t>: nome do novo tipo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u="sng" dirty="0"/>
              <a:t>Campos</a:t>
            </a:r>
            <a:r>
              <a:rPr lang="pt-BR" sz="2800" dirty="0"/>
              <a:t>: relação dos campos que compõem o novo tipo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Registro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01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Considerando uma aplicação de controle de estoque, crie um algoritmo para que seja possível armazenar as seguintes informações sobre um produto: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dirty="0"/>
              <a:t>Código do produto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dirty="0"/>
              <a:t>Nome do produto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dirty="0"/>
              <a:t>Quantidade do produto em estoque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dirty="0"/>
              <a:t>Valor unitário do produto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87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exemploRegistros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Tipo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endParaRPr 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spcBef>
                <a:spcPts val="0"/>
              </a:spcBef>
            </a:pPr>
            <a:endParaRPr 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Fim_registro</a:t>
            </a:r>
            <a:endParaRPr 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Var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Início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Exemplo – Declaração de um registro, seus campos e uma variável heterogênea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4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exemploRegistros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Tipo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produto =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registro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spcBef>
                <a:spcPts val="0"/>
              </a:spcBef>
            </a:pPr>
            <a:endParaRPr 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Fim_registro</a:t>
            </a:r>
            <a:endParaRPr 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Var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Início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Exemplo – Declaração de um registro, seus campos e uma variável heterogênea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47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exemploRegistros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Tipo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produto =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registro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codigo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pPr>
              <a:spcBef>
                <a:spcPts val="0"/>
              </a:spcBef>
            </a:pPr>
            <a:endParaRPr 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Fim_registro</a:t>
            </a:r>
            <a:endParaRPr 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Var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</a:p>
          <a:p>
            <a:pPr>
              <a:spcBef>
                <a:spcPts val="0"/>
              </a:spcBef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Início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Exemplo – Declaração de um registro, seus campos e uma variável heterogênea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6896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2743</TotalTime>
  <Words>1110</Words>
  <Application>Microsoft Office PowerPoint</Application>
  <PresentationFormat>Apresentação na tela (4:3)</PresentationFormat>
  <Paragraphs>243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Tema do Office</vt:lpstr>
      <vt:lpstr>Algoritmos de Lógica de Programação I</vt:lpstr>
      <vt:lpstr>Unidade IV: Registros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Rafael Alves Florindo</cp:lastModifiedBy>
  <cp:revision>295</cp:revision>
  <dcterms:created xsi:type="dcterms:W3CDTF">2019-02-06T19:28:48Z</dcterms:created>
  <dcterms:modified xsi:type="dcterms:W3CDTF">2020-04-23T18:22:22Z</dcterms:modified>
</cp:coreProperties>
</file>