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98" r:id="rId2"/>
    <p:sldId id="461" r:id="rId3"/>
    <p:sldId id="512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4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21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  <p:sldLayoutId id="2147483696" r:id="rId3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92956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conversaoRef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Procedimento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(q: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u="sng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u="sng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g:</a:t>
            </a:r>
            <a:r>
              <a:rPr lang="pt-BR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u="sng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escreva(“Digite o peso 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em quilos:”)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leia(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convPeso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u="sng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escreva(“O peso, em </a:t>
            </a:r>
          </a:p>
          <a:p>
            <a:pPr>
              <a:spcBef>
                <a:spcPts val="0"/>
              </a:spcBef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gramas, é:”,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B031CA-B437-4A3A-889E-A781BEE7BB44}"/>
              </a:ext>
            </a:extLst>
          </p:cNvPr>
          <p:cNvSpPr txBox="1"/>
          <p:nvPr/>
        </p:nvSpPr>
        <p:spPr>
          <a:xfrm>
            <a:off x="6016574" y="3904366"/>
            <a:ext cx="2664546" cy="1384995"/>
          </a:xfrm>
          <a:prstGeom prst="rect">
            <a:avLst/>
          </a:prstGeom>
          <a:noFill/>
          <a:ln w="76200">
            <a:solidFill>
              <a:srgbClr val="007E3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7E39"/>
                </a:solidFill>
              </a:rPr>
              <a:t>Passagem de parâmetro</a:t>
            </a:r>
          </a:p>
          <a:p>
            <a:pPr algn="ctr"/>
            <a:r>
              <a:rPr lang="pt-BR" sz="2800" dirty="0">
                <a:solidFill>
                  <a:srgbClr val="007E39"/>
                </a:solidFill>
              </a:rPr>
              <a:t>por referência!</a:t>
            </a:r>
          </a:p>
        </p:txBody>
      </p:sp>
      <p:cxnSp>
        <p:nvCxnSpPr>
          <p:cNvPr id="11" name="Conector em curva 9">
            <a:extLst>
              <a:ext uri="{FF2B5EF4-FFF2-40B4-BE49-F238E27FC236}">
                <a16:creationId xmlns:a16="http://schemas.microsoft.com/office/drawing/2014/main" id="{6D3FE298-D499-4BF7-80C3-E88A1CFC36E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329187" y="1884705"/>
            <a:ext cx="1346696" cy="2692625"/>
          </a:xfrm>
          <a:prstGeom prst="curvedConnector2">
            <a:avLst/>
          </a:prstGeom>
          <a:ln w="76200">
            <a:solidFill>
              <a:srgbClr val="007E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25">
            <a:extLst>
              <a:ext uri="{FF2B5EF4-FFF2-40B4-BE49-F238E27FC236}">
                <a16:creationId xmlns:a16="http://schemas.microsoft.com/office/drawing/2014/main" id="{6301431D-5AED-4659-9F5C-8BE1F9E66BB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4124084" y="4596863"/>
            <a:ext cx="1892491" cy="654199"/>
          </a:xfrm>
          <a:prstGeom prst="curvedConnector3">
            <a:avLst>
              <a:gd name="adj1" fmla="val 50000"/>
            </a:avLst>
          </a:prstGeom>
          <a:ln w="76200">
            <a:solidFill>
              <a:srgbClr val="007E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8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IV:</a:t>
            </a:r>
            <a:br>
              <a:rPr lang="pt-BR" dirty="0"/>
            </a:br>
            <a:r>
              <a:rPr lang="pt-BR" dirty="0"/>
              <a:t>Escopo de variáveis e parâmetros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7C2552-4260-4D75-879F-4E02AE0B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2524"/>
            <a:ext cx="9152308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O escopo de uma variável está ligado à sua visibilidade dentro de um programa</a:t>
            </a:r>
            <a:endParaRPr lang="pt-BR" altLang="pt-BR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Variável global</a:t>
            </a:r>
            <a:r>
              <a:rPr lang="pt-BR" altLang="pt-BR" sz="2800" dirty="0"/>
              <a:t>: declarada no corpo principal do algoritmo, é </a:t>
            </a:r>
            <a:r>
              <a:rPr lang="pt-BR" altLang="pt-BR" sz="2800" u="sng" dirty="0"/>
              <a:t>visível em todo o programa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São criadas quando programa passa a executar.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Variável local</a:t>
            </a:r>
            <a:r>
              <a:rPr lang="pt-BR" altLang="pt-BR" sz="2800" dirty="0"/>
              <a:t>: declarada dentro de uma sub-rotina, </a:t>
            </a:r>
            <a:r>
              <a:rPr lang="pt-BR" altLang="pt-BR" sz="2800" u="sng" dirty="0"/>
              <a:t>só pode ser acessada dentro da sub-rotina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Criadas apenas quando o programa invoca a sub-rotina.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Quando a execução da sub-rotina acaba, a variável é destruída.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Escopo de variáveis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0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dirty="0"/>
              <a:t>Algoritmo (corpo principal)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Escopo de variáveis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53091-4906-4629-97D9-486962094F2C}"/>
              </a:ext>
            </a:extLst>
          </p:cNvPr>
          <p:cNvSpPr txBox="1"/>
          <p:nvPr/>
        </p:nvSpPr>
        <p:spPr>
          <a:xfrm>
            <a:off x="7144509" y="5674895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adaptado de </a:t>
            </a:r>
          </a:p>
          <a:p>
            <a:r>
              <a:rPr lang="pt-BR" dirty="0"/>
              <a:t>MANZANO; </a:t>
            </a:r>
          </a:p>
          <a:p>
            <a:r>
              <a:rPr lang="pt-BR" dirty="0"/>
              <a:t>OLIVEIRA (1997)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7178BC1-D731-48E3-9CC5-A2CC8E72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0" y="2029197"/>
            <a:ext cx="6026664" cy="441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6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r>
              <a:rPr lang="pt-BR" sz="20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pt-BR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pt-BR" sz="20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u="sng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u="sng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u="sng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u="sng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u="sng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u="sng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u="sng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leia(</a:t>
            </a:r>
            <a:r>
              <a:rPr lang="pt-BR" sz="20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←convertePeso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escreva(“O peso, em  </a:t>
            </a:r>
            <a:b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gramas, é:”, </a:t>
            </a:r>
            <a:r>
              <a:rPr lang="pt-BR" sz="20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Qual o propósito dos parâmetros?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Servem como ponto de comunicação bidirecional entre uma sub-rotina e o programa principal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Ou para trocar valores entre a sub-rotina e a rotina que a invocou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Distinção entre </a:t>
            </a:r>
            <a:r>
              <a:rPr lang="pt-BR" altLang="pt-BR" sz="2600" b="1" i="1" dirty="0"/>
              <a:t>parâmetros formais </a:t>
            </a:r>
            <a:r>
              <a:rPr lang="pt-BR" altLang="pt-BR" sz="2600" dirty="0"/>
              <a:t>e </a:t>
            </a:r>
            <a:r>
              <a:rPr lang="pt-BR" altLang="pt-BR" sz="2600" b="1" i="1" dirty="0"/>
              <a:t>parâmetros reais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Existem dois modos de utilização: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b="1" i="1" dirty="0"/>
              <a:t>Por</a:t>
            </a:r>
            <a:r>
              <a:rPr lang="pt-BR" altLang="pt-BR" sz="2400" i="1" dirty="0"/>
              <a:t> </a:t>
            </a:r>
            <a:r>
              <a:rPr lang="pt-BR" altLang="pt-BR" sz="2400" b="1" i="1" dirty="0"/>
              <a:t>valor</a:t>
            </a:r>
            <a:r>
              <a:rPr lang="pt-BR" altLang="pt-BR" sz="2400" dirty="0"/>
              <a:t>: </a:t>
            </a:r>
            <a:r>
              <a:rPr lang="pt-BR" altLang="pt-BR" sz="2400" u="sng" dirty="0"/>
              <a:t>não altera o parâmetro real </a:t>
            </a:r>
            <a:r>
              <a:rPr lang="pt-BR" altLang="pt-BR" sz="2400" dirty="0"/>
              <a:t>– a sub-rotina trabalha com uma cópia do valor passado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b="1" i="1" dirty="0"/>
              <a:t>Por</a:t>
            </a:r>
            <a:r>
              <a:rPr lang="pt-BR" altLang="pt-BR" sz="2400" i="1" dirty="0"/>
              <a:t> </a:t>
            </a:r>
            <a:r>
              <a:rPr lang="pt-BR" altLang="pt-BR" sz="2400" b="1" i="1" dirty="0"/>
              <a:t>referência</a:t>
            </a:r>
            <a:r>
              <a:rPr lang="pt-BR" altLang="pt-BR" sz="2400" dirty="0"/>
              <a:t>: </a:t>
            </a:r>
            <a:r>
              <a:rPr lang="pt-BR" altLang="pt-BR" sz="2400" u="sng" dirty="0"/>
              <a:t>altera o parâmetro real </a:t>
            </a:r>
            <a:r>
              <a:rPr lang="pt-BR" altLang="pt-BR" sz="2400" dirty="0"/>
              <a:t>– a sub-rotina trabalha diretamente com o parâmetro de quem invocou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Passagem de parâmetros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6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Qual o propósito dos parâmetros?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Servem como ponto de comunicação bidirecional entre uma sub-rotina e o programa principal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Ou para trocar valores entre a sub-rotina e a rotina que a invocou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Distinção entre </a:t>
            </a:r>
            <a:r>
              <a:rPr lang="pt-BR" altLang="pt-BR" sz="2600" b="1" i="1" dirty="0"/>
              <a:t>parâmetros formais </a:t>
            </a:r>
            <a:r>
              <a:rPr lang="pt-BR" altLang="pt-BR" sz="2600" dirty="0"/>
              <a:t>e </a:t>
            </a:r>
            <a:r>
              <a:rPr lang="pt-BR" altLang="pt-BR" sz="2600" b="1" i="1" dirty="0"/>
              <a:t>parâmetros reais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Existem dois modos de utilização: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b="1" i="1" dirty="0"/>
              <a:t>Por</a:t>
            </a:r>
            <a:r>
              <a:rPr lang="pt-BR" altLang="pt-BR" sz="2400" i="1" dirty="0"/>
              <a:t> </a:t>
            </a:r>
            <a:r>
              <a:rPr lang="pt-BR" altLang="pt-BR" sz="2400" b="1" i="1" dirty="0"/>
              <a:t>valor</a:t>
            </a:r>
            <a:r>
              <a:rPr lang="pt-BR" altLang="pt-BR" sz="2400" dirty="0"/>
              <a:t>: </a:t>
            </a:r>
            <a:r>
              <a:rPr lang="pt-BR" altLang="pt-BR" sz="2400" u="sng" dirty="0"/>
              <a:t>não altera o parâmetro real </a:t>
            </a:r>
            <a:r>
              <a:rPr lang="pt-BR" altLang="pt-BR" sz="2400" dirty="0"/>
              <a:t>– a sub-rotina trabalha com uma cópia do valor passado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b="1" i="1" dirty="0"/>
              <a:t>Por</a:t>
            </a:r>
            <a:r>
              <a:rPr lang="pt-BR" altLang="pt-BR" sz="2400" i="1" dirty="0"/>
              <a:t> </a:t>
            </a:r>
            <a:r>
              <a:rPr lang="pt-BR" altLang="pt-BR" sz="2400" b="1" i="1" dirty="0"/>
              <a:t>referência</a:t>
            </a:r>
            <a:r>
              <a:rPr lang="pt-BR" altLang="pt-BR" sz="2400" dirty="0"/>
              <a:t>: </a:t>
            </a:r>
            <a:r>
              <a:rPr lang="pt-BR" altLang="pt-BR" sz="2400" u="sng" dirty="0"/>
              <a:t>altera o parâmetro real </a:t>
            </a:r>
            <a:r>
              <a:rPr lang="pt-BR" altLang="pt-BR" sz="2400" dirty="0"/>
              <a:t>– a sub-rotina trabalha diretamente com o parâmetro de quem invocou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Passagem de parâmetros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conversaoVal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r>
              <a:rPr lang="pt-BR" sz="20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pt-BR" sz="2000" b="1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leia(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gra←convertePeso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u="sng" kern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escreva(“O peso, em  </a:t>
            </a:r>
            <a:b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gramas, é:”,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D929A4-7196-4C3C-8673-E3F65AE0B289}"/>
              </a:ext>
            </a:extLst>
          </p:cNvPr>
          <p:cNvSpPr txBox="1"/>
          <p:nvPr/>
        </p:nvSpPr>
        <p:spPr>
          <a:xfrm>
            <a:off x="5213272" y="4947461"/>
            <a:ext cx="3063659" cy="52322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Parâmetro formal!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23C89B-BDE3-4689-AF2D-EC4D822CB805}"/>
              </a:ext>
            </a:extLst>
          </p:cNvPr>
          <p:cNvSpPr txBox="1"/>
          <p:nvPr/>
        </p:nvSpPr>
        <p:spPr>
          <a:xfrm>
            <a:off x="5356711" y="4155353"/>
            <a:ext cx="2664512" cy="523220"/>
          </a:xfrm>
          <a:prstGeom prst="rect">
            <a:avLst/>
          </a:prstGeom>
          <a:noFill/>
          <a:ln w="76200">
            <a:solidFill>
              <a:srgbClr val="007E39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7E39"/>
                </a:solidFill>
              </a:rPr>
              <a:t>Parâmetro real!</a:t>
            </a:r>
          </a:p>
        </p:txBody>
      </p:sp>
      <p:cxnSp>
        <p:nvCxnSpPr>
          <p:cNvPr id="8" name="Conector em curva 9">
            <a:extLst>
              <a:ext uri="{FF2B5EF4-FFF2-40B4-BE49-F238E27FC236}">
                <a16:creationId xmlns:a16="http://schemas.microsoft.com/office/drawing/2014/main" id="{9F040DD8-81E9-42A6-A00B-D7BD94E85A27}"/>
              </a:ext>
            </a:extLst>
          </p:cNvPr>
          <p:cNvCxnSpPr/>
          <p:nvPr/>
        </p:nvCxnSpPr>
        <p:spPr>
          <a:xfrm rot="16200000" flipV="1">
            <a:off x="3039665" y="2714982"/>
            <a:ext cx="2355741" cy="2145831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B9B07A21-7472-4EB6-970B-B4A6C178D91C}"/>
              </a:ext>
            </a:extLst>
          </p:cNvPr>
          <p:cNvSpPr/>
          <p:nvPr/>
        </p:nvSpPr>
        <p:spPr>
          <a:xfrm>
            <a:off x="7752719" y="2541704"/>
            <a:ext cx="844352" cy="1872208"/>
          </a:xfrm>
          <a:prstGeom prst="arc">
            <a:avLst>
              <a:gd name="adj1" fmla="val 21462821"/>
              <a:gd name="adj2" fmla="val 5803831"/>
            </a:avLst>
          </a:prstGeom>
          <a:ln w="76200">
            <a:solidFill>
              <a:srgbClr val="007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25">
            <a:extLst>
              <a:ext uri="{FF2B5EF4-FFF2-40B4-BE49-F238E27FC236}">
                <a16:creationId xmlns:a16="http://schemas.microsoft.com/office/drawing/2014/main" id="{08A31518-6002-4561-B466-A07344AD64A2}"/>
              </a:ext>
            </a:extLst>
          </p:cNvPr>
          <p:cNvCxnSpPr/>
          <p:nvPr/>
        </p:nvCxnSpPr>
        <p:spPr>
          <a:xfrm rot="16200000" flipV="1">
            <a:off x="7865185" y="2866158"/>
            <a:ext cx="1175742" cy="288033"/>
          </a:xfrm>
          <a:prstGeom prst="curvedConnector3">
            <a:avLst>
              <a:gd name="adj1" fmla="val 50000"/>
            </a:avLst>
          </a:prstGeom>
          <a:ln w="76200">
            <a:solidFill>
              <a:srgbClr val="007E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0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conversaoVal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r>
              <a:rPr lang="pt-BR" sz="20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pt-BR" sz="2000" b="1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leia(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gra←convertePeso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u="sng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escreva(“O peso, em  </a:t>
            </a:r>
            <a:b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gramas, é:”,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10A20C-1469-414B-8FB6-2314A87DB6A6}"/>
              </a:ext>
            </a:extLst>
          </p:cNvPr>
          <p:cNvSpPr txBox="1"/>
          <p:nvPr/>
        </p:nvSpPr>
        <p:spPr>
          <a:xfrm>
            <a:off x="5719268" y="4029746"/>
            <a:ext cx="2431955" cy="138499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70C0"/>
                </a:solidFill>
              </a:rPr>
              <a:t>Passagem de parâmetro</a:t>
            </a:r>
          </a:p>
          <a:p>
            <a:pPr algn="ctr"/>
            <a:r>
              <a:rPr lang="pt-BR" sz="2800" dirty="0">
                <a:solidFill>
                  <a:srgbClr val="0070C0"/>
                </a:solidFill>
              </a:rPr>
              <a:t>por valor!</a:t>
            </a:r>
          </a:p>
        </p:txBody>
      </p:sp>
      <p:cxnSp>
        <p:nvCxnSpPr>
          <p:cNvPr id="13" name="Conector em curva 9">
            <a:extLst>
              <a:ext uri="{FF2B5EF4-FFF2-40B4-BE49-F238E27FC236}">
                <a16:creationId xmlns:a16="http://schemas.microsoft.com/office/drawing/2014/main" id="{BF36D410-91B2-4D23-80B9-7B8E4EAD2CF2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4599601" y="1694101"/>
            <a:ext cx="1498581" cy="3172710"/>
          </a:xfrm>
          <a:prstGeom prst="curvedConnector2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25">
            <a:extLst>
              <a:ext uri="{FF2B5EF4-FFF2-40B4-BE49-F238E27FC236}">
                <a16:creationId xmlns:a16="http://schemas.microsoft.com/office/drawing/2014/main" id="{40FEF1A7-CAC5-4B02-AB59-EB075D7C2DA3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6839759" y="2533889"/>
            <a:ext cx="1591345" cy="1400370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73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2913</TotalTime>
  <Words>615</Words>
  <Application>Microsoft Office PowerPoint</Application>
  <PresentationFormat>Apresentação na tela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IV: Escopo de variáveis e parâmetros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328</cp:revision>
  <dcterms:created xsi:type="dcterms:W3CDTF">2019-02-06T19:28:48Z</dcterms:created>
  <dcterms:modified xsi:type="dcterms:W3CDTF">2020-04-23T18:26:05Z</dcterms:modified>
</cp:coreProperties>
</file>