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517" r:id="rId2"/>
    <p:sldId id="518" r:id="rId3"/>
    <p:sldId id="519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7" r:id="rId35"/>
    <p:sldId id="573" r:id="rId36"/>
    <p:sldId id="574" r:id="rId37"/>
    <p:sldId id="520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21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  <p:sldLayoutId id="2147483696" r:id="rId3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51017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000" b="1" dirty="0"/>
              <a:t>Fatorial:</a:t>
            </a:r>
          </a:p>
          <a:p>
            <a:endParaRPr lang="pt-BR" altLang="pt-BR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0!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1!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2! = 2 × 1 =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3! = 3 × 2 × 1 =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4! = 4 × 3 × 2 × 1 = 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5! = 5 × 4 × 3 × 2 × 1 = 120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altLang="pt-BR" sz="30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2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000" b="1" dirty="0"/>
              <a:t>Fatorial:</a:t>
            </a:r>
          </a:p>
          <a:p>
            <a:endParaRPr lang="pt-BR" altLang="pt-BR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0!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1!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2! = 2 × 1 =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3! = 3 × 2 × 1 =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4! = 4 × 3 × 2 × 1 = 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5! = 5 × 4 × 3 × 2 × 1 = 120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b="1" i="1" dirty="0">
                <a:solidFill>
                  <a:schemeClr val="tx1"/>
                </a:solidFill>
              </a:rPr>
              <a:t>Qual é o fatorial de 6?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6! = 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altLang="pt-BR" sz="30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3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000" b="1" dirty="0"/>
              <a:t>Fatorial:</a:t>
            </a:r>
          </a:p>
          <a:p>
            <a:endParaRPr lang="pt-BR" altLang="pt-BR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0!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1!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2! = 2 × 1 =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3! = 3 × 2 × 1 =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4! = 4 × 3 × 2 × 1 = 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5! = 5 × 4 × 3 × 2 × 1 = 120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6! = 6 × 5 × 4 × 3 × 2 × 1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altLang="pt-BR" sz="30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9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000" b="1" dirty="0"/>
              <a:t>Fatorial:</a:t>
            </a:r>
          </a:p>
          <a:p>
            <a:endParaRPr lang="pt-BR" altLang="pt-BR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0!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1!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2! = 2 × 1 =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3! = 3 × 2 × 1 =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4! = 4 × 3 × 2 × 1 = 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5! = 5 × 4 × 3 × 2 × 1 = 120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6! = 6 × 5 × 4 × 3 × 2 × 1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altLang="pt-BR" sz="30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0E969E-DB51-4037-93D3-1BB204260079}"/>
              </a:ext>
            </a:extLst>
          </p:cNvPr>
          <p:cNvSpPr/>
          <p:nvPr/>
        </p:nvSpPr>
        <p:spPr>
          <a:xfrm>
            <a:off x="2471226" y="4943190"/>
            <a:ext cx="1732057" cy="318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CA5BBA-0C75-4D96-9968-F87495A70418}"/>
              </a:ext>
            </a:extLst>
          </p:cNvPr>
          <p:cNvSpPr/>
          <p:nvPr/>
        </p:nvSpPr>
        <p:spPr>
          <a:xfrm>
            <a:off x="2071317" y="4293570"/>
            <a:ext cx="1732057" cy="318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3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000" b="1" dirty="0"/>
              <a:t>Fatorial:</a:t>
            </a:r>
          </a:p>
          <a:p>
            <a:endParaRPr lang="pt-BR" altLang="pt-BR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0!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1!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2! = 2 × 1 =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3! = 3 × 2 × 1 =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4! = 4 × 3 × 2 × 1 = 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5! = 5 × 4 × 3 × 2 × 1 = 120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6! = 6 × 5 × 4 × 3 × 2 × 1   = 6 × 5! = 6 × 120 = 720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altLang="pt-BR" sz="30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0E969E-DB51-4037-93D3-1BB204260079}"/>
              </a:ext>
            </a:extLst>
          </p:cNvPr>
          <p:cNvSpPr/>
          <p:nvPr/>
        </p:nvSpPr>
        <p:spPr>
          <a:xfrm>
            <a:off x="2471226" y="4943190"/>
            <a:ext cx="1732057" cy="318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CA5BBA-0C75-4D96-9968-F87495A70418}"/>
              </a:ext>
            </a:extLst>
          </p:cNvPr>
          <p:cNvSpPr/>
          <p:nvPr/>
        </p:nvSpPr>
        <p:spPr>
          <a:xfrm>
            <a:off x="2071317" y="4293570"/>
            <a:ext cx="1732057" cy="318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3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2600" b="1" dirty="0"/>
              <a:t>Ou seja...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dirty="0"/>
              <a:t>É possível definir o fatorial de um número </a:t>
            </a:r>
            <a:r>
              <a:rPr lang="pt-BR" altLang="pt-BR" sz="2600" b="1" i="1" dirty="0"/>
              <a:t>n</a:t>
            </a:r>
            <a:r>
              <a:rPr lang="pt-BR" altLang="pt-BR" sz="2600" dirty="0"/>
              <a:t> como sendo o próprio número </a:t>
            </a:r>
            <a:r>
              <a:rPr lang="pt-BR" altLang="pt-BR" sz="2600" b="1" i="1" dirty="0"/>
              <a:t>n</a:t>
            </a:r>
            <a:r>
              <a:rPr lang="pt-BR" altLang="pt-BR" sz="2600" dirty="0"/>
              <a:t> multiplicado pelo fatorial do seu antecessor </a:t>
            </a:r>
            <a:r>
              <a:rPr lang="pt-BR" altLang="pt-BR" sz="2600" b="1" i="1" dirty="0"/>
              <a:t>n-1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b="1" dirty="0"/>
              <a:t>n! = n ×</a:t>
            </a:r>
            <a:r>
              <a:rPr lang="pt-BR" altLang="pt-BR" sz="2600" dirty="0"/>
              <a:t> </a:t>
            </a:r>
            <a:r>
              <a:rPr lang="pt-BR" altLang="pt-BR" sz="2600" b="1" dirty="0"/>
              <a:t>(n-1)!</a:t>
            </a:r>
          </a:p>
          <a:p>
            <a:r>
              <a:rPr lang="pt-BR" altLang="pt-BR" sz="2600" b="1" dirty="0"/>
              <a:t>Exemplo</a:t>
            </a:r>
            <a:r>
              <a:rPr lang="pt-BR" altLang="pt-BR" sz="26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0! = 1 (por definição)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1! = 1 (por definição)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dirty="0"/>
              <a:t>2! = 2 × 1!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dirty="0"/>
              <a:t>3! = 3 × 2!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dirty="0"/>
              <a:t>4! = 4 × 3!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2600" dirty="0"/>
              <a:t> e assim por diante...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6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6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Tex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92777" y="1479465"/>
                <a:ext cx="7895480" cy="4417800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Como se define, matematicamente, a função fatorial?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200" dirty="0"/>
                      <m:t>Γ</m:t>
                    </m:r>
                    <m:r>
                      <m:rPr>
                        <m:nor/>
                      </m:rPr>
                      <a:rPr lang="pt-BR" sz="3200" dirty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pt-BR" sz="3200" dirty="0">
                        <a:latin typeface="Cambria Math"/>
                      </a:rPr>
                      <m:t>n</m:t>
                    </m:r>
                    <m:r>
                      <m:rPr>
                        <m:nor/>
                      </m:rPr>
                      <a:rPr lang="pt-BR" sz="3200" dirty="0">
                        <a:latin typeface="Cambria Math"/>
                      </a:rPr>
                      <m:t>)</m:t>
                    </m:r>
                    <m:r>
                      <a:rPr lang="pt-BR" sz="32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3200" i="1">
                                <a:latin typeface="Cambria Math"/>
                              </a:rPr>
                              <m:t>1, 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𝑠𝑒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=0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𝑜𝑢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=1;</m:t>
                            </m:r>
                          </m:e>
                          <m:e>
                            <m:r>
                              <a:rPr lang="pt-BR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×</m:t>
                            </m:r>
                            <m:d>
                              <m:d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32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pt-BR" sz="32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𝑠𝑒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&gt;1.</m:t>
                            </m:r>
                          </m:e>
                        </m:eqArr>
                      </m:e>
                    </m:d>
                  </m:oMath>
                </a14:m>
                <a:endParaRPr lang="pt-BR" sz="3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E como representar isso em uma função algorítmica?</a:t>
                </a:r>
              </a:p>
            </p:txBody>
          </p:sp>
        </mc:Choice>
        <mc:Fallback xmlns="">
          <p:sp>
            <p:nvSpPr>
              <p:cNvPr id="2" name="Espaço Reservado para Tex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2777" y="1479465"/>
                <a:ext cx="7895480" cy="4417800"/>
              </a:xfrm>
              <a:blipFill>
                <a:blip r:embed="rId2"/>
                <a:stretch>
                  <a:fillRect l="-1081" t="-1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Texto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92777" y="1479465"/>
                <a:ext cx="7895480" cy="4417800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Como se define, matematicamente, a função fatorial?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200" dirty="0"/>
                      <m:t>Γ</m:t>
                    </m:r>
                    <m:r>
                      <m:rPr>
                        <m:nor/>
                      </m:rPr>
                      <a:rPr lang="pt-BR" sz="3200" dirty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pt-BR" sz="3200" dirty="0">
                        <a:latin typeface="Cambria Math"/>
                      </a:rPr>
                      <m:t>n</m:t>
                    </m:r>
                    <m:r>
                      <m:rPr>
                        <m:nor/>
                      </m:rPr>
                      <a:rPr lang="pt-BR" sz="3200" dirty="0">
                        <a:latin typeface="Cambria Math"/>
                      </a:rPr>
                      <m:t>)</m:t>
                    </m:r>
                    <m:r>
                      <a:rPr lang="pt-BR" sz="32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3200" i="1">
                                <a:latin typeface="Cambria Math"/>
                              </a:rPr>
                              <m:t>1, 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𝑠𝑒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=0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𝑜𝑢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=1;</m:t>
                            </m:r>
                          </m:e>
                          <m:e>
                            <m:r>
                              <a:rPr lang="pt-BR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×</m:t>
                            </m:r>
                            <m:d>
                              <m:d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32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pt-BR" sz="32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𝑠𝑒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/>
                              </a:rPr>
                              <m:t>&gt;1.</m:t>
                            </m:r>
                          </m:e>
                        </m:eqArr>
                      </m:e>
                    </m:d>
                  </m:oMath>
                </a14:m>
                <a:endParaRPr lang="pt-BR" sz="3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E como representar isso em uma função algorítmica?</a:t>
                </a:r>
              </a:p>
            </p:txBody>
          </p:sp>
        </mc:Choice>
        <mc:Fallback xmlns="">
          <p:sp>
            <p:nvSpPr>
              <p:cNvPr id="2" name="Espaço Reservado para Tex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2777" y="1479465"/>
                <a:ext cx="7895480" cy="4417800"/>
              </a:xfrm>
              <a:blipFill>
                <a:blip r:embed="rId2"/>
                <a:stretch>
                  <a:fillRect l="-1081" t="-1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B93E3E1-66C4-44E3-836C-7B920637FEAB}"/>
              </a:ext>
            </a:extLst>
          </p:cNvPr>
          <p:cNvSpPr/>
          <p:nvPr/>
        </p:nvSpPr>
        <p:spPr>
          <a:xfrm>
            <a:off x="3436268" y="2409375"/>
            <a:ext cx="4259932" cy="504056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1B63C6-2039-4FC1-B42A-6EC5FB6A9D9A}"/>
              </a:ext>
            </a:extLst>
          </p:cNvPr>
          <p:cNvSpPr/>
          <p:nvPr/>
        </p:nvSpPr>
        <p:spPr>
          <a:xfrm>
            <a:off x="3436268" y="2919072"/>
            <a:ext cx="4259932" cy="504056"/>
          </a:xfrm>
          <a:prstGeom prst="rect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16F1A3-83F7-4345-8BCF-2F7285F96F18}"/>
              </a:ext>
            </a:extLst>
          </p:cNvPr>
          <p:cNvSpPr txBox="1"/>
          <p:nvPr/>
        </p:nvSpPr>
        <p:spPr>
          <a:xfrm>
            <a:off x="4572000" y="1821779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i="1" dirty="0">
                <a:solidFill>
                  <a:srgbClr val="00B050"/>
                </a:solidFill>
              </a:rPr>
              <a:t>Caso base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E00C8D-351B-4F79-8767-90567C271B0F}"/>
              </a:ext>
            </a:extLst>
          </p:cNvPr>
          <p:cNvSpPr txBox="1"/>
          <p:nvPr/>
        </p:nvSpPr>
        <p:spPr>
          <a:xfrm>
            <a:off x="3945826" y="3434873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i="1" dirty="0">
                <a:solidFill>
                  <a:srgbClr val="00B0F0"/>
                </a:solidFill>
              </a:rPr>
              <a:t>Chamada recursiva</a:t>
            </a:r>
          </a:p>
        </p:txBody>
      </p:sp>
    </p:spTree>
    <p:extLst>
      <p:ext uri="{BB962C8B-B14F-4D97-AF65-F5344CB8AC3E}">
        <p14:creationId xmlns:p14="http://schemas.microsoft.com/office/powerpoint/2010/main" val="129312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5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A08A4E-E794-4972-B72F-BDF5C70CE118}"/>
              </a:ext>
            </a:extLst>
          </p:cNvPr>
          <p:cNvSpPr/>
          <p:nvPr/>
        </p:nvSpPr>
        <p:spPr>
          <a:xfrm>
            <a:off x="2813720" y="2450938"/>
            <a:ext cx="5961980" cy="1185826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0EB23B-F1A8-4C49-97B7-6C8BDB619435}"/>
              </a:ext>
            </a:extLst>
          </p:cNvPr>
          <p:cNvSpPr/>
          <p:nvPr/>
        </p:nvSpPr>
        <p:spPr>
          <a:xfrm>
            <a:off x="2813719" y="3762850"/>
            <a:ext cx="5337503" cy="1098049"/>
          </a:xfrm>
          <a:prstGeom prst="rect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F5A551-016C-464D-8B4E-0D5DFAD1CFFF}"/>
              </a:ext>
            </a:extLst>
          </p:cNvPr>
          <p:cNvSpPr txBox="1"/>
          <p:nvPr/>
        </p:nvSpPr>
        <p:spPr>
          <a:xfrm>
            <a:off x="7034570" y="1866163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i="1" dirty="0">
                <a:solidFill>
                  <a:srgbClr val="00B050"/>
                </a:solidFill>
              </a:rPr>
              <a:t>Caso base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CA5ED5-404E-4675-B60C-A26B4F0B869F}"/>
              </a:ext>
            </a:extLst>
          </p:cNvPr>
          <p:cNvSpPr txBox="1"/>
          <p:nvPr/>
        </p:nvSpPr>
        <p:spPr>
          <a:xfrm>
            <a:off x="4916336" y="481837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i="1" dirty="0">
                <a:solidFill>
                  <a:srgbClr val="00B0F0"/>
                </a:solidFill>
              </a:rPr>
              <a:t>Chamada recursiva</a:t>
            </a:r>
          </a:p>
        </p:txBody>
      </p:sp>
    </p:spTree>
    <p:extLst>
      <p:ext uri="{BB962C8B-B14F-4D97-AF65-F5344CB8AC3E}">
        <p14:creationId xmlns:p14="http://schemas.microsoft.com/office/powerpoint/2010/main" val="13836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IV:</a:t>
            </a:r>
            <a:br>
              <a:rPr lang="pt-BR" dirty="0"/>
            </a:br>
            <a:r>
              <a:rPr lang="pt-BR" dirty="0"/>
              <a:t>Recursividade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287749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FEB5E5-88CA-49F9-AFBD-8EC02150A57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fat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pt-BR" sz="3200" b="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1126204" y="2518296"/>
            <a:ext cx="4309891" cy="4281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399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715BA3-E5C6-4720-8632-AE4250AA21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120377" y="3429001"/>
            <a:ext cx="3616723" cy="8255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08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146D1C-598D-4454-92BD-05A27EFD227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fat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pt-BR" sz="3200" b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H="1">
            <a:off x="6516216" y="3356992"/>
            <a:ext cx="100811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164288" y="2852936"/>
            <a:ext cx="108012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FC1D06-BFBC-4801-8319-FBE8297E052B}"/>
              </a:ext>
            </a:extLst>
          </p:cNvPr>
          <p:cNvSpPr/>
          <p:nvPr/>
        </p:nvSpPr>
        <p:spPr>
          <a:xfrm>
            <a:off x="1126204" y="2518296"/>
            <a:ext cx="4309891" cy="4281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75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AEA792-C4DD-4255-95F2-A14111C048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6687B9FE-BBED-4575-9606-9143D03390DF}"/>
              </a:ext>
            </a:extLst>
          </p:cNvPr>
          <p:cNvSpPr/>
          <p:nvPr/>
        </p:nvSpPr>
        <p:spPr>
          <a:xfrm>
            <a:off x="1120377" y="3429001"/>
            <a:ext cx="3616723" cy="8255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7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2D7A90-35C0-44C1-BE29-9D18A10A925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H="1">
            <a:off x="6516216" y="4077072"/>
            <a:ext cx="100811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7164288" y="3573016"/>
            <a:ext cx="108012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1EF1075-DF33-49A5-93C7-8FE7AC096DF5}"/>
              </a:ext>
            </a:extLst>
          </p:cNvPr>
          <p:cNvSpPr/>
          <p:nvPr/>
        </p:nvSpPr>
        <p:spPr>
          <a:xfrm>
            <a:off x="1126204" y="2518296"/>
            <a:ext cx="4309891" cy="4281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72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A00A7-2DF2-465A-A4BA-20C880D5FD3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3*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52C4EE13-BE4C-4D64-9BC2-D353FEFDAB5D}"/>
              </a:ext>
            </a:extLst>
          </p:cNvPr>
          <p:cNvSpPr/>
          <p:nvPr/>
        </p:nvSpPr>
        <p:spPr>
          <a:xfrm>
            <a:off x="1120377" y="3429001"/>
            <a:ext cx="3616723" cy="8255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13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22BCC-51C6-46AD-918E-6039A3E3AD8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3*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Conector de seta reta 8"/>
          <p:cNvCxnSpPr/>
          <p:nvPr/>
        </p:nvCxnSpPr>
        <p:spPr>
          <a:xfrm flipH="1">
            <a:off x="6516216" y="4833302"/>
            <a:ext cx="100811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7164288" y="4329246"/>
            <a:ext cx="108012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62DB056-D203-4155-8674-62EDFBEE1400}"/>
              </a:ext>
            </a:extLst>
          </p:cNvPr>
          <p:cNvSpPr/>
          <p:nvPr/>
        </p:nvSpPr>
        <p:spPr>
          <a:xfrm>
            <a:off x="1126204" y="2518296"/>
            <a:ext cx="4309891" cy="4281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9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1E4E77-D4AD-46AE-BE14-80293FABD32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3*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2*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5C2A4314-A38D-450D-ADB7-E0BAFE5AB54C}"/>
              </a:ext>
            </a:extLst>
          </p:cNvPr>
          <p:cNvSpPr/>
          <p:nvPr/>
        </p:nvSpPr>
        <p:spPr>
          <a:xfrm>
            <a:off x="1120377" y="3429001"/>
            <a:ext cx="3616723" cy="8255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43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AF8BDA-272F-400F-BBD4-98C9D4C56F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3*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2*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Conector de seta reta 8"/>
          <p:cNvCxnSpPr/>
          <p:nvPr/>
        </p:nvCxnSpPr>
        <p:spPr>
          <a:xfrm flipH="1">
            <a:off x="6516216" y="5589240"/>
            <a:ext cx="100811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7164288" y="5085184"/>
            <a:ext cx="108012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DE5681F-BBC3-4CB7-8B26-F23D44B3E911}"/>
              </a:ext>
            </a:extLst>
          </p:cNvPr>
          <p:cNvSpPr/>
          <p:nvPr/>
        </p:nvSpPr>
        <p:spPr>
          <a:xfrm>
            <a:off x="1126204" y="2518296"/>
            <a:ext cx="4309891" cy="4281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D52E67-92D2-4B46-A69D-9549DB1A2A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3*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2*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623864" y="2988568"/>
            <a:ext cx="1513036" cy="35153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111790" y="1330515"/>
            <a:ext cx="28676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u="sng" dirty="0">
                <a:solidFill>
                  <a:srgbClr val="00B050"/>
                </a:solidFill>
              </a:rPr>
              <a:t>Caso base</a:t>
            </a:r>
            <a:r>
              <a:rPr lang="pt-BR" sz="2600" b="1" dirty="0">
                <a:solidFill>
                  <a:srgbClr val="00B050"/>
                </a:solidFill>
              </a:rPr>
              <a:t>: </a:t>
            </a:r>
            <a:r>
              <a:rPr lang="pt-BR" sz="2600" dirty="0">
                <a:solidFill>
                  <a:srgbClr val="00B050"/>
                </a:solidFill>
              </a:rPr>
              <a:t>propagação </a:t>
            </a:r>
          </a:p>
          <a:p>
            <a:r>
              <a:rPr lang="pt-BR" sz="2600" dirty="0">
                <a:solidFill>
                  <a:srgbClr val="00B050"/>
                </a:solidFill>
              </a:rPr>
              <a:t>dos resultados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11790" y="1330516"/>
            <a:ext cx="2168610" cy="129266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7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600" b="1" dirty="0"/>
              <a:t>Definição: </a:t>
            </a:r>
            <a:r>
              <a:rPr lang="pt-BR" altLang="pt-BR" sz="2600" dirty="0"/>
              <a:t>O conceito de recursividade está relacionado a algo que pode ser definido em termos de si próprio.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b="1" dirty="0"/>
              <a:t>Em programação</a:t>
            </a:r>
            <a:r>
              <a:rPr lang="pt-BR" altLang="pt-BR" sz="2600" dirty="0"/>
              <a:t>: recursividade é um mecanismo que permite uma função chamar a si mesma direta ou indiretamente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b="1" dirty="0"/>
              <a:t>Exemplo</a:t>
            </a:r>
            <a:r>
              <a:rPr lang="pt-BR" altLang="pt-BR" sz="2600" dirty="0"/>
              <a:t> – Relação de parentesco (pai × filho):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altLang="pt-BR" sz="2600" b="1" dirty="0">
                <a:solidFill>
                  <a:srgbClr val="FF0000"/>
                </a:solidFill>
              </a:rPr>
              <a:t>Pai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altLang="pt-BR" sz="2600" b="1" dirty="0">
                <a:solidFill>
                  <a:srgbClr val="0070C0"/>
                </a:solidFill>
              </a:rPr>
              <a:t>Avô</a:t>
            </a:r>
            <a:r>
              <a:rPr lang="pt-BR" altLang="pt-BR" sz="2600" dirty="0"/>
              <a:t> – </a:t>
            </a:r>
            <a:r>
              <a:rPr lang="pt-BR" altLang="pt-BR" sz="2600" b="1" dirty="0">
                <a:solidFill>
                  <a:srgbClr val="0070C0"/>
                </a:solidFill>
              </a:rPr>
              <a:t>Pai</a:t>
            </a:r>
            <a:r>
              <a:rPr lang="pt-BR" altLang="pt-BR" sz="2600" dirty="0"/>
              <a:t> do meu </a:t>
            </a:r>
            <a:r>
              <a:rPr lang="pt-BR" altLang="pt-BR" sz="2600" b="1" dirty="0">
                <a:solidFill>
                  <a:srgbClr val="FF0000"/>
                </a:solidFill>
              </a:rPr>
              <a:t>Pai</a:t>
            </a:r>
            <a:endParaRPr lang="pt-BR" altLang="pt-BR" sz="26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altLang="pt-BR" sz="2600" b="1" dirty="0">
                <a:solidFill>
                  <a:srgbClr val="00B050"/>
                </a:solidFill>
              </a:rPr>
              <a:t>Bisavô</a:t>
            </a:r>
            <a:r>
              <a:rPr lang="pt-BR" altLang="pt-BR" sz="2600" dirty="0"/>
              <a:t> – </a:t>
            </a:r>
            <a:r>
              <a:rPr lang="pt-BR" altLang="pt-BR" sz="2600" b="1" dirty="0">
                <a:solidFill>
                  <a:srgbClr val="00B050"/>
                </a:solidFill>
              </a:rPr>
              <a:t>Pai</a:t>
            </a:r>
            <a:r>
              <a:rPr lang="pt-BR" altLang="pt-BR" sz="2600" dirty="0"/>
              <a:t> do meu </a:t>
            </a:r>
            <a:r>
              <a:rPr lang="pt-BR" altLang="pt-BR" sz="2600" b="1" dirty="0">
                <a:solidFill>
                  <a:srgbClr val="0070C0"/>
                </a:solidFill>
              </a:rPr>
              <a:t>Avô</a:t>
            </a:r>
            <a:r>
              <a:rPr lang="pt-BR" altLang="pt-BR" sz="2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: </a:t>
            </a:r>
            <a:r>
              <a:rPr lang="pt-BR" altLang="pt-BR" sz="2600" b="1" dirty="0">
                <a:solidFill>
                  <a:srgbClr val="00B050"/>
                </a:solidFill>
              </a:rPr>
              <a:t>Pai</a:t>
            </a:r>
            <a:r>
              <a:rPr lang="pt-BR" altLang="pt-BR" sz="2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do </a:t>
            </a:r>
            <a:r>
              <a:rPr lang="pt-BR" altLang="pt-BR" sz="2600" b="1" dirty="0">
                <a:solidFill>
                  <a:srgbClr val="0070C0"/>
                </a:solidFill>
              </a:rPr>
              <a:t>Pai</a:t>
            </a:r>
            <a:r>
              <a:rPr lang="pt-BR" altLang="pt-BR" sz="2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do meu </a:t>
            </a:r>
            <a:r>
              <a:rPr lang="pt-BR" altLang="pt-BR" sz="2600" b="1" dirty="0">
                <a:solidFill>
                  <a:srgbClr val="FF0000"/>
                </a:solidFill>
              </a:rPr>
              <a:t>Pai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altLang="pt-BR" sz="2600" b="1" dirty="0">
                <a:solidFill>
                  <a:srgbClr val="7030A0"/>
                </a:solidFill>
              </a:rPr>
              <a:t>Trisavô</a:t>
            </a:r>
            <a:r>
              <a:rPr lang="pt-BR" altLang="pt-BR" sz="2600" dirty="0">
                <a:solidFill>
                  <a:srgbClr val="7030A0"/>
                </a:solidFill>
              </a:rPr>
              <a:t> </a:t>
            </a:r>
            <a:r>
              <a:rPr lang="pt-BR" altLang="pt-BR" sz="2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–</a:t>
            </a:r>
            <a:r>
              <a:rPr lang="pt-BR" altLang="pt-BR" sz="2600" dirty="0">
                <a:solidFill>
                  <a:srgbClr val="7030A0"/>
                </a:solidFill>
              </a:rPr>
              <a:t> </a:t>
            </a:r>
            <a:r>
              <a:rPr lang="pt-BR" altLang="pt-BR" sz="2600" b="1" dirty="0">
                <a:solidFill>
                  <a:srgbClr val="7030A0"/>
                </a:solidFill>
              </a:rPr>
              <a:t>Pai</a:t>
            </a:r>
            <a:r>
              <a:rPr lang="pt-BR" altLang="pt-BR" sz="2600" dirty="0">
                <a:solidFill>
                  <a:srgbClr val="7030A0"/>
                </a:solidFill>
              </a:rPr>
              <a:t> </a:t>
            </a:r>
            <a:r>
              <a:rPr lang="pt-BR" altLang="pt-BR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meu </a:t>
            </a:r>
            <a:r>
              <a:rPr lang="pt-BR" altLang="pt-BR" sz="2600" b="1" dirty="0">
                <a:solidFill>
                  <a:srgbClr val="00B050"/>
                </a:solidFill>
              </a:rPr>
              <a:t>Bisavô</a:t>
            </a:r>
            <a:r>
              <a:rPr lang="pt-BR" altLang="pt-BR" sz="2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: </a:t>
            </a:r>
            <a:r>
              <a:rPr lang="pt-BR" altLang="pt-BR" sz="2600" b="1" dirty="0">
                <a:solidFill>
                  <a:srgbClr val="7030A0"/>
                </a:solidFill>
              </a:rPr>
              <a:t>Pai</a:t>
            </a:r>
            <a:r>
              <a:rPr lang="pt-BR" altLang="pt-BR" sz="2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do </a:t>
            </a:r>
            <a:r>
              <a:rPr lang="pt-BR" altLang="pt-BR" sz="2600" b="1" dirty="0">
                <a:solidFill>
                  <a:srgbClr val="00B050"/>
                </a:solidFill>
              </a:rPr>
              <a:t>Pai</a:t>
            </a:r>
            <a:r>
              <a:rPr lang="pt-BR" altLang="pt-BR" sz="2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do </a:t>
            </a:r>
            <a:r>
              <a:rPr lang="pt-BR" altLang="pt-BR" sz="2600" b="1" dirty="0">
                <a:solidFill>
                  <a:srgbClr val="0070C0"/>
                </a:solidFill>
              </a:rPr>
              <a:t>Pai</a:t>
            </a:r>
            <a:r>
              <a:rPr lang="pt-BR" altLang="pt-BR" sz="2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do meu </a:t>
            </a:r>
            <a:r>
              <a:rPr lang="pt-BR" altLang="pt-BR" sz="2600" b="1" dirty="0">
                <a:solidFill>
                  <a:srgbClr val="FF0000"/>
                </a:solidFill>
              </a:rPr>
              <a:t>Pai</a:t>
            </a:r>
          </a:p>
          <a:p>
            <a:pPr lvl="1"/>
            <a:endParaRPr lang="pt-BR" altLang="pt-BR" sz="26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Recursividade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17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D85915-5B97-4B1F-AA47-A7061529325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3*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2*</a:t>
                      </a:r>
                      <a:r>
                        <a:rPr lang="pt-BR" sz="3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H="1">
            <a:off x="6603416" y="6237312"/>
            <a:ext cx="632880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145927" y="5793522"/>
            <a:ext cx="708923" cy="635698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486139" y="5813396"/>
            <a:ext cx="1115459" cy="57606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6588224" y="5517233"/>
            <a:ext cx="912164" cy="27629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07C21E-189D-4CD3-9442-D127590C47DD}"/>
              </a:ext>
            </a:extLst>
          </p:cNvPr>
          <p:cNvSpPr/>
          <p:nvPr/>
        </p:nvSpPr>
        <p:spPr>
          <a:xfrm>
            <a:off x="1593948" y="3826329"/>
            <a:ext cx="3180176" cy="40277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817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1A118A-6C3C-4133-B81D-7C9158669A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3*</a:t>
                      </a:r>
                      <a:r>
                        <a:rPr lang="pt-BR" sz="3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H="1">
            <a:off x="6603416" y="5523419"/>
            <a:ext cx="632880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145927" y="5079629"/>
            <a:ext cx="708923" cy="635698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486139" y="5099503"/>
            <a:ext cx="1115459" cy="57606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6588224" y="4803340"/>
            <a:ext cx="912164" cy="27629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819641-4D38-42E9-9D11-40ECA19C2299}"/>
              </a:ext>
            </a:extLst>
          </p:cNvPr>
          <p:cNvSpPr/>
          <p:nvPr/>
        </p:nvSpPr>
        <p:spPr>
          <a:xfrm>
            <a:off x="1593948" y="3826329"/>
            <a:ext cx="3180176" cy="40277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41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6BEE5-0B58-4287-940D-4507899A00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4*</a:t>
                      </a:r>
                      <a:r>
                        <a:rPr lang="pt-BR" sz="32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H="1">
            <a:off x="6603416" y="4761293"/>
            <a:ext cx="632880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145927" y="4317503"/>
            <a:ext cx="708923" cy="635698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486139" y="4337377"/>
            <a:ext cx="1115459" cy="57606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6588224" y="4041214"/>
            <a:ext cx="912164" cy="27629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FBCBDBA6-397D-4BEC-898B-3054F0F0A8D2}"/>
              </a:ext>
            </a:extLst>
          </p:cNvPr>
          <p:cNvSpPr/>
          <p:nvPr/>
        </p:nvSpPr>
        <p:spPr>
          <a:xfrm>
            <a:off x="1593948" y="3826329"/>
            <a:ext cx="3180176" cy="40277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018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7D224-E21B-4A1B-BED8-ED2CBD30209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5*</a:t>
                      </a:r>
                      <a:r>
                        <a:rPr lang="pt-BR" sz="3200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H="1">
            <a:off x="6603416" y="4005063"/>
            <a:ext cx="632880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145927" y="3561273"/>
            <a:ext cx="708923" cy="635698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486139" y="3581147"/>
            <a:ext cx="1115459" cy="57606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6588224" y="3284984"/>
            <a:ext cx="912164" cy="27629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359EF9E-6EBC-4928-98CC-0ADE658D2AFB}"/>
              </a:ext>
            </a:extLst>
          </p:cNvPr>
          <p:cNvSpPr/>
          <p:nvPr/>
        </p:nvSpPr>
        <p:spPr>
          <a:xfrm>
            <a:off x="1593948" y="3826329"/>
            <a:ext cx="3180176" cy="40277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260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B470AF-6322-4506-95F9-48AC798C807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 0) OU (n = 1)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36096" y="2780928"/>
          <a:ext cx="2867660" cy="37444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/>
                        <a:t>(</a:t>
                      </a:r>
                      <a:r>
                        <a:rPr lang="pt-BR" sz="3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/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pt-BR" sz="32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fat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593948" y="3826329"/>
            <a:ext cx="3180176" cy="40277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804248" y="2852936"/>
            <a:ext cx="1360385" cy="57606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490261" y="1231900"/>
            <a:ext cx="1813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Solução</a:t>
            </a:r>
            <a:r>
              <a:rPr lang="pt-BR" sz="2200" b="1" dirty="0">
                <a:solidFill>
                  <a:srgbClr val="00B050"/>
                </a:solidFill>
              </a:rPr>
              <a:t>: </a:t>
            </a:r>
            <a:r>
              <a:rPr lang="pt-BR" sz="2200" dirty="0">
                <a:solidFill>
                  <a:srgbClr val="00B050"/>
                </a:solidFill>
              </a:rPr>
              <a:t>combinação</a:t>
            </a:r>
          </a:p>
          <a:p>
            <a:r>
              <a:rPr lang="pt-BR" sz="2200" dirty="0">
                <a:solidFill>
                  <a:srgbClr val="00B050"/>
                </a:solidFill>
              </a:rPr>
              <a:t>dos resultados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375400" y="1231900"/>
            <a:ext cx="2072647" cy="14334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89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Você conhece a sequência de </a:t>
            </a:r>
            <a:r>
              <a:rPr lang="pt-BR" sz="2800" b="1" dirty="0" err="1"/>
              <a:t>Fibonnacci</a:t>
            </a:r>
            <a:r>
              <a:rPr lang="pt-BR" sz="2800" b="1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0, 1, 1, 2, 3, 5, 8, 13, 21, 34, 55, 89...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>
                <a:cs typeface="Courier New" panose="02070309020205020404" pitchFamily="49" charset="0"/>
              </a:rPr>
              <a:t>Exemplo mais complexo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B7A6F-6FA6-4A24-A0E2-9D83C800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306340"/>
            <a:ext cx="62293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614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Você conhece a sequência de </a:t>
            </a:r>
            <a:r>
              <a:rPr lang="pt-BR" sz="2800" b="1" dirty="0" err="1"/>
              <a:t>Fibonnacci</a:t>
            </a:r>
            <a:r>
              <a:rPr lang="pt-BR" sz="2800" b="1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0, 1, 1, 2, 3, 5, 8, 13, 21, 34, 55, 89...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>
                <a:cs typeface="Courier New" panose="02070309020205020404" pitchFamily="49" charset="0"/>
              </a:rPr>
              <a:t>Exemplo mais complexo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2258505-52E4-470C-9EB5-AD496934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55" y="3969830"/>
            <a:ext cx="8089002" cy="129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375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1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O princípio da recursividade consiste em </a:t>
            </a:r>
            <a:r>
              <a:rPr lang="pt-BR" altLang="pt-BR" sz="2600" b="1" dirty="0"/>
              <a:t>diminuir um problema</a:t>
            </a:r>
            <a:r>
              <a:rPr lang="pt-BR" altLang="pt-BR" sz="2600" dirty="0"/>
              <a:t>, sucessivamente, </a:t>
            </a:r>
            <a:r>
              <a:rPr lang="pt-BR" altLang="pt-BR" sz="2600" b="1" dirty="0"/>
              <a:t>em problemas menores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De tanto diminuir o problema, chega em um ponto que o problema pode ser resolvido </a:t>
            </a:r>
            <a:r>
              <a:rPr lang="pt-BR" altLang="pt-BR" sz="2400" b="1" dirty="0"/>
              <a:t>diretamente</a:t>
            </a:r>
            <a:r>
              <a:rPr lang="pt-BR" altLang="pt-BR" sz="2400" dirty="0"/>
              <a:t> (por definição) – Depois, combinam-se as soluções!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600" b="1" dirty="0"/>
              <a:t>A função recursiva precisa ter duas partes</a:t>
            </a:r>
            <a:r>
              <a:rPr lang="pt-BR" altLang="pt-BR" sz="26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u="sng" dirty="0"/>
              <a:t>Caso base</a:t>
            </a:r>
            <a:r>
              <a:rPr lang="pt-BR" altLang="pt-BR" sz="2400" dirty="0"/>
              <a:t>: determina que o problema está no menor tamanho possível (não é possível diminuir mais)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Solução direta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u="sng" dirty="0"/>
              <a:t>Chamada recursiva</a:t>
            </a:r>
            <a:r>
              <a:rPr lang="pt-BR" altLang="pt-BR" sz="2400" dirty="0"/>
              <a:t>: que faz uma nova chamada da função transformando o problema atual num problema menor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Recursividade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08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A função Fatorial</a:t>
            </a:r>
            <a:r>
              <a:rPr lang="pt-BR" altLang="pt-BR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Na matemática, a função fatorial de um número </a:t>
            </a:r>
            <a:r>
              <a:rPr lang="pt-BR" altLang="pt-BR" sz="2800" b="1" i="1" dirty="0"/>
              <a:t>n</a:t>
            </a:r>
            <a:r>
              <a:rPr lang="pt-BR" altLang="pt-BR" sz="2800" dirty="0"/>
              <a:t>, onde </a:t>
            </a:r>
            <a:r>
              <a:rPr lang="pt-BR" altLang="pt-BR" sz="2800" b="1" i="1" dirty="0"/>
              <a:t>n </a:t>
            </a:r>
            <a:r>
              <a:rPr lang="pt-BR" sz="2800" b="1" dirty="0"/>
              <a:t>∈</a:t>
            </a:r>
            <a:r>
              <a:rPr lang="pt-BR" sz="2800" b="1" i="1" dirty="0"/>
              <a:t> Z</a:t>
            </a:r>
            <a:r>
              <a:rPr lang="pt-BR" sz="2800" b="1" i="1" baseline="-25000" dirty="0"/>
              <a:t>+</a:t>
            </a:r>
            <a:r>
              <a:rPr lang="pt-BR" sz="2800" dirty="0"/>
              <a:t>, é o resultado do produto de todos os inteiros positivos que são menores ou iguais ao próprio </a:t>
            </a:r>
            <a:r>
              <a:rPr lang="pt-BR" sz="2800" b="1" i="1" dirty="0"/>
              <a:t>n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Ou seja: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n! = n × (n-1) × (n-2) × ... × 3 × 2 ×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Exemplo</a:t>
            </a:r>
            <a:r>
              <a:rPr lang="pt-BR" altLang="pt-BR" sz="2800" dirty="0"/>
              <a:t>: fatorial de 5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5! = 5 × 4 × 3 × 2 × 1 = 120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000" b="1" dirty="0"/>
              <a:t>Fatorial:</a:t>
            </a:r>
          </a:p>
          <a:p>
            <a:endParaRPr lang="pt-BR" altLang="pt-BR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0! = 1 (por definição)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1! = 1 (por definição)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2600" dirty="0"/>
          </a:p>
          <a:p>
            <a:pPr>
              <a:buFont typeface="Wingdings" panose="05000000000000000000" pitchFamily="2" charset="2"/>
              <a:buChar char="§"/>
            </a:pPr>
            <a:endParaRPr lang="pt-BR" altLang="pt-BR" sz="30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4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000" b="1" dirty="0"/>
              <a:t>Fatorial:</a:t>
            </a:r>
          </a:p>
          <a:p>
            <a:endParaRPr lang="pt-BR" altLang="pt-BR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0!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1!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2! = 2 × 1 = 2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altLang="pt-BR" sz="30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000" b="1" dirty="0"/>
              <a:t>Fatorial:</a:t>
            </a:r>
          </a:p>
          <a:p>
            <a:endParaRPr lang="pt-BR" altLang="pt-BR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0!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1!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2! = 2 × 1 =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3! = 3 × 2 × 1 = 6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pt-BR" sz="30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7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000" b="1" dirty="0"/>
              <a:t>Fatorial:</a:t>
            </a:r>
          </a:p>
          <a:p>
            <a:endParaRPr lang="pt-BR" altLang="pt-BR" sz="3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0!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1!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2! = 2 × 1 =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3! = 3 × 2 × 1 =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>
                <a:solidFill>
                  <a:schemeClr val="tx1"/>
                </a:solidFill>
              </a:rPr>
              <a:t>4! = 4 × 3 × 2 × 1 = 24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20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2913</TotalTime>
  <Words>2124</Words>
  <Application>Microsoft Office PowerPoint</Application>
  <PresentationFormat>Apresentação na tela (4:3)</PresentationFormat>
  <Paragraphs>416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Algoritmos de Lógica de Programação I</vt:lpstr>
      <vt:lpstr>Unidade IV: Recursividade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328</cp:revision>
  <dcterms:created xsi:type="dcterms:W3CDTF">2019-02-06T19:28:48Z</dcterms:created>
  <dcterms:modified xsi:type="dcterms:W3CDTF">2020-04-23T18:26:58Z</dcterms:modified>
</cp:coreProperties>
</file>