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9" r:id="rId2"/>
    <p:sldId id="280" r:id="rId3"/>
    <p:sldId id="281" r:id="rId4"/>
    <p:sldId id="282" r:id="rId5"/>
    <p:sldId id="283" r:id="rId6"/>
    <p:sldId id="293" r:id="rId7"/>
    <p:sldId id="304" r:id="rId8"/>
    <p:sldId id="302" r:id="rId9"/>
    <p:sldId id="305" r:id="rId10"/>
    <p:sldId id="307" r:id="rId11"/>
    <p:sldId id="306" r:id="rId12"/>
    <p:sldId id="308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12" r:id="rId24"/>
    <p:sldId id="288" r:id="rId25"/>
    <p:sldId id="263" r:id="rId26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63DC4388-3F76-4FC7-8FFE-3698A9B1E210}">
          <p14:sldIdLst>
            <p14:sldId id="279"/>
            <p14:sldId id="280"/>
            <p14:sldId id="281"/>
            <p14:sldId id="282"/>
            <p14:sldId id="283"/>
            <p14:sldId id="293"/>
            <p14:sldId id="304"/>
            <p14:sldId id="302"/>
            <p14:sldId id="305"/>
            <p14:sldId id="307"/>
            <p14:sldId id="306"/>
            <p14:sldId id="308"/>
            <p14:sldId id="315"/>
            <p14:sldId id="316"/>
            <p14:sldId id="317"/>
            <p14:sldId id="318"/>
            <p14:sldId id="319"/>
          </p14:sldIdLst>
        </p14:section>
        <p14:section name="Seção sem Título" id="{E725A132-BE54-4E53-A6F0-62426FAEB635}">
          <p14:sldIdLst>
            <p14:sldId id="320"/>
            <p14:sldId id="321"/>
            <p14:sldId id="322"/>
            <p14:sldId id="323"/>
            <p14:sldId id="324"/>
            <p14:sldId id="312"/>
            <p14:sldId id="28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2F7D"/>
    <a:srgbClr val="EE7325"/>
    <a:srgbClr val="E82E8A"/>
    <a:srgbClr val="002E46"/>
    <a:srgbClr val="00A6E9"/>
    <a:srgbClr val="FDC432"/>
    <a:srgbClr val="F03CDB"/>
    <a:srgbClr val="0A435A"/>
    <a:srgbClr val="FF9933"/>
    <a:srgbClr val="1F30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CFE80-5FF1-95FF-6E89-A79FC5E3832E}" v="187" dt="2022-04-05T03:19:47.668"/>
    <p1510:client id="{23822C9E-7DF0-C1C8-D94C-AA5ED55D7CF9}" v="128" dt="2022-03-07T19:48:30.348"/>
    <p1510:client id="{4AD1EDA1-497D-3FBF-FC21-ED028780937A}" v="141" dt="2022-04-12T11:45:14.429"/>
    <p1510:client id="{4E8FC748-E22B-F737-3F61-F9EBF7A3FCF7}" v="676" dt="2022-02-22T20:20:17.719"/>
    <p1510:client id="{93D4584C-D7E1-777F-BA2E-473BC75BF721}" v="121" dt="2022-03-15T20:45:04.210"/>
    <p1510:client id="{D53ED049-E5BE-14DB-BCD5-D6CD308421B9}" v="255" dt="2022-02-24T19:16:08.778"/>
    <p1510:client id="{E9B6E218-61C0-89E2-0FB3-38D13F536886}" v="148" dt="2022-03-22T17:19:54.513"/>
    <p1510:client id="{F8EFBC2C-690D-A6AA-95DC-1CA3B6E52591}" v="119" dt="2022-03-29T19:56:25.1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9" autoAdjust="0"/>
    <p:restoredTop sz="96395" autoAdjust="0"/>
  </p:normalViewPr>
  <p:slideViewPr>
    <p:cSldViewPr snapToGrid="0">
      <p:cViewPr varScale="1">
        <p:scale>
          <a:sx n="69" d="100"/>
          <a:sy n="69" d="100"/>
        </p:scale>
        <p:origin x="84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80" d="100"/>
          <a:sy n="80" d="100"/>
        </p:scale>
        <p:origin x="4382" y="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C2E10-7560-4C5D-84DF-20AF2CF12561}" type="datetimeFigureOut">
              <a:rPr lang="pt-BR" smtClean="0"/>
              <a:t>18/07/2022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7BD69-B8A0-4DFB-9C6B-6D761F54D5E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346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2687E-8532-4A20-82D5-17B6D63C20D7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52F3B-EFEB-43EA-88D6-F27045EDC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520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2" r="9451" b="6171"/>
          <a:stretch/>
        </p:blipFill>
        <p:spPr>
          <a:xfrm>
            <a:off x="40856" y="0"/>
            <a:ext cx="12151143" cy="6870700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-4862" y="0"/>
            <a:ext cx="12196862" cy="6870699"/>
          </a:xfrm>
          <a:prstGeom prst="rect">
            <a:avLst/>
          </a:prstGeom>
          <a:solidFill>
            <a:srgbClr val="002E4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799070" y="2573524"/>
            <a:ext cx="7050636" cy="1676400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 editar o nome do curso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0" y="466934"/>
            <a:ext cx="2026507" cy="390569"/>
          </a:xfrm>
          <a:prstGeom prst="rect">
            <a:avLst/>
          </a:prstGeom>
        </p:spPr>
      </p:pic>
      <p:grpSp>
        <p:nvGrpSpPr>
          <p:cNvPr id="7" name="Agrupar 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9" name="Retângulo 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0" name="Retângulo 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1" name="Retângulo 1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2" name="Retângulo 1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731" y="5982343"/>
            <a:ext cx="1030363" cy="5649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691" y="5949597"/>
            <a:ext cx="622667" cy="622667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032504" y="5894889"/>
            <a:ext cx="0" cy="751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0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2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0" name="Agrupar 19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4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43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11277600" y="-1015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180" y="-8781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88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 userDrawn="1"/>
        </p:nvSpPr>
        <p:spPr>
          <a:xfrm>
            <a:off x="11277600" y="-1015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35" name="Agrupar 34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37" name="Retângulo 36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8" name="Retângulo 3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9" name="Retângulo 38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40" name="Retângulo 39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43" name="Imagem 4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180" y="-8781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51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2" name="Agrupar 21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3" name="Retângulo 22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82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0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70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 userDrawn="1"/>
        </p:nvSpPr>
        <p:spPr>
          <a:xfrm rot="5400000">
            <a:off x="5642016" y="314965"/>
            <a:ext cx="914400" cy="12185567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7948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9" name="Agrupar 28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5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1" r="29784" b="14253"/>
          <a:stretch/>
        </p:blipFill>
        <p:spPr>
          <a:xfrm>
            <a:off x="40855" y="0"/>
            <a:ext cx="12151145" cy="6858000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-4862" y="6445"/>
            <a:ext cx="12196862" cy="6851555"/>
          </a:xfrm>
          <a:prstGeom prst="rect">
            <a:avLst/>
          </a:prstGeom>
          <a:solidFill>
            <a:srgbClr val="002E4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799070" y="2573524"/>
            <a:ext cx="7050636" cy="1676400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 editar o nome do curso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0" y="466934"/>
            <a:ext cx="2026507" cy="390569"/>
          </a:xfrm>
          <a:prstGeom prst="rect">
            <a:avLst/>
          </a:prstGeom>
        </p:spPr>
      </p:pic>
      <p:grpSp>
        <p:nvGrpSpPr>
          <p:cNvPr id="7" name="Agrupar 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9" name="Retângulo 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0" name="Retângulo 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1" name="Retângulo 1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2" name="Retângulo 1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731" y="5982343"/>
            <a:ext cx="1030363" cy="5649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691" y="5949597"/>
            <a:ext cx="622667" cy="622667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032504" y="5894889"/>
            <a:ext cx="0" cy="751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1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958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5" name="Agrupar 1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6" name="Retângulo 1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372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9" name="Retângulo 2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192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2731" y="-91434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713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9" name="Agrupar 18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2731" y="-91434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15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034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6" name="Agrupar 25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7" name="Retângulo 26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784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933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 userDrawn="1"/>
        </p:nvSpPr>
        <p:spPr>
          <a:xfrm rot="5400000">
            <a:off x="5637897" y="300345"/>
            <a:ext cx="914400" cy="12193805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1757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5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37464" y="0"/>
            <a:ext cx="7454536" cy="68580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4737464" cy="6858000"/>
          </a:xfrm>
          <a:prstGeom prst="rect">
            <a:avLst/>
          </a:prstGeom>
          <a:solidFill>
            <a:srgbClr val="002E46"/>
          </a:solidFill>
          <a:ln>
            <a:solidFill>
              <a:srgbClr val="1F30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04800" dist="2540000" dir="2154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77814" y="2584911"/>
            <a:ext cx="3801427" cy="1367246"/>
          </a:xfr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600" b="1" baseline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</a:t>
            </a:r>
            <a:br>
              <a:rPr lang="pt-BR" dirty="0"/>
            </a:br>
            <a:r>
              <a:rPr lang="pt-BR" dirty="0"/>
              <a:t>editar o título</a:t>
            </a:r>
            <a:br>
              <a:rPr lang="pt-BR" dirty="0"/>
            </a:br>
            <a:r>
              <a:rPr lang="pt-BR" dirty="0"/>
              <a:t>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77814" y="5664748"/>
            <a:ext cx="5659395" cy="67149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4" y="673252"/>
            <a:ext cx="668338" cy="366472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16" y="661927"/>
            <a:ext cx="420786" cy="420786"/>
          </a:xfrm>
          <a:prstGeom prst="rect">
            <a:avLst/>
          </a:prstGeom>
        </p:spPr>
      </p:pic>
      <p:cxnSp>
        <p:nvCxnSpPr>
          <p:cNvPr id="13" name="Conector reto 12"/>
          <p:cNvCxnSpPr/>
          <p:nvPr userDrawn="1"/>
        </p:nvCxnSpPr>
        <p:spPr>
          <a:xfrm>
            <a:off x="1243385" y="567928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1682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37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30" name="Agrupar 29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1" name="Retângulo 30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390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204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00124" y="-90419"/>
            <a:ext cx="365792" cy="2030144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88033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00124" y="-90419"/>
            <a:ext cx="365792" cy="203014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31" name="Agrupar 30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32" name="Retângulo 31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5" name="Retângulo 34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434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2" name="Agrupar 21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3" name="Retângulo 22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645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985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138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 userDrawn="1"/>
        </p:nvSpPr>
        <p:spPr>
          <a:xfrm rot="5400000">
            <a:off x="5637897" y="310846"/>
            <a:ext cx="914400" cy="12193806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1039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9" name="Agrupar 28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5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/>
          <p:cNvGrpSpPr/>
          <p:nvPr userDrawn="1"/>
        </p:nvGrpSpPr>
        <p:grpSpPr>
          <a:xfrm>
            <a:off x="-130104" y="2043875"/>
            <a:ext cx="1110354" cy="3993977"/>
            <a:chOff x="-130104" y="2043875"/>
            <a:chExt cx="1110354" cy="3993977"/>
          </a:xfrm>
        </p:grpSpPr>
        <p:pic>
          <p:nvPicPr>
            <p:cNvPr id="18" name="Imagem 1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A6E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94066" y="2441659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4" name="Imagem 23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501837" y="3807398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5" name="Imagem 24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510304" y="5173137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6" name="Imagem 25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534" y="2424075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7" name="Imagem 26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63" y="3789814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8" name="Imagem 2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9296" y="5155553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</p:grpSp>
      <p:pic>
        <p:nvPicPr>
          <p:cNvPr id="4" name="Imagem 3"/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55" t="19175" r="13900" b="33334"/>
          <a:stretch/>
        </p:blipFill>
        <p:spPr>
          <a:xfrm>
            <a:off x="-304801" y="-529065"/>
            <a:ext cx="3992493" cy="367781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" name="Espaço Reservado para Texto 2"/>
          <p:cNvSpPr>
            <a:spLocks noGrp="1"/>
          </p:cNvSpPr>
          <p:nvPr userDrawn="1">
            <p:ph type="body" idx="1" hasCustomPrompt="1"/>
          </p:nvPr>
        </p:nvSpPr>
        <p:spPr>
          <a:xfrm>
            <a:off x="3992493" y="5030868"/>
            <a:ext cx="5187264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992493" y="1188127"/>
            <a:ext cx="6657975" cy="2852737"/>
          </a:xfrm>
        </p:spPr>
        <p:txBody>
          <a:bodyPr anchor="ctr">
            <a:normAutofit/>
          </a:bodyPr>
          <a:lstStyle>
            <a:lvl1pPr algn="l">
              <a:defRPr sz="5000" b="1">
                <a:solidFill>
                  <a:schemeClr val="bg1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grpSp>
        <p:nvGrpSpPr>
          <p:cNvPr id="13" name="Agrupar 12"/>
          <p:cNvGrpSpPr/>
          <p:nvPr userDrawn="1"/>
        </p:nvGrpSpPr>
        <p:grpSpPr>
          <a:xfrm>
            <a:off x="0" y="6813931"/>
            <a:ext cx="12192000" cy="45719"/>
            <a:chOff x="-3124684" y="6837381"/>
            <a:chExt cx="12469445" cy="41235"/>
          </a:xfrm>
        </p:grpSpPr>
        <p:sp>
          <p:nvSpPr>
            <p:cNvPr id="14" name="Retângulo 13"/>
            <p:cNvSpPr/>
            <p:nvPr userDrawn="1"/>
          </p:nvSpPr>
          <p:spPr>
            <a:xfrm rot="10800000" flipH="1" flipV="1">
              <a:off x="-3124684" y="6837384"/>
              <a:ext cx="3117362" cy="41232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5" name="Retângulo 14"/>
            <p:cNvSpPr/>
            <p:nvPr userDrawn="1"/>
          </p:nvSpPr>
          <p:spPr>
            <a:xfrm rot="10800000" flipH="1" flipV="1">
              <a:off x="-7322" y="6837383"/>
              <a:ext cx="3117362" cy="41232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6" name="Retângulo 15"/>
            <p:cNvSpPr/>
            <p:nvPr userDrawn="1"/>
          </p:nvSpPr>
          <p:spPr>
            <a:xfrm rot="10800000" flipH="1" flipV="1">
              <a:off x="6227399" y="6837381"/>
              <a:ext cx="3117362" cy="41232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0800000" flipH="1" flipV="1">
              <a:off x="3110039" y="6837384"/>
              <a:ext cx="3117362" cy="41232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4098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973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3" name="Agrupar 12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4" name="Retângulo 13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5" name="Retângulo 14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6" name="Retângulo 15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624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9" name="Retângulo 2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887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 userDrawn="1"/>
        </p:nvSpPr>
        <p:spPr>
          <a:xfrm>
            <a:off x="11275928" y="-1015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404" y="-90419"/>
            <a:ext cx="371888" cy="2030144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08565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11275928" y="-1015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404" y="-90419"/>
            <a:ext cx="371888" cy="203014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20" name="Agrupar 19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381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4"/>
            <a:ext cx="12192000" cy="68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3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7" name="Retângulo 26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7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9" name="Agrupar 28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7" name="Imagem 3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7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Retângulo 1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6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Retângulo 14"/>
          <p:cNvSpPr/>
          <p:nvPr userDrawn="1"/>
        </p:nvSpPr>
        <p:spPr>
          <a:xfrm rot="5400000">
            <a:off x="5638800" y="304799"/>
            <a:ext cx="914400" cy="12192002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16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4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6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2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  <p:sldLayoutId id="2147483652" r:id="rId5"/>
    <p:sldLayoutId id="2147483665" r:id="rId6"/>
    <p:sldLayoutId id="2147483653" r:id="rId7"/>
    <p:sldLayoutId id="2147483659" r:id="rId8"/>
    <p:sldLayoutId id="2147483660" r:id="rId9"/>
    <p:sldLayoutId id="2147483654" r:id="rId10"/>
    <p:sldLayoutId id="2147483667" r:id="rId11"/>
    <p:sldLayoutId id="2147483662" r:id="rId12"/>
    <p:sldLayoutId id="2147483668" r:id="rId13"/>
    <p:sldLayoutId id="2147483663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98" r:id="rId35"/>
    <p:sldLayoutId id="2147483689" r:id="rId36"/>
    <p:sldLayoutId id="2147483690" r:id="rId37"/>
    <p:sldLayoutId id="2147483691" r:id="rId38"/>
    <p:sldLayoutId id="2147483692" r:id="rId39"/>
    <p:sldLayoutId id="2147483693" r:id="rId40"/>
    <p:sldLayoutId id="2147483694" r:id="rId41"/>
    <p:sldLayoutId id="2147483695" r:id="rId42"/>
    <p:sldLayoutId id="2147483696" r:id="rId43"/>
    <p:sldLayoutId id="2147483697" r:id="rId44"/>
    <p:sldLayoutId id="2147483657" r:id="rId4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c.br/pub/Cursos/CursoHTML5/html5-web.pdf" TargetMode="External"/><Relationship Id="rId2" Type="http://schemas.openxmlformats.org/officeDocument/2006/relationships/hyperlink" Target="https://www.dicasux.com.br/figma/figma-tutorial-prototipo/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070" y="2573524"/>
            <a:ext cx="7050636" cy="1676400"/>
          </a:xfrm>
        </p:spPr>
        <p:txBody>
          <a:bodyPr lIns="91440" tIns="45720" rIns="91440" bIns="45720" anchor="ctr"/>
          <a:lstStyle/>
          <a:p>
            <a:r>
              <a:rPr lang="pt-BR" b="0" dirty="0" smtClean="0">
                <a:latin typeface="Franklin Gothic Demi Cond"/>
              </a:rPr>
              <a:t>Programação </a:t>
            </a:r>
            <a:r>
              <a:rPr lang="pt-BR" b="0" dirty="0" smtClean="0">
                <a:latin typeface="Franklin Gothic Demi Cond"/>
              </a:rPr>
              <a:t>Back</a:t>
            </a:r>
            <a:r>
              <a:rPr lang="pt-BR" b="0" dirty="0" smtClean="0">
                <a:latin typeface="Franklin Gothic Demi Cond"/>
              </a:rPr>
              <a:t> </a:t>
            </a:r>
            <a:r>
              <a:rPr lang="pt-BR" b="0" dirty="0" err="1" smtClean="0">
                <a:latin typeface="Franklin Gothic Demi Cond"/>
              </a:rPr>
              <a:t>End</a:t>
            </a:r>
            <a:r>
              <a:rPr lang="pt-BR" b="0" dirty="0">
                <a:latin typeface="Franklin Gothic Demi Cond"/>
              </a:rPr>
              <a:t> </a:t>
            </a:r>
            <a:r>
              <a:rPr lang="pt-BR" b="0" dirty="0" smtClean="0">
                <a:latin typeface="Franklin Gothic Demi Cond"/>
              </a:rPr>
              <a:t>I</a:t>
            </a:r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799070" y="6317673"/>
            <a:ext cx="32175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EE7325"/>
                </a:solidFill>
                <a:latin typeface="Exo 2 Extra Bold" panose="00000900000000000000" pitchFamily="50" charset="0"/>
              </a:rPr>
              <a:t>SISTEMAS PARA INTERNET</a:t>
            </a:r>
          </a:p>
        </p:txBody>
      </p:sp>
    </p:spTree>
    <p:extLst>
      <p:ext uri="{BB962C8B-B14F-4D97-AF65-F5344CB8AC3E}">
        <p14:creationId xmlns:p14="http://schemas.microsoft.com/office/powerpoint/2010/main" val="4072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/>
              <a:t>HTML 5</a:t>
            </a:r>
          </a:p>
          <a:p>
            <a:r>
              <a:rPr lang="pt-BR" sz="2000" b="1" dirty="0" smtClean="0">
                <a:solidFill>
                  <a:srgbClr val="002060"/>
                </a:solidFill>
              </a:rPr>
              <a:t>Linguagem de Marcação de hipertexto.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pt-BR" sz="2000" dirty="0"/>
              <a:t>O HTML5 modifica a forma de como escrevemos código e organizamos a informação na página. Seria mais semântica com menos código. Seria mais interatividade sem a necessidade de instalação de </a:t>
            </a:r>
            <a:r>
              <a:rPr lang="pt-BR" sz="2000" dirty="0" err="1"/>
              <a:t>plugins</a:t>
            </a:r>
            <a:r>
              <a:rPr lang="pt-BR" sz="2000" dirty="0"/>
              <a:t> e perda de performance. É a criação de código </a:t>
            </a:r>
            <a:r>
              <a:rPr lang="pt-BR" sz="2000" dirty="0" err="1"/>
              <a:t>interoperável</a:t>
            </a:r>
            <a:r>
              <a:rPr lang="pt-BR" sz="2000" dirty="0"/>
              <a:t>, pronto para futuros dispositivos e que facilita a reutilização da informação de diversas formas</a:t>
            </a:r>
            <a:r>
              <a:rPr lang="pt-BR" sz="2000" dirty="0" smtClean="0"/>
              <a:t>.</a:t>
            </a:r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062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1323705" y="681154"/>
            <a:ext cx="4813860" cy="5209692"/>
          </a:xfrm>
        </p:spPr>
        <p:txBody>
          <a:bodyPr>
            <a:normAutofit fontScale="92500" lnSpcReduction="20000"/>
          </a:bodyPr>
          <a:lstStyle/>
          <a:p>
            <a:r>
              <a:rPr lang="pt-BR" sz="2400" b="1" dirty="0" smtClean="0"/>
              <a:t>Estrutura do HTML </a:t>
            </a:r>
          </a:p>
          <a:p>
            <a:r>
              <a:rPr lang="pt-BR" sz="2000" b="1" dirty="0" smtClean="0">
                <a:solidFill>
                  <a:srgbClr val="002060"/>
                </a:solidFill>
              </a:rPr>
              <a:t>Versão 4.</a:t>
            </a:r>
          </a:p>
          <a:p>
            <a:r>
              <a:rPr lang="pt-BR" sz="2000" dirty="0"/>
              <a:t>&lt;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</a:p>
          <a:p>
            <a:r>
              <a:rPr lang="pt-BR" sz="2000" dirty="0" smtClean="0"/>
              <a:t>&lt;</a:t>
            </a:r>
            <a:r>
              <a:rPr lang="pt-BR" sz="2000" dirty="0" err="1"/>
              <a:t>head</a:t>
            </a:r>
            <a:r>
              <a:rPr lang="pt-BR" sz="2000" dirty="0"/>
              <a:t>&gt;</a:t>
            </a:r>
          </a:p>
          <a:p>
            <a:r>
              <a:rPr lang="pt-BR" sz="2000" dirty="0" smtClean="0"/>
              <a:t>	&lt;!-- </a:t>
            </a:r>
            <a:r>
              <a:rPr lang="pt-BR" sz="2000" dirty="0"/>
              <a:t>META INFORMAÇÕES --&gt; </a:t>
            </a:r>
          </a:p>
          <a:p>
            <a:r>
              <a:rPr lang="pt-BR" sz="2000" dirty="0"/>
              <a:t>&lt;/</a:t>
            </a:r>
            <a:r>
              <a:rPr lang="pt-BR" sz="2000" dirty="0" err="1"/>
              <a:t>head</a:t>
            </a:r>
            <a:r>
              <a:rPr lang="pt-BR" sz="2000" dirty="0"/>
              <a:t>&gt;</a:t>
            </a:r>
          </a:p>
          <a:p>
            <a:r>
              <a:rPr lang="pt-BR" sz="2000" dirty="0"/>
              <a:t>&lt;</a:t>
            </a:r>
            <a:r>
              <a:rPr lang="pt-BR" sz="2000" dirty="0" err="1"/>
              <a:t>body</a:t>
            </a:r>
            <a:r>
              <a:rPr lang="pt-BR" sz="2000" dirty="0"/>
              <a:t>&gt;</a:t>
            </a:r>
          </a:p>
          <a:p>
            <a:r>
              <a:rPr lang="pt-BR" sz="2000" dirty="0" smtClean="0"/>
              <a:t>	&lt;!-- </a:t>
            </a:r>
            <a:r>
              <a:rPr lang="pt-BR" sz="2000" dirty="0"/>
              <a:t>CONTEÚDO DA PÁGINA --&gt;</a:t>
            </a:r>
          </a:p>
          <a:p>
            <a:r>
              <a:rPr lang="pt-BR" sz="2000" dirty="0"/>
              <a:t>&lt;/</a:t>
            </a:r>
            <a:r>
              <a:rPr lang="pt-BR" sz="2000" dirty="0" err="1"/>
              <a:t>body</a:t>
            </a:r>
            <a:r>
              <a:rPr lang="pt-BR" sz="2000" dirty="0"/>
              <a:t>&gt;</a:t>
            </a:r>
          </a:p>
          <a:p>
            <a:r>
              <a:rPr lang="pt-BR" sz="2000" dirty="0"/>
              <a:t>&lt;/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  <p:sp>
        <p:nvSpPr>
          <p:cNvPr id="4" name="Espaço Reservado para Texto 4"/>
          <p:cNvSpPr txBox="1">
            <a:spLocks/>
          </p:cNvSpPr>
          <p:nvPr/>
        </p:nvSpPr>
        <p:spPr>
          <a:xfrm>
            <a:off x="6560713" y="681152"/>
            <a:ext cx="4813860" cy="5209692"/>
          </a:xfrm>
        </p:spPr>
        <p:txBody>
          <a:bodyPr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smtClean="0">
                <a:solidFill>
                  <a:srgbClr val="002060"/>
                </a:solidFill>
              </a:rPr>
              <a:t>Versão 5.</a:t>
            </a:r>
          </a:p>
          <a:p>
            <a:r>
              <a:rPr lang="pt-BR" sz="2000" dirty="0"/>
              <a:t>&lt;!DOCTYPE HTML</a:t>
            </a:r>
            <a:r>
              <a:rPr lang="pt-BR" sz="2000" dirty="0" smtClean="0"/>
              <a:t>&gt;</a:t>
            </a:r>
          </a:p>
          <a:p>
            <a:r>
              <a:rPr lang="pt-BR" sz="2000" dirty="0" smtClean="0"/>
              <a:t>&lt;</a:t>
            </a:r>
            <a:r>
              <a:rPr lang="pt-BR" sz="2000" dirty="0" err="1" smtClean="0"/>
              <a:t>html</a:t>
            </a:r>
            <a:r>
              <a:rPr lang="pt-BR" sz="2000" dirty="0" smtClean="0"/>
              <a:t> </a:t>
            </a:r>
            <a:r>
              <a:rPr lang="pt-BR" sz="2000" dirty="0" err="1" smtClean="0"/>
              <a:t>lang</a:t>
            </a:r>
            <a:r>
              <a:rPr lang="pt-BR" sz="2000" dirty="0" smtClean="0"/>
              <a:t>="</a:t>
            </a:r>
            <a:r>
              <a:rPr lang="pt-BR" sz="2000" dirty="0" err="1" smtClean="0"/>
              <a:t>pt-br</a:t>
            </a:r>
            <a:r>
              <a:rPr lang="pt-BR" sz="2000" dirty="0" smtClean="0"/>
              <a:t>"&gt;</a:t>
            </a:r>
          </a:p>
          <a:p>
            <a:r>
              <a:rPr lang="pt-BR" sz="2000" dirty="0" smtClean="0"/>
              <a:t>&lt;</a:t>
            </a:r>
            <a:r>
              <a:rPr lang="pt-BR" sz="2000" dirty="0" err="1" smtClean="0"/>
              <a:t>head</a:t>
            </a:r>
            <a:r>
              <a:rPr lang="pt-BR" sz="2000" dirty="0" smtClean="0"/>
              <a:t>&gt;</a:t>
            </a:r>
          </a:p>
          <a:p>
            <a:r>
              <a:rPr lang="pt-BR" sz="2000" dirty="0" smtClean="0"/>
              <a:t>	&lt;!-- META INFORMAÇÕES --&gt; </a:t>
            </a:r>
          </a:p>
          <a:p>
            <a:r>
              <a:rPr lang="pt-BR" sz="2000" dirty="0" smtClean="0"/>
              <a:t>&lt;/</a:t>
            </a:r>
            <a:r>
              <a:rPr lang="pt-BR" sz="2000" dirty="0" err="1" smtClean="0"/>
              <a:t>head</a:t>
            </a:r>
            <a:r>
              <a:rPr lang="pt-BR" sz="2000" dirty="0" smtClean="0"/>
              <a:t>&gt;</a:t>
            </a:r>
          </a:p>
          <a:p>
            <a:r>
              <a:rPr lang="pt-BR" sz="2000" dirty="0" smtClean="0"/>
              <a:t>&lt;</a:t>
            </a:r>
            <a:r>
              <a:rPr lang="pt-BR" sz="2000" dirty="0" err="1" smtClean="0"/>
              <a:t>body</a:t>
            </a:r>
            <a:r>
              <a:rPr lang="pt-BR" sz="2000" dirty="0" smtClean="0"/>
              <a:t>&gt;</a:t>
            </a:r>
          </a:p>
          <a:p>
            <a:r>
              <a:rPr lang="pt-BR" sz="2000" dirty="0" smtClean="0"/>
              <a:t>	&lt;!-- CONTEÚDO DA PÁGINA --&gt;</a:t>
            </a:r>
          </a:p>
          <a:p>
            <a:r>
              <a:rPr lang="pt-BR" sz="2000" dirty="0" smtClean="0"/>
              <a:t>&lt;/</a:t>
            </a:r>
            <a:r>
              <a:rPr lang="pt-BR" sz="2000" dirty="0" err="1" smtClean="0"/>
              <a:t>body</a:t>
            </a:r>
            <a:r>
              <a:rPr lang="pt-BR" sz="2000" dirty="0" smtClean="0"/>
              <a:t>&gt;</a:t>
            </a:r>
          </a:p>
          <a:p>
            <a:r>
              <a:rPr lang="pt-BR" sz="2000" dirty="0" smtClean="0"/>
              <a:t>&lt;/</a:t>
            </a:r>
            <a:r>
              <a:rPr lang="pt-BR" sz="2000" dirty="0" err="1" smtClean="0"/>
              <a:t>html</a:t>
            </a:r>
            <a:r>
              <a:rPr lang="pt-BR" sz="2000" dirty="0" smtClean="0"/>
              <a:t>&gt;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708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/>
              <a:t>Exemplo: </a:t>
            </a:r>
            <a:r>
              <a:rPr lang="pt-BR" sz="2400" b="1" dirty="0" smtClean="0">
                <a:solidFill>
                  <a:srgbClr val="002060"/>
                </a:solidFill>
              </a:rPr>
              <a:t>Olá mundo!!!</a:t>
            </a:r>
            <a:endParaRPr lang="pt-BR" sz="2400" b="1" dirty="0">
              <a:solidFill>
                <a:srgbClr val="00206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593274" y="1720840"/>
            <a:ext cx="497378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pt-br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&lt;meta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="utf-8"&gt;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&gt;Olá Mundo&lt;/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&lt;h1&gt;Olá Mundo!!!&lt;/h1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&lt;p&gt;Seja bem-vindo!!!&lt;/p&gt;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598" y="1534391"/>
            <a:ext cx="47815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1323705" y="681154"/>
            <a:ext cx="3192878" cy="5209692"/>
          </a:xfrm>
        </p:spPr>
        <p:txBody>
          <a:bodyPr>
            <a:normAutofit/>
          </a:bodyPr>
          <a:lstStyle/>
          <a:p>
            <a:r>
              <a:rPr lang="pt-BR" sz="2400" b="1" dirty="0" smtClean="0">
                <a:solidFill>
                  <a:srgbClr val="E82E8A"/>
                </a:solidFill>
              </a:rPr>
              <a:t>Listas</a:t>
            </a:r>
          </a:p>
          <a:p>
            <a:r>
              <a:rPr lang="pt-BR" sz="2200" b="1" dirty="0" smtClean="0"/>
              <a:t>Ordenadas</a:t>
            </a:r>
            <a:r>
              <a:rPr lang="pt-BR" sz="2000" b="1" dirty="0" smtClean="0"/>
              <a:t> </a:t>
            </a:r>
          </a:p>
          <a:p>
            <a:r>
              <a:rPr lang="pt-BR" sz="2000" dirty="0" smtClean="0"/>
              <a:t>&lt;</a:t>
            </a:r>
            <a:r>
              <a:rPr lang="pt-BR" sz="2000" dirty="0" err="1"/>
              <a:t>o</a:t>
            </a:r>
            <a:r>
              <a:rPr lang="pt-BR" sz="2000" dirty="0" err="1" smtClean="0"/>
              <a:t>l</a:t>
            </a:r>
            <a:r>
              <a:rPr lang="pt-BR" sz="2000" dirty="0" smtClean="0"/>
              <a:t>&gt;</a:t>
            </a:r>
          </a:p>
          <a:p>
            <a:r>
              <a:rPr lang="pt-BR" sz="2000" dirty="0" smtClean="0"/>
              <a:t>        &lt;li&gt; item 1 &lt;/li&gt;</a:t>
            </a:r>
          </a:p>
          <a:p>
            <a:r>
              <a:rPr lang="pt-BR" sz="2000" dirty="0" smtClean="0"/>
              <a:t>        &lt;</a:t>
            </a:r>
            <a:r>
              <a:rPr lang="pt-BR" sz="2000" dirty="0"/>
              <a:t>li&gt; item </a:t>
            </a:r>
            <a:r>
              <a:rPr lang="pt-BR" sz="2000" dirty="0" smtClean="0"/>
              <a:t>2 </a:t>
            </a:r>
            <a:r>
              <a:rPr lang="pt-BR" sz="2000" dirty="0"/>
              <a:t>&lt;/li&gt;</a:t>
            </a:r>
          </a:p>
          <a:p>
            <a:r>
              <a:rPr lang="pt-BR" sz="2000" dirty="0" smtClean="0"/>
              <a:t>&lt;/</a:t>
            </a:r>
            <a:r>
              <a:rPr lang="pt-BR" sz="2000" dirty="0" err="1" smtClean="0"/>
              <a:t>ol</a:t>
            </a:r>
            <a:r>
              <a:rPr lang="pt-BR" sz="2000" dirty="0" smtClean="0"/>
              <a:t>&gt;</a:t>
            </a:r>
          </a:p>
        </p:txBody>
      </p:sp>
      <p:sp>
        <p:nvSpPr>
          <p:cNvPr id="3" name="Espaço Reservado para Texto 1"/>
          <p:cNvSpPr txBox="1">
            <a:spLocks/>
          </p:cNvSpPr>
          <p:nvPr/>
        </p:nvSpPr>
        <p:spPr>
          <a:xfrm>
            <a:off x="7059485" y="695006"/>
            <a:ext cx="3192878" cy="520969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 smtClean="0">
                <a:solidFill>
                  <a:srgbClr val="E82E8A"/>
                </a:solidFill>
              </a:rPr>
              <a:t>Listas</a:t>
            </a:r>
          </a:p>
          <a:p>
            <a:r>
              <a:rPr lang="pt-BR" sz="2200" b="1" dirty="0" smtClean="0"/>
              <a:t>Não ordenadas</a:t>
            </a:r>
          </a:p>
          <a:p>
            <a:r>
              <a:rPr lang="pt-BR" sz="2000" dirty="0" smtClean="0"/>
              <a:t>&lt;</a:t>
            </a:r>
            <a:r>
              <a:rPr lang="pt-BR" sz="2000" dirty="0" err="1" smtClean="0"/>
              <a:t>ul</a:t>
            </a:r>
            <a:r>
              <a:rPr lang="pt-BR" sz="2000" dirty="0" smtClean="0"/>
              <a:t>&gt;</a:t>
            </a:r>
          </a:p>
          <a:p>
            <a:r>
              <a:rPr lang="pt-BR" sz="2000" dirty="0" smtClean="0"/>
              <a:t>        &lt;li&gt; item 1 &lt;/li&gt;</a:t>
            </a:r>
          </a:p>
          <a:p>
            <a:r>
              <a:rPr lang="pt-BR" sz="2000" dirty="0" smtClean="0"/>
              <a:t>        &lt;li&gt; item 2 &lt;/li&gt;</a:t>
            </a:r>
          </a:p>
          <a:p>
            <a:r>
              <a:rPr lang="pt-BR" sz="2000" dirty="0" smtClean="0"/>
              <a:t>&lt;/</a:t>
            </a:r>
            <a:r>
              <a:rPr lang="pt-BR" sz="2000" dirty="0" err="1" smtClean="0"/>
              <a:t>ul</a:t>
            </a:r>
            <a:r>
              <a:rPr lang="pt-BR" sz="2000" dirty="0" smtClean="0"/>
              <a:t>&gt;</a:t>
            </a: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04" y="4992796"/>
            <a:ext cx="2181495" cy="11343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403" y="4906766"/>
            <a:ext cx="2116050" cy="12870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992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1323705" y="681154"/>
            <a:ext cx="9926186" cy="5678082"/>
          </a:xfrm>
        </p:spPr>
        <p:txBody>
          <a:bodyPr>
            <a:normAutofit lnSpcReduction="10000"/>
          </a:bodyPr>
          <a:lstStyle/>
          <a:p>
            <a:r>
              <a:rPr lang="pt-BR" sz="2400" b="1" dirty="0" smtClean="0">
                <a:solidFill>
                  <a:srgbClr val="E82E8A"/>
                </a:solidFill>
              </a:rPr>
              <a:t>Imagens</a:t>
            </a:r>
          </a:p>
          <a:p>
            <a:r>
              <a:rPr lang="pt-BR" sz="2200" b="1" dirty="0" smtClean="0"/>
              <a:t>&lt;</a:t>
            </a:r>
            <a:r>
              <a:rPr lang="pt-BR" sz="2200" b="1" dirty="0" err="1"/>
              <a:t>img</a:t>
            </a:r>
            <a:r>
              <a:rPr lang="pt-BR" sz="2200" b="1" dirty="0"/>
              <a:t> </a:t>
            </a:r>
            <a:r>
              <a:rPr lang="pt-BR" sz="2200" b="1" dirty="0" err="1" smtClean="0"/>
              <a:t>src</a:t>
            </a:r>
            <a:r>
              <a:rPr lang="pt-BR" sz="2200" b="1" dirty="0" smtClean="0"/>
              <a:t> = " " </a:t>
            </a:r>
            <a:r>
              <a:rPr lang="pt-BR" sz="2200" b="1" dirty="0" err="1" smtClean="0"/>
              <a:t>alt</a:t>
            </a:r>
            <a:r>
              <a:rPr lang="pt-BR" sz="2200" b="1" dirty="0" smtClean="0"/>
              <a:t> = " " </a:t>
            </a:r>
            <a:r>
              <a:rPr lang="pt-BR" sz="2200" b="1" dirty="0" err="1" smtClean="0"/>
              <a:t>title</a:t>
            </a:r>
            <a:r>
              <a:rPr lang="pt-BR" sz="2200" b="1" dirty="0" smtClean="0"/>
              <a:t> = " " </a:t>
            </a:r>
            <a:r>
              <a:rPr lang="pt-BR" sz="2200" b="1" dirty="0" err="1" smtClean="0"/>
              <a:t>height</a:t>
            </a:r>
            <a:r>
              <a:rPr lang="pt-BR" sz="2200" b="1" dirty="0" smtClean="0"/>
              <a:t> = " </a:t>
            </a:r>
            <a:r>
              <a:rPr lang="pt-BR" sz="2200" b="1" dirty="0"/>
              <a:t>" </a:t>
            </a:r>
            <a:r>
              <a:rPr lang="pt-BR" sz="2200" b="1" dirty="0" err="1" smtClean="0"/>
              <a:t>width</a:t>
            </a:r>
            <a:r>
              <a:rPr lang="pt-BR" sz="2200" b="1" dirty="0"/>
              <a:t> </a:t>
            </a:r>
            <a:r>
              <a:rPr lang="pt-BR" sz="2200" b="1" dirty="0" smtClean="0"/>
              <a:t>= "  </a:t>
            </a:r>
            <a:r>
              <a:rPr lang="pt-BR" sz="2200" b="1" dirty="0"/>
              <a:t>" </a:t>
            </a:r>
            <a:r>
              <a:rPr lang="pt-BR" sz="2200" b="1" dirty="0" smtClean="0"/>
              <a:t>&gt;</a:t>
            </a:r>
          </a:p>
          <a:p>
            <a:endParaRPr lang="pt-BR" sz="2200" b="1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b="1" dirty="0" err="1" smtClean="0"/>
              <a:t>img</a:t>
            </a:r>
            <a:r>
              <a:rPr lang="pt-BR" sz="2000" b="1" dirty="0" smtClean="0"/>
              <a:t>: </a:t>
            </a:r>
            <a:r>
              <a:rPr lang="pt-BR" sz="2000" dirty="0"/>
              <a:t>representa a inserção de imagem no </a:t>
            </a:r>
            <a:r>
              <a:rPr lang="pt-BR" sz="2000" dirty="0" smtClean="0"/>
              <a:t>documento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b="1" dirty="0" err="1" smtClean="0"/>
              <a:t>src</a:t>
            </a:r>
            <a:r>
              <a:rPr lang="pt-BR" sz="2000" b="1" dirty="0" smtClean="0"/>
              <a:t>:</a:t>
            </a:r>
            <a:r>
              <a:rPr lang="pt-BR" sz="2000" dirty="0" smtClean="0"/>
              <a:t> arquivo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b="1" dirty="0" err="1" smtClean="0"/>
              <a:t>alt</a:t>
            </a:r>
            <a:r>
              <a:rPr lang="pt-BR" sz="2000" b="1" dirty="0" smtClean="0"/>
              <a:t>: </a:t>
            </a:r>
            <a:r>
              <a:rPr lang="pt-BR" sz="2000" dirty="0" smtClean="0"/>
              <a:t>fornecer </a:t>
            </a:r>
            <a:r>
              <a:rPr lang="pt-BR" sz="2000" dirty="0"/>
              <a:t>uma descrição alternativa para a </a:t>
            </a:r>
            <a:r>
              <a:rPr lang="pt-BR" sz="2000" dirty="0" smtClean="0"/>
              <a:t>imagem, </a:t>
            </a:r>
            <a:r>
              <a:rPr lang="pt-BR" sz="2000" dirty="0"/>
              <a:t> facilitar a leitura de imagens em sites pelo </a:t>
            </a:r>
            <a:r>
              <a:rPr lang="pt-BR" sz="2000" dirty="0" smtClean="0"/>
              <a:t>Google e </a:t>
            </a:r>
            <a:r>
              <a:rPr lang="pt-BR" sz="2000" dirty="0"/>
              <a:t> leitor com deficiência </a:t>
            </a:r>
            <a:r>
              <a:rPr lang="pt-BR" sz="2000" dirty="0" smtClean="0"/>
              <a:t>visual.</a:t>
            </a:r>
            <a:endParaRPr lang="pt-BR" sz="2000" b="1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b="1" dirty="0" err="1" smtClean="0"/>
              <a:t>title</a:t>
            </a:r>
            <a:r>
              <a:rPr lang="pt-BR" sz="2000" b="1" dirty="0" smtClean="0"/>
              <a:t>: </a:t>
            </a:r>
            <a:r>
              <a:rPr lang="pt-BR" sz="2000" dirty="0" smtClean="0"/>
              <a:t>origina </a:t>
            </a:r>
            <a:r>
              <a:rPr lang="pt-BR" sz="2000" dirty="0"/>
              <a:t>uma pequena descrição quando posicionado o mouse sobre a </a:t>
            </a:r>
            <a:r>
              <a:rPr lang="pt-BR" sz="2000" dirty="0" smtClean="0"/>
              <a:t>imagem.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b="1" dirty="0" err="1" smtClean="0"/>
              <a:t>height</a:t>
            </a:r>
            <a:r>
              <a:rPr lang="pt-BR" sz="2000" b="1" dirty="0" smtClean="0"/>
              <a:t>: </a:t>
            </a:r>
            <a:r>
              <a:rPr lang="pt-BR" sz="2000" dirty="0" smtClean="0"/>
              <a:t>Altura da imagem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b="1" dirty="0" err="1" smtClean="0"/>
              <a:t>width</a:t>
            </a:r>
            <a:r>
              <a:rPr lang="pt-BR" sz="2000" b="1" dirty="0" smtClean="0"/>
              <a:t>: </a:t>
            </a:r>
            <a:r>
              <a:rPr lang="pt-BR" sz="2000" dirty="0" smtClean="0"/>
              <a:t>Largura da imagem</a:t>
            </a:r>
          </a:p>
        </p:txBody>
      </p:sp>
    </p:spTree>
    <p:extLst>
      <p:ext uri="{BB962C8B-B14F-4D97-AF65-F5344CB8AC3E}">
        <p14:creationId xmlns:p14="http://schemas.microsoft.com/office/powerpoint/2010/main" val="358915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b="1" dirty="0" smtClean="0">
                <a:solidFill>
                  <a:srgbClr val="E82E8A"/>
                </a:solidFill>
              </a:rPr>
              <a:t>Links:</a:t>
            </a:r>
          </a:p>
          <a:p>
            <a:pPr algn="just"/>
            <a:r>
              <a:rPr lang="en-US" sz="2200" b="1" dirty="0"/>
              <a:t>&lt;a </a:t>
            </a:r>
            <a:r>
              <a:rPr lang="en-US" sz="2200" b="1" dirty="0" err="1"/>
              <a:t>href</a:t>
            </a:r>
            <a:r>
              <a:rPr lang="en-US" sz="2200" b="1" dirty="0"/>
              <a:t> = "" target = "" title="" alt = " " title = " " </a:t>
            </a:r>
            <a:r>
              <a:rPr lang="en-US" sz="2200" b="1" dirty="0" smtClean="0"/>
              <a:t>&gt; </a:t>
            </a:r>
            <a:r>
              <a:rPr lang="en-US" sz="2200" dirty="0" err="1" smtClean="0"/>
              <a:t>Texto</a:t>
            </a:r>
            <a:r>
              <a:rPr lang="en-US" sz="2200" dirty="0" smtClean="0"/>
              <a:t> do Link</a:t>
            </a:r>
            <a:r>
              <a:rPr lang="en-US" sz="2200" b="1" dirty="0" smtClean="0"/>
              <a:t>&lt;/a&gt;</a:t>
            </a:r>
          </a:p>
          <a:p>
            <a:pPr algn="just"/>
            <a:endParaRPr lang="en-US" sz="2200" b="1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000" dirty="0" smtClean="0"/>
              <a:t>O </a:t>
            </a:r>
            <a:r>
              <a:rPr lang="pt-BR" sz="2000" dirty="0"/>
              <a:t>elemento </a:t>
            </a:r>
            <a:r>
              <a:rPr lang="pt-BR" sz="2000" b="1" dirty="0"/>
              <a:t>&lt;a&gt; </a:t>
            </a:r>
            <a:r>
              <a:rPr lang="pt-BR" sz="2000" dirty="0" smtClean="0"/>
              <a:t>em conjunto com </a:t>
            </a:r>
            <a:r>
              <a:rPr lang="pt-BR" sz="2000" dirty="0"/>
              <a:t>o atributo </a:t>
            </a:r>
            <a:r>
              <a:rPr lang="pt-BR" sz="2000" b="1" dirty="0" err="1"/>
              <a:t>href</a:t>
            </a:r>
            <a:r>
              <a:rPr lang="pt-BR" sz="2000" dirty="0"/>
              <a:t> cria-se um </a:t>
            </a:r>
            <a:r>
              <a:rPr lang="pt-BR" sz="2000" dirty="0" err="1"/>
              <a:t>hiperligação</a:t>
            </a:r>
            <a:r>
              <a:rPr lang="pt-BR" sz="2000" dirty="0"/>
              <a:t> nas páginas web, arquivos, endereços de </a:t>
            </a:r>
            <a:r>
              <a:rPr lang="pt-BR" sz="2000" dirty="0" smtClean="0"/>
              <a:t>e-mails, </a:t>
            </a:r>
            <a:r>
              <a:rPr lang="pt-BR" sz="2000" dirty="0"/>
              <a:t>ligações na mesma página ou endereços na URL</a:t>
            </a:r>
            <a:r>
              <a:rPr lang="pt-BR" sz="20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000" b="1" dirty="0" smtClean="0"/>
              <a:t>Target</a:t>
            </a:r>
            <a:r>
              <a:rPr lang="pt-BR" sz="2000" dirty="0" smtClean="0"/>
              <a:t>: com valor </a:t>
            </a:r>
            <a:r>
              <a:rPr lang="pt-BR" sz="2000" b="1" dirty="0" smtClean="0"/>
              <a:t>"_</a:t>
            </a:r>
            <a:r>
              <a:rPr lang="pt-BR" sz="2000" b="1" dirty="0" err="1" smtClean="0"/>
              <a:t>blank</a:t>
            </a:r>
            <a:r>
              <a:rPr lang="pt-BR" sz="2000" b="1" dirty="0" smtClean="0"/>
              <a:t>” </a:t>
            </a:r>
            <a:r>
              <a:rPr lang="pt-BR" sz="2000" dirty="0" smtClean="0"/>
              <a:t>abre a nova página em uma </a:t>
            </a:r>
            <a:r>
              <a:rPr lang="pt-BR" sz="2000" dirty="0"/>
              <a:t>nova </a:t>
            </a:r>
            <a:r>
              <a:rPr lang="pt-BR" sz="2000" dirty="0" smtClean="0"/>
              <a:t>aba.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8254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b="1" dirty="0" smtClean="0">
                <a:solidFill>
                  <a:srgbClr val="E82E8A"/>
                </a:solidFill>
              </a:rPr>
              <a:t>Textos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200" b="1" dirty="0" smtClean="0"/>
              <a:t>Parágrafos</a:t>
            </a:r>
          </a:p>
          <a:p>
            <a:r>
              <a:rPr lang="pt-BR" sz="2200" dirty="0" smtClean="0"/>
              <a:t>&lt;p&gt; Aula de Programação Back </a:t>
            </a:r>
            <a:r>
              <a:rPr lang="pt-BR" sz="2200" dirty="0" err="1" smtClean="0"/>
              <a:t>End</a:t>
            </a:r>
            <a:r>
              <a:rPr lang="pt-BR" sz="2200" dirty="0" smtClean="0"/>
              <a:t> I&lt;/p&gt;</a:t>
            </a:r>
            <a:endParaRPr lang="pt-BR" sz="22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200" b="1" dirty="0" smtClean="0"/>
              <a:t>Quebra de linha</a:t>
            </a:r>
          </a:p>
          <a:p>
            <a:r>
              <a:rPr lang="pt-BR" sz="2200" dirty="0" smtClean="0"/>
              <a:t>&lt;</a:t>
            </a:r>
            <a:r>
              <a:rPr lang="pt-BR" sz="2200" dirty="0" err="1" smtClean="0"/>
              <a:t>br</a:t>
            </a:r>
            <a:r>
              <a:rPr lang="pt-BR" sz="2200" dirty="0" smtClean="0"/>
              <a:t>&gt;</a:t>
            </a:r>
          </a:p>
          <a:p>
            <a:endParaRPr lang="pt-BR" sz="2200" dirty="0"/>
          </a:p>
          <a:p>
            <a:r>
              <a:rPr lang="pt-BR" sz="2200" dirty="0"/>
              <a:t>&lt;p&gt; Aula de </a:t>
            </a:r>
            <a:r>
              <a:rPr lang="pt-BR" sz="2200" dirty="0" smtClean="0"/>
              <a:t>Programação: &lt;</a:t>
            </a:r>
            <a:r>
              <a:rPr lang="pt-BR" sz="2200" dirty="0" err="1" smtClean="0"/>
              <a:t>br</a:t>
            </a:r>
            <a:r>
              <a:rPr lang="pt-BR" sz="2200" dirty="0" smtClean="0"/>
              <a:t>&gt; </a:t>
            </a:r>
            <a:r>
              <a:rPr lang="pt-BR" sz="2200" dirty="0"/>
              <a:t>Back </a:t>
            </a:r>
            <a:r>
              <a:rPr lang="pt-BR" sz="2200" dirty="0" err="1"/>
              <a:t>End</a:t>
            </a:r>
            <a:r>
              <a:rPr lang="pt-BR" sz="2200" dirty="0"/>
              <a:t> I&lt;/p&gt;</a:t>
            </a:r>
          </a:p>
          <a:p>
            <a:endParaRPr lang="pt-BR" sz="2200" dirty="0"/>
          </a:p>
          <a:p>
            <a:endParaRPr lang="pt-BR" sz="2200" b="1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04" y="5265593"/>
            <a:ext cx="3790950" cy="1009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870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b="1" dirty="0" smtClean="0">
                <a:solidFill>
                  <a:srgbClr val="E82E8A"/>
                </a:solidFill>
              </a:rPr>
              <a:t>Cabeçalhos intituladores</a:t>
            </a:r>
          </a:p>
          <a:p>
            <a:r>
              <a:rPr lang="pt-BR" sz="2000" dirty="0" smtClean="0"/>
              <a:t>Os </a:t>
            </a:r>
            <a:r>
              <a:rPr lang="pt-BR" sz="2000" dirty="0"/>
              <a:t>elementos HTML </a:t>
            </a:r>
            <a:r>
              <a:rPr lang="pt-BR" sz="2000" b="1" dirty="0"/>
              <a:t>&lt;h1&gt;–&lt;h6&gt; </a:t>
            </a:r>
            <a:r>
              <a:rPr lang="pt-BR" sz="2000" dirty="0"/>
              <a:t>representam seis níveis de título de seção. &lt;h1&gt; é o nível de seção mais alto e &lt;h6&gt; é o mais baixo</a:t>
            </a:r>
            <a:r>
              <a:rPr lang="pt-BR" sz="2000" dirty="0" smtClean="0"/>
              <a:t>.</a:t>
            </a:r>
          </a:p>
          <a:p>
            <a:r>
              <a:rPr lang="pt-BR" sz="2000" dirty="0" smtClean="0"/>
              <a:t>&lt;h1&gt;Nível mais Alto&lt;/h1&gt;</a:t>
            </a:r>
          </a:p>
          <a:p>
            <a:r>
              <a:rPr lang="pt-BR" sz="2000" dirty="0" smtClean="0"/>
              <a:t>&lt;h2&gt;....&lt;/h2&gt;</a:t>
            </a:r>
          </a:p>
          <a:p>
            <a:r>
              <a:rPr lang="pt-BR" sz="2000" dirty="0"/>
              <a:t>&lt;</a:t>
            </a:r>
            <a:r>
              <a:rPr lang="pt-BR" sz="2000" dirty="0" smtClean="0"/>
              <a:t>h6&gt;Nível </a:t>
            </a:r>
            <a:r>
              <a:rPr lang="pt-BR" sz="2000" dirty="0"/>
              <a:t>mais </a:t>
            </a:r>
            <a:r>
              <a:rPr lang="pt-BR" sz="2000" dirty="0" smtClean="0"/>
              <a:t>baixo&lt;/h6&gt;</a:t>
            </a:r>
            <a:endParaRPr lang="pt-BR" sz="2000" dirty="0"/>
          </a:p>
          <a:p>
            <a:endParaRPr lang="pt-BR" sz="20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57" y="2213696"/>
            <a:ext cx="3152775" cy="3400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17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1323704" y="681154"/>
            <a:ext cx="10457987" cy="6024446"/>
          </a:xfrm>
        </p:spPr>
        <p:txBody>
          <a:bodyPr>
            <a:normAutofit fontScale="62500" lnSpcReduction="20000"/>
          </a:bodyPr>
          <a:lstStyle/>
          <a:p>
            <a:r>
              <a:rPr lang="pt-BR" sz="5100" b="1" dirty="0" smtClean="0">
                <a:solidFill>
                  <a:srgbClr val="E82E8A"/>
                </a:solidFill>
              </a:rPr>
              <a:t>Tabelas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&lt;table border="1"&gt;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thead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&gt;Item&lt;/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&gt;Nome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&gt;E-mail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thead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&lt;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td&gt;1&lt;/td&gt;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td&gt;Rafael&lt;/td&gt;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td&gt;rafael@dominio.com.br&lt;/td&gt;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td&gt;2&lt;/td&gt;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td&gt;Leonardo&lt;/td&gt;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td&gt;leonardo@dominio.com.br&lt;/td&gt;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  <a:endParaRPr lang="pt-BR" sz="2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433" y="3946850"/>
            <a:ext cx="4583257" cy="1359441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509163" y="418329"/>
            <a:ext cx="427252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b="1" dirty="0" err="1"/>
              <a:t>Table</a:t>
            </a:r>
            <a:r>
              <a:rPr lang="pt-BR" sz="2200" b="1" dirty="0"/>
              <a:t>: </a:t>
            </a:r>
            <a:r>
              <a:rPr lang="pt-BR" sz="2200" dirty="0"/>
              <a:t>são listas de dados em duas </a:t>
            </a:r>
            <a:r>
              <a:rPr lang="pt-BR" sz="2200" dirty="0" smtClean="0"/>
              <a:t>dimensões.</a:t>
            </a:r>
            <a:endParaRPr lang="pt-BR" sz="2200" dirty="0"/>
          </a:p>
          <a:p>
            <a:r>
              <a:rPr lang="pt-BR" sz="2200" b="1" dirty="0"/>
              <a:t>TR: </a:t>
            </a:r>
            <a:r>
              <a:rPr lang="pt-BR" sz="2200" dirty="0"/>
              <a:t>Linhas</a:t>
            </a:r>
          </a:p>
          <a:p>
            <a:r>
              <a:rPr lang="pt-BR" sz="2200" b="1" dirty="0"/>
              <a:t>TD: </a:t>
            </a:r>
            <a:r>
              <a:rPr lang="pt-BR" sz="2200" dirty="0" smtClean="0"/>
              <a:t>Colunas</a:t>
            </a:r>
          </a:p>
          <a:p>
            <a:endParaRPr lang="pt-BR" sz="2200" dirty="0"/>
          </a:p>
          <a:p>
            <a:r>
              <a:rPr lang="pt-BR" sz="2200" b="1" dirty="0" smtClean="0">
                <a:solidFill>
                  <a:srgbClr val="702F7D"/>
                </a:solidFill>
              </a:rPr>
              <a:t>Valor Semântico</a:t>
            </a:r>
            <a:endParaRPr lang="pt-BR" sz="2200" b="1" dirty="0">
              <a:solidFill>
                <a:srgbClr val="702F7D"/>
              </a:solidFill>
            </a:endParaRPr>
          </a:p>
          <a:p>
            <a:r>
              <a:rPr lang="pt-BR" sz="2200" b="1" dirty="0"/>
              <a:t>TH: </a:t>
            </a:r>
            <a:r>
              <a:rPr lang="pt-BR" sz="2200" dirty="0"/>
              <a:t>linhas que representam títulos</a:t>
            </a:r>
          </a:p>
          <a:p>
            <a:r>
              <a:rPr lang="pt-BR" sz="2200" b="1" dirty="0" err="1"/>
              <a:t>Thead</a:t>
            </a:r>
            <a:r>
              <a:rPr lang="pt-BR" sz="2200" b="1" dirty="0"/>
              <a:t>: </a:t>
            </a:r>
            <a:r>
              <a:rPr lang="pt-BR" sz="2200" dirty="0"/>
              <a:t>cabeçalho</a:t>
            </a:r>
          </a:p>
          <a:p>
            <a:r>
              <a:rPr lang="pt-BR" sz="2200" b="1" dirty="0" err="1"/>
              <a:t>Tbody</a:t>
            </a:r>
            <a:r>
              <a:rPr lang="pt-BR" sz="2200" b="1" dirty="0"/>
              <a:t>: </a:t>
            </a:r>
            <a:r>
              <a:rPr lang="pt-BR" sz="2200" dirty="0"/>
              <a:t>o corpo</a:t>
            </a:r>
          </a:p>
        </p:txBody>
      </p:sp>
    </p:spTree>
    <p:extLst>
      <p:ext uri="{BB962C8B-B14F-4D97-AF65-F5344CB8AC3E}">
        <p14:creationId xmlns:p14="http://schemas.microsoft.com/office/powerpoint/2010/main" val="15669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b="1" dirty="0"/>
              <a:t>HTML SEMÂNTICO</a:t>
            </a:r>
          </a:p>
          <a:p>
            <a:r>
              <a:rPr lang="pt-BR" sz="2000" b="1" dirty="0" smtClean="0">
                <a:solidFill>
                  <a:srgbClr val="002060"/>
                </a:solidFill>
              </a:rPr>
              <a:t>Header</a:t>
            </a:r>
            <a:endParaRPr lang="pt-BR" sz="2000" b="1" dirty="0">
              <a:solidFill>
                <a:srgbClr val="00206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pt-BR" sz="2000" dirty="0" smtClean="0"/>
              <a:t>É </a:t>
            </a:r>
            <a:r>
              <a:rPr lang="pt-BR" sz="2000" dirty="0"/>
              <a:t>utilizado para representar o cabeçalho de um documento ou seção declarado no HTML</a:t>
            </a:r>
            <a:r>
              <a:rPr lang="pt-BR" sz="2000" dirty="0" smtClean="0"/>
              <a:t>.</a:t>
            </a:r>
          </a:p>
          <a:p>
            <a:pPr algn="just"/>
            <a:endParaRPr lang="pt-BR" sz="2000" dirty="0"/>
          </a:p>
        </p:txBody>
      </p:sp>
      <p:sp>
        <p:nvSpPr>
          <p:cNvPr id="3" name="Retângulo 2"/>
          <p:cNvSpPr/>
          <p:nvPr/>
        </p:nvSpPr>
        <p:spPr>
          <a:xfrm>
            <a:off x="1323704" y="2967381"/>
            <a:ext cx="5458691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latin typeface="Franklin Gothic Book" panose="020B0503020102020204" pitchFamily="34" charset="0"/>
              </a:rPr>
              <a:t>&lt;header&gt;</a:t>
            </a:r>
          </a:p>
          <a:p>
            <a:r>
              <a:rPr lang="pt-BR" sz="2000" dirty="0" smtClean="0">
                <a:latin typeface="Franklin Gothic Book" panose="020B0503020102020204" pitchFamily="34" charset="0"/>
              </a:rPr>
              <a:t>	&lt;</a:t>
            </a:r>
            <a:r>
              <a:rPr lang="pt-BR" sz="2000" dirty="0">
                <a:latin typeface="Franklin Gothic Book" panose="020B0503020102020204" pitchFamily="34" charset="0"/>
              </a:rPr>
              <a:t>h1&gt;Título principal da página&lt;/h1&gt;</a:t>
            </a:r>
          </a:p>
          <a:p>
            <a:r>
              <a:rPr lang="pt-BR" sz="2000" dirty="0">
                <a:latin typeface="Franklin Gothic Book" panose="020B0503020102020204" pitchFamily="34" charset="0"/>
              </a:rPr>
              <a:t>.....</a:t>
            </a:r>
          </a:p>
          <a:p>
            <a:r>
              <a:rPr lang="pt-BR" sz="2000" b="1" dirty="0">
                <a:latin typeface="Franklin Gothic Book" panose="020B0503020102020204" pitchFamily="34" charset="0"/>
              </a:rPr>
              <a:t>&lt;/header&gt;</a:t>
            </a:r>
          </a:p>
        </p:txBody>
      </p:sp>
      <p:sp>
        <p:nvSpPr>
          <p:cNvPr id="4" name="Retângulo 3"/>
          <p:cNvSpPr/>
          <p:nvPr/>
        </p:nvSpPr>
        <p:spPr>
          <a:xfrm>
            <a:off x="1323703" y="4638055"/>
            <a:ext cx="5458691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000" dirty="0">
                <a:latin typeface="Franklin Gothic Book" panose="020B0503020102020204" pitchFamily="34" charset="0"/>
              </a:rPr>
              <a:t>&lt;</a:t>
            </a:r>
            <a:r>
              <a:rPr lang="pt-BR" sz="2000" dirty="0" err="1" smtClean="0">
                <a:latin typeface="Franklin Gothic Book" panose="020B0503020102020204" pitchFamily="34" charset="0"/>
              </a:rPr>
              <a:t>section</a:t>
            </a:r>
            <a:r>
              <a:rPr lang="pt-BR" sz="2000" dirty="0" smtClean="0">
                <a:latin typeface="Franklin Gothic Book" panose="020B0503020102020204" pitchFamily="34" charset="0"/>
              </a:rPr>
              <a:t>&gt;</a:t>
            </a:r>
            <a:endParaRPr lang="pt-BR" sz="2000" dirty="0">
              <a:latin typeface="Franklin Gothic Book" panose="020B0503020102020204" pitchFamily="34" charset="0"/>
            </a:endParaRPr>
          </a:p>
          <a:p>
            <a:r>
              <a:rPr lang="pt-BR" sz="2000" dirty="0">
                <a:latin typeface="Franklin Gothic Book" panose="020B0503020102020204" pitchFamily="34" charset="0"/>
              </a:rPr>
              <a:t>	</a:t>
            </a:r>
            <a:r>
              <a:rPr lang="pt-BR" sz="2000" b="1" dirty="0">
                <a:latin typeface="Franklin Gothic Book" panose="020B0503020102020204" pitchFamily="34" charset="0"/>
              </a:rPr>
              <a:t>&lt;header&gt;</a:t>
            </a:r>
          </a:p>
          <a:p>
            <a:r>
              <a:rPr lang="pt-BR" sz="2000" dirty="0">
                <a:latin typeface="Franklin Gothic Book" panose="020B0503020102020204" pitchFamily="34" charset="0"/>
              </a:rPr>
              <a:t>		&lt;h1&gt;titulo da </a:t>
            </a:r>
            <a:r>
              <a:rPr lang="pt-BR" sz="2000" dirty="0" err="1">
                <a:latin typeface="Franklin Gothic Book" panose="020B0503020102020204" pitchFamily="34" charset="0"/>
              </a:rPr>
              <a:t>section</a:t>
            </a:r>
            <a:r>
              <a:rPr lang="pt-BR" sz="2000" dirty="0">
                <a:latin typeface="Franklin Gothic Book" panose="020B0503020102020204" pitchFamily="34" charset="0"/>
              </a:rPr>
              <a:t>&lt;/h1&gt;</a:t>
            </a:r>
          </a:p>
          <a:p>
            <a:r>
              <a:rPr lang="pt-BR" sz="2000" dirty="0">
                <a:latin typeface="Franklin Gothic Book" panose="020B0503020102020204" pitchFamily="34" charset="0"/>
              </a:rPr>
              <a:t>	</a:t>
            </a:r>
            <a:r>
              <a:rPr lang="pt-BR" sz="2000" b="1" dirty="0">
                <a:latin typeface="Franklin Gothic Book" panose="020B0503020102020204" pitchFamily="34" charset="0"/>
              </a:rPr>
              <a:t>&lt;/header&gt;</a:t>
            </a:r>
          </a:p>
          <a:p>
            <a:r>
              <a:rPr lang="pt-BR" sz="2000" dirty="0">
                <a:latin typeface="Franklin Gothic Book" panose="020B0503020102020204" pitchFamily="34" charset="0"/>
              </a:rPr>
              <a:t>.......</a:t>
            </a:r>
          </a:p>
          <a:p>
            <a:r>
              <a:rPr lang="pt-BR" sz="2000" dirty="0">
                <a:latin typeface="Franklin Gothic Book" panose="020B0503020102020204" pitchFamily="34" charset="0"/>
              </a:rPr>
              <a:t>&lt;/</a:t>
            </a:r>
            <a:r>
              <a:rPr lang="pt-BR" sz="2000" dirty="0" err="1">
                <a:latin typeface="Franklin Gothic Book" panose="020B0503020102020204" pitchFamily="34" charset="0"/>
              </a:rPr>
              <a:t>section</a:t>
            </a:r>
            <a:r>
              <a:rPr lang="pt-BR" sz="2000" dirty="0">
                <a:latin typeface="Franklin Gothic Book" panose="020B05030201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7375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Texto 1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solidFill>
                  <a:srgbClr val="095D93"/>
                </a:solidFill>
              </a:rPr>
              <a:t>Rafael Alves Florindo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Mestre em Gestão do Conhecimento nas Organizações.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Especialista em Desenvolvimento de Sistemas para Web.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Bacharel em Ciências da Computação.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Professor de TI desde 2009 pela SEED e desde 2014 pela </a:t>
            </a:r>
            <a:r>
              <a:rPr lang="pt-BR" sz="2000" dirty="0" err="1"/>
              <a:t>Unicesumar</a:t>
            </a:r>
            <a:r>
              <a:rPr lang="pt-BR" sz="2000" dirty="0" smtClean="0"/>
              <a:t>.</a:t>
            </a:r>
          </a:p>
        </p:txBody>
      </p:sp>
      <p:pic>
        <p:nvPicPr>
          <p:cNvPr id="14" name="Espaço Reservado para Imagem 6"/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4" r="22344"/>
          <a:stretch>
            <a:fillRect/>
          </a:stretch>
        </p:blipFill>
        <p:spPr/>
      </p:pic>
      <p:sp>
        <p:nvSpPr>
          <p:cNvPr id="15" name="Retângulo 14"/>
          <p:cNvSpPr/>
          <p:nvPr/>
        </p:nvSpPr>
        <p:spPr>
          <a:xfrm>
            <a:off x="1546415" y="6380291"/>
            <a:ext cx="1360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/</a:t>
            </a:r>
            <a:r>
              <a:rPr lang="pt-BR" sz="1400" dirty="0" err="1" smtClean="0"/>
              <a:t>rafaelflorindo</a:t>
            </a:r>
            <a:endParaRPr lang="pt-BR" sz="1400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684" y="6380291"/>
            <a:ext cx="252000" cy="25200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889" y="6380291"/>
            <a:ext cx="252000" cy="252000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3294474" y="6378365"/>
            <a:ext cx="16732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@</a:t>
            </a:r>
            <a:r>
              <a:rPr lang="pt-BR" sz="1400" dirty="0" err="1" smtClean="0"/>
              <a:t>profrafaelflorindo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02408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b="1" dirty="0"/>
              <a:t>HTML SEMÂNTICO</a:t>
            </a:r>
          </a:p>
          <a:p>
            <a:r>
              <a:rPr lang="pt-BR" sz="2000" b="1" dirty="0" err="1" smtClean="0">
                <a:solidFill>
                  <a:srgbClr val="002060"/>
                </a:solidFill>
              </a:rPr>
              <a:t>Section</a:t>
            </a:r>
            <a:endParaRPr lang="pt-BR" sz="2000" b="1" dirty="0">
              <a:solidFill>
                <a:srgbClr val="00206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pt-BR" sz="2000" dirty="0"/>
              <a:t>R</a:t>
            </a:r>
            <a:r>
              <a:rPr lang="pt-BR" sz="2000" dirty="0" smtClean="0"/>
              <a:t>epresenta </a:t>
            </a:r>
            <a:r>
              <a:rPr lang="pt-BR" sz="2000" dirty="0"/>
              <a:t>uma seção dentro de um documento, agrupando de forma lógica nosso conteúdo e separando a informação em áreas diferentes</a:t>
            </a:r>
            <a:endParaRPr lang="pt-BR" sz="2000" dirty="0" smtClean="0"/>
          </a:p>
          <a:p>
            <a:pPr algn="just"/>
            <a:endParaRPr lang="pt-BR" sz="2000" dirty="0"/>
          </a:p>
        </p:txBody>
      </p:sp>
      <p:sp>
        <p:nvSpPr>
          <p:cNvPr id="4" name="Retângulo 3"/>
          <p:cNvSpPr/>
          <p:nvPr/>
        </p:nvSpPr>
        <p:spPr>
          <a:xfrm>
            <a:off x="1323704" y="3274618"/>
            <a:ext cx="4093423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latin typeface="Franklin Gothic Book" panose="020B0503020102020204" pitchFamily="34" charset="0"/>
              </a:rPr>
              <a:t>&lt;</a:t>
            </a:r>
            <a:r>
              <a:rPr lang="pt-BR" sz="2000" b="1" dirty="0" err="1" smtClean="0">
                <a:latin typeface="Franklin Gothic Book" panose="020B0503020102020204" pitchFamily="34" charset="0"/>
              </a:rPr>
              <a:t>section</a:t>
            </a:r>
            <a:r>
              <a:rPr lang="pt-BR" sz="2000" b="1" dirty="0" smtClean="0">
                <a:latin typeface="Franklin Gothic Book" panose="020B0503020102020204" pitchFamily="34" charset="0"/>
              </a:rPr>
              <a:t>&gt;</a:t>
            </a:r>
            <a:endParaRPr lang="pt-BR" sz="2000" b="1" dirty="0">
              <a:latin typeface="Franklin Gothic Book" panose="020B0503020102020204" pitchFamily="34" charset="0"/>
            </a:endParaRPr>
          </a:p>
          <a:p>
            <a:r>
              <a:rPr lang="pt-BR" sz="2000" dirty="0">
                <a:latin typeface="Franklin Gothic Book" panose="020B0503020102020204" pitchFamily="34" charset="0"/>
              </a:rPr>
              <a:t>	&lt;header&gt;</a:t>
            </a:r>
          </a:p>
          <a:p>
            <a:r>
              <a:rPr lang="pt-BR" sz="2000" dirty="0">
                <a:latin typeface="Franklin Gothic Book" panose="020B0503020102020204" pitchFamily="34" charset="0"/>
              </a:rPr>
              <a:t>		&lt;</a:t>
            </a:r>
            <a:r>
              <a:rPr lang="pt-BR" sz="2000" dirty="0" smtClean="0">
                <a:latin typeface="Franklin Gothic Book" panose="020B0503020102020204" pitchFamily="34" charset="0"/>
              </a:rPr>
              <a:t>h1&gt;Artigos&lt;/</a:t>
            </a:r>
            <a:r>
              <a:rPr lang="pt-BR" sz="2000" dirty="0">
                <a:latin typeface="Franklin Gothic Book" panose="020B0503020102020204" pitchFamily="34" charset="0"/>
              </a:rPr>
              <a:t>h1&gt;</a:t>
            </a:r>
          </a:p>
          <a:p>
            <a:r>
              <a:rPr lang="pt-BR" sz="2000" dirty="0">
                <a:latin typeface="Franklin Gothic Book" panose="020B0503020102020204" pitchFamily="34" charset="0"/>
              </a:rPr>
              <a:t>	&lt;/header&gt;</a:t>
            </a:r>
          </a:p>
          <a:p>
            <a:r>
              <a:rPr lang="pt-BR" sz="2000" dirty="0">
                <a:latin typeface="Franklin Gothic Book" panose="020B0503020102020204" pitchFamily="34" charset="0"/>
              </a:rPr>
              <a:t>.......</a:t>
            </a:r>
          </a:p>
          <a:p>
            <a:r>
              <a:rPr lang="pt-BR" sz="2000" b="1" dirty="0">
                <a:latin typeface="Franklin Gothic Book" panose="020B0503020102020204" pitchFamily="34" charset="0"/>
              </a:rPr>
              <a:t>&lt;/</a:t>
            </a:r>
            <a:r>
              <a:rPr lang="pt-BR" sz="2000" b="1" dirty="0" err="1">
                <a:latin typeface="Franklin Gothic Book" panose="020B0503020102020204" pitchFamily="34" charset="0"/>
              </a:rPr>
              <a:t>section</a:t>
            </a:r>
            <a:r>
              <a:rPr lang="pt-BR" sz="2000" b="1" dirty="0">
                <a:latin typeface="Franklin Gothic Book" panose="020B0503020102020204" pitchFamily="34" charset="0"/>
              </a:rPr>
              <a:t>&gt;</a:t>
            </a:r>
          </a:p>
        </p:txBody>
      </p:sp>
      <p:sp>
        <p:nvSpPr>
          <p:cNvPr id="5" name="Retângulo 4"/>
          <p:cNvSpPr/>
          <p:nvPr/>
        </p:nvSpPr>
        <p:spPr>
          <a:xfrm>
            <a:off x="7189505" y="3274618"/>
            <a:ext cx="4592186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latin typeface="Franklin Gothic Book" panose="020B0503020102020204" pitchFamily="34" charset="0"/>
              </a:rPr>
              <a:t>&lt;</a:t>
            </a:r>
            <a:r>
              <a:rPr lang="pt-BR" sz="2000" b="1" dirty="0" err="1" smtClean="0">
                <a:latin typeface="Franklin Gothic Book" panose="020B0503020102020204" pitchFamily="34" charset="0"/>
              </a:rPr>
              <a:t>section</a:t>
            </a:r>
            <a:r>
              <a:rPr lang="pt-BR" sz="2000" b="1" dirty="0" smtClean="0">
                <a:latin typeface="Franklin Gothic Book" panose="020B0503020102020204" pitchFamily="34" charset="0"/>
              </a:rPr>
              <a:t>&gt;</a:t>
            </a:r>
            <a:endParaRPr lang="pt-BR" sz="2000" b="1" dirty="0">
              <a:latin typeface="Franklin Gothic Book" panose="020B0503020102020204" pitchFamily="34" charset="0"/>
            </a:endParaRPr>
          </a:p>
          <a:p>
            <a:r>
              <a:rPr lang="pt-BR" sz="2000" dirty="0">
                <a:latin typeface="Franklin Gothic Book" panose="020B0503020102020204" pitchFamily="34" charset="0"/>
              </a:rPr>
              <a:t>	&lt;header&gt;</a:t>
            </a:r>
          </a:p>
          <a:p>
            <a:r>
              <a:rPr lang="pt-BR" sz="2000" dirty="0">
                <a:latin typeface="Franklin Gothic Book" panose="020B0503020102020204" pitchFamily="34" charset="0"/>
              </a:rPr>
              <a:t>		&lt;</a:t>
            </a:r>
            <a:r>
              <a:rPr lang="pt-BR" sz="2000" dirty="0" smtClean="0">
                <a:latin typeface="Franklin Gothic Book" panose="020B0503020102020204" pitchFamily="34" charset="0"/>
              </a:rPr>
              <a:t>h1&gt;Noticias&lt;/</a:t>
            </a:r>
            <a:r>
              <a:rPr lang="pt-BR" sz="2000" dirty="0">
                <a:latin typeface="Franklin Gothic Book" panose="020B0503020102020204" pitchFamily="34" charset="0"/>
              </a:rPr>
              <a:t>h1&gt;</a:t>
            </a:r>
          </a:p>
          <a:p>
            <a:r>
              <a:rPr lang="pt-BR" sz="2000" dirty="0">
                <a:latin typeface="Franklin Gothic Book" panose="020B0503020102020204" pitchFamily="34" charset="0"/>
              </a:rPr>
              <a:t>	&lt;/header&gt;</a:t>
            </a:r>
          </a:p>
          <a:p>
            <a:r>
              <a:rPr lang="pt-BR" sz="2000" dirty="0">
                <a:latin typeface="Franklin Gothic Book" panose="020B0503020102020204" pitchFamily="34" charset="0"/>
              </a:rPr>
              <a:t>.......</a:t>
            </a:r>
          </a:p>
          <a:p>
            <a:r>
              <a:rPr lang="pt-BR" sz="2000" b="1" dirty="0">
                <a:latin typeface="Franklin Gothic Book" panose="020B0503020102020204" pitchFamily="34" charset="0"/>
              </a:rPr>
              <a:t>&lt;/</a:t>
            </a:r>
            <a:r>
              <a:rPr lang="pt-BR" sz="2000" b="1" dirty="0" err="1">
                <a:latin typeface="Franklin Gothic Book" panose="020B0503020102020204" pitchFamily="34" charset="0"/>
              </a:rPr>
              <a:t>section</a:t>
            </a:r>
            <a:r>
              <a:rPr lang="pt-BR" sz="2000" b="1" dirty="0">
                <a:latin typeface="Franklin Gothic Book" panose="020B05030201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2935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b="1" dirty="0"/>
              <a:t>HTML SEMÂNTICO</a:t>
            </a:r>
          </a:p>
          <a:p>
            <a:r>
              <a:rPr lang="pt-BR" sz="1800" b="1" dirty="0" err="1" smtClean="0">
                <a:solidFill>
                  <a:srgbClr val="002060"/>
                </a:solidFill>
              </a:rPr>
              <a:t>article</a:t>
            </a:r>
            <a:endParaRPr lang="pt-BR" sz="1800" b="1" dirty="0">
              <a:solidFill>
                <a:srgbClr val="00206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pt-BR" sz="1800" dirty="0"/>
              <a:t>Utilizamos o elemento &lt;</a:t>
            </a:r>
            <a:r>
              <a:rPr lang="pt-BR" sz="1800" dirty="0" err="1"/>
              <a:t>article</a:t>
            </a:r>
            <a:r>
              <a:rPr lang="pt-BR" sz="1800" dirty="0"/>
              <a:t>&gt; quando precisamos declarar um conteúdo que não precisa de outro para fazer sentido em um documento </a:t>
            </a:r>
            <a:r>
              <a:rPr lang="pt-BR" sz="1800" dirty="0" smtClean="0"/>
              <a:t>HTML.</a:t>
            </a:r>
            <a:endParaRPr lang="pt-BR" sz="1800" dirty="0"/>
          </a:p>
          <a:p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323703" y="2789709"/>
            <a:ext cx="8332915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000" dirty="0">
                <a:latin typeface="Franklin Gothic Book" panose="020B0503020102020204" pitchFamily="34" charset="0"/>
              </a:rPr>
              <a:t>&lt;</a:t>
            </a:r>
            <a:r>
              <a:rPr lang="pt-BR" sz="2000" dirty="0" err="1" smtClean="0">
                <a:latin typeface="Franklin Gothic Book" panose="020B0503020102020204" pitchFamily="34" charset="0"/>
              </a:rPr>
              <a:t>section</a:t>
            </a:r>
            <a:r>
              <a:rPr lang="pt-BR" sz="2000" dirty="0" smtClean="0">
                <a:latin typeface="Franklin Gothic Book" panose="020B0503020102020204" pitchFamily="34" charset="0"/>
              </a:rPr>
              <a:t>&gt;</a:t>
            </a:r>
            <a:endParaRPr lang="pt-BR" sz="2000" dirty="0">
              <a:latin typeface="Franklin Gothic Book" panose="020B0503020102020204" pitchFamily="34" charset="0"/>
            </a:endParaRPr>
          </a:p>
          <a:p>
            <a:r>
              <a:rPr lang="pt-BR" sz="2000" dirty="0">
                <a:latin typeface="Franklin Gothic Book" panose="020B0503020102020204" pitchFamily="34" charset="0"/>
              </a:rPr>
              <a:t>	&lt;header&gt;</a:t>
            </a:r>
          </a:p>
          <a:p>
            <a:r>
              <a:rPr lang="pt-BR" sz="2000" dirty="0">
                <a:latin typeface="Franklin Gothic Book" panose="020B0503020102020204" pitchFamily="34" charset="0"/>
              </a:rPr>
              <a:t>		&lt;</a:t>
            </a:r>
            <a:r>
              <a:rPr lang="pt-BR" sz="2000" dirty="0" smtClean="0">
                <a:latin typeface="Franklin Gothic Book" panose="020B0503020102020204" pitchFamily="34" charset="0"/>
              </a:rPr>
              <a:t>h1&gt;Artigos de Tecnologia&lt;/</a:t>
            </a:r>
            <a:r>
              <a:rPr lang="pt-BR" sz="2000" dirty="0">
                <a:latin typeface="Franklin Gothic Book" panose="020B0503020102020204" pitchFamily="34" charset="0"/>
              </a:rPr>
              <a:t>h1&gt;</a:t>
            </a:r>
          </a:p>
          <a:p>
            <a:r>
              <a:rPr lang="pt-BR" sz="2000" dirty="0">
                <a:latin typeface="Franklin Gothic Book" panose="020B0503020102020204" pitchFamily="34" charset="0"/>
              </a:rPr>
              <a:t>	&lt;/header</a:t>
            </a:r>
            <a:r>
              <a:rPr lang="pt-BR" sz="2000" dirty="0" smtClean="0">
                <a:latin typeface="Franklin Gothic Book" panose="020B0503020102020204" pitchFamily="34" charset="0"/>
              </a:rPr>
              <a:t>&gt;</a:t>
            </a:r>
          </a:p>
          <a:p>
            <a:r>
              <a:rPr lang="pt-BR" sz="2000" dirty="0">
                <a:latin typeface="Franklin Gothic Book" panose="020B0503020102020204" pitchFamily="34" charset="0"/>
              </a:rPr>
              <a:t>	</a:t>
            </a:r>
            <a:r>
              <a:rPr lang="pt-BR" sz="2000" b="1" dirty="0" smtClean="0">
                <a:latin typeface="Franklin Gothic Book" panose="020B0503020102020204" pitchFamily="34" charset="0"/>
              </a:rPr>
              <a:t>&lt;</a:t>
            </a:r>
            <a:r>
              <a:rPr lang="pt-BR" sz="2000" b="1" dirty="0" err="1" smtClean="0">
                <a:latin typeface="Franklin Gothic Book" panose="020B0503020102020204" pitchFamily="34" charset="0"/>
              </a:rPr>
              <a:t>article</a:t>
            </a:r>
            <a:r>
              <a:rPr lang="pt-BR" sz="2000" b="1" dirty="0" smtClean="0">
                <a:latin typeface="Franklin Gothic Book" panose="020B0503020102020204" pitchFamily="34" charset="0"/>
              </a:rPr>
              <a:t>&gt;</a:t>
            </a:r>
          </a:p>
          <a:p>
            <a:r>
              <a:rPr lang="pt-BR" sz="2000" dirty="0">
                <a:latin typeface="Franklin Gothic Book" panose="020B0503020102020204" pitchFamily="34" charset="0"/>
              </a:rPr>
              <a:t>	</a:t>
            </a:r>
            <a:r>
              <a:rPr lang="pt-BR" sz="2000" dirty="0" smtClean="0">
                <a:latin typeface="Franklin Gothic Book" panose="020B0503020102020204" pitchFamily="34" charset="0"/>
              </a:rPr>
              <a:t>	</a:t>
            </a:r>
            <a:r>
              <a:rPr lang="pt-BR" sz="2000" dirty="0">
                <a:latin typeface="Franklin Gothic Book" panose="020B0503020102020204" pitchFamily="34" charset="0"/>
              </a:rPr>
              <a:t>&lt;h2&gt;Como a tecnologia “open” pode melhorar ainda mais o delivery no Brasil&lt;/</a:t>
            </a:r>
            <a:r>
              <a:rPr lang="pt-BR" sz="2000" dirty="0" smtClean="0">
                <a:latin typeface="Franklin Gothic Book" panose="020B0503020102020204" pitchFamily="34" charset="0"/>
              </a:rPr>
              <a:t>h2&gt;</a:t>
            </a:r>
          </a:p>
          <a:p>
            <a:r>
              <a:rPr lang="pt-BR" sz="2000" dirty="0" smtClean="0">
                <a:latin typeface="Franklin Gothic Book" panose="020B0503020102020204" pitchFamily="34" charset="0"/>
              </a:rPr>
              <a:t>		&lt;p&gt;...........&lt;/p&gt;</a:t>
            </a:r>
          </a:p>
          <a:p>
            <a:r>
              <a:rPr lang="pt-BR" sz="2000" dirty="0">
                <a:latin typeface="Franklin Gothic Book" panose="020B0503020102020204" pitchFamily="34" charset="0"/>
              </a:rPr>
              <a:t>	</a:t>
            </a:r>
            <a:r>
              <a:rPr lang="pt-BR" sz="2000" b="1" dirty="0" smtClean="0">
                <a:latin typeface="Franklin Gothic Book" panose="020B0503020102020204" pitchFamily="34" charset="0"/>
              </a:rPr>
              <a:t>&lt;/</a:t>
            </a:r>
            <a:r>
              <a:rPr lang="pt-BR" sz="2000" b="1" dirty="0" err="1" smtClean="0">
                <a:latin typeface="Franklin Gothic Book" panose="020B0503020102020204" pitchFamily="34" charset="0"/>
              </a:rPr>
              <a:t>article</a:t>
            </a:r>
            <a:r>
              <a:rPr lang="pt-BR" sz="2000" b="1" dirty="0" smtClean="0">
                <a:latin typeface="Franklin Gothic Book" panose="020B0503020102020204" pitchFamily="34" charset="0"/>
              </a:rPr>
              <a:t>&gt;</a:t>
            </a:r>
            <a:endParaRPr lang="pt-BR" sz="2000" b="1" dirty="0">
              <a:latin typeface="Franklin Gothic Book" panose="020B0503020102020204" pitchFamily="34" charset="0"/>
            </a:endParaRPr>
          </a:p>
          <a:p>
            <a:r>
              <a:rPr lang="pt-BR" sz="2000" dirty="0" smtClean="0">
                <a:latin typeface="Franklin Gothic Book" panose="020B0503020102020204" pitchFamily="34" charset="0"/>
              </a:rPr>
              <a:t>	.......outros </a:t>
            </a:r>
            <a:r>
              <a:rPr lang="pt-BR" sz="2000" dirty="0" err="1" smtClean="0">
                <a:latin typeface="Franklin Gothic Book" panose="020B0503020102020204" pitchFamily="34" charset="0"/>
              </a:rPr>
              <a:t>articles</a:t>
            </a:r>
            <a:r>
              <a:rPr lang="pt-BR" sz="2000" dirty="0" smtClean="0">
                <a:latin typeface="Franklin Gothic Book" panose="020B0503020102020204" pitchFamily="34" charset="0"/>
              </a:rPr>
              <a:t> relacionados ao mesmo header</a:t>
            </a:r>
            <a:endParaRPr lang="pt-BR" sz="2000" dirty="0">
              <a:latin typeface="Franklin Gothic Book" panose="020B0503020102020204" pitchFamily="34" charset="0"/>
            </a:endParaRPr>
          </a:p>
          <a:p>
            <a:r>
              <a:rPr lang="pt-BR" sz="2000" dirty="0">
                <a:latin typeface="Franklin Gothic Book" panose="020B0503020102020204" pitchFamily="34" charset="0"/>
              </a:rPr>
              <a:t>&lt;/</a:t>
            </a:r>
            <a:r>
              <a:rPr lang="pt-BR" sz="2000" dirty="0" err="1">
                <a:latin typeface="Franklin Gothic Book" panose="020B0503020102020204" pitchFamily="34" charset="0"/>
              </a:rPr>
              <a:t>section</a:t>
            </a:r>
            <a:r>
              <a:rPr lang="pt-BR" sz="2000" dirty="0">
                <a:latin typeface="Franklin Gothic Book" panose="020B0503020102020204" pitchFamily="34" charset="0"/>
              </a:rPr>
              <a:t>&gt;</a:t>
            </a:r>
          </a:p>
        </p:txBody>
      </p:sp>
      <p:sp>
        <p:nvSpPr>
          <p:cNvPr id="4" name="Retângulo 3"/>
          <p:cNvSpPr/>
          <p:nvPr/>
        </p:nvSpPr>
        <p:spPr>
          <a:xfrm>
            <a:off x="1323703" y="6474905"/>
            <a:ext cx="9448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https://olhardigital.com.br/2022/06/13/colunistas/como-a-tecnologia-open-pode-melhorar-ainda-mais-o-delivery-no-brasil/</a:t>
            </a:r>
          </a:p>
        </p:txBody>
      </p:sp>
    </p:spTree>
    <p:extLst>
      <p:ext uri="{BB962C8B-B14F-4D97-AF65-F5344CB8AC3E}">
        <p14:creationId xmlns:p14="http://schemas.microsoft.com/office/powerpoint/2010/main" val="71602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b="1" dirty="0"/>
              <a:t>HTML SEMÂNTICO</a:t>
            </a:r>
          </a:p>
          <a:p>
            <a:r>
              <a:rPr lang="pt-BR" sz="1800" b="1" dirty="0" err="1" smtClean="0">
                <a:solidFill>
                  <a:srgbClr val="002060"/>
                </a:solidFill>
              </a:rPr>
              <a:t>nav</a:t>
            </a:r>
            <a:endParaRPr lang="pt-BR" sz="1800" b="1" dirty="0">
              <a:solidFill>
                <a:srgbClr val="00206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pt-BR" sz="1800" dirty="0"/>
              <a:t>O elemento &lt;</a:t>
            </a:r>
            <a:r>
              <a:rPr lang="pt-BR" sz="1800" dirty="0" err="1"/>
              <a:t>nav</a:t>
            </a:r>
            <a:r>
              <a:rPr lang="pt-BR" sz="1800" dirty="0"/>
              <a:t>&gt; é utilizado quando precisamos representar um agrupamento de links de navegação, que, por sua vez, são criados com os elementos &lt;</a:t>
            </a:r>
            <a:r>
              <a:rPr lang="pt-BR" sz="1800" dirty="0" err="1"/>
              <a:t>ul</a:t>
            </a:r>
            <a:r>
              <a:rPr lang="pt-BR" sz="1800" dirty="0"/>
              <a:t>&gt;, &lt;li&gt; e &lt;a&gt;.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323704" y="3000631"/>
            <a:ext cx="4794175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 smtClean="0">
                <a:latin typeface="Franklin Gothic Book" panose="020B0503020102020204" pitchFamily="34" charset="0"/>
              </a:rPr>
              <a:t>&lt;header&gt;</a:t>
            </a:r>
          </a:p>
          <a:p>
            <a:r>
              <a:rPr lang="pt-BR" b="1" dirty="0">
                <a:latin typeface="Franklin Gothic Book" panose="020B0503020102020204" pitchFamily="34" charset="0"/>
              </a:rPr>
              <a:t> </a:t>
            </a:r>
            <a:r>
              <a:rPr lang="pt-BR" b="1" dirty="0" smtClean="0">
                <a:latin typeface="Franklin Gothic Book" panose="020B0503020102020204" pitchFamily="34" charset="0"/>
              </a:rPr>
              <a:t>   &lt;</a:t>
            </a:r>
            <a:r>
              <a:rPr lang="pt-BR" b="1" dirty="0" err="1" smtClean="0">
                <a:latin typeface="Franklin Gothic Book" panose="020B0503020102020204" pitchFamily="34" charset="0"/>
              </a:rPr>
              <a:t>nav</a:t>
            </a:r>
            <a:r>
              <a:rPr lang="pt-BR" b="1" dirty="0" smtClean="0">
                <a:latin typeface="Franklin Gothic Book" panose="020B0503020102020204" pitchFamily="34" charset="0"/>
              </a:rPr>
              <a:t>&gt;</a:t>
            </a:r>
          </a:p>
          <a:p>
            <a:r>
              <a:rPr lang="pt-BR" dirty="0" smtClean="0">
                <a:latin typeface="Franklin Gothic Book" panose="020B0503020102020204" pitchFamily="34" charset="0"/>
              </a:rPr>
              <a:t>        &lt;</a:t>
            </a:r>
            <a:r>
              <a:rPr lang="pt-BR" dirty="0" err="1">
                <a:latin typeface="Franklin Gothic Book" panose="020B0503020102020204" pitchFamily="34" charset="0"/>
              </a:rPr>
              <a:t>ul</a:t>
            </a:r>
            <a:r>
              <a:rPr lang="pt-BR" dirty="0">
                <a:latin typeface="Franklin Gothic Book" panose="020B0503020102020204" pitchFamily="34" charset="0"/>
              </a:rPr>
              <a:t>&gt;</a:t>
            </a:r>
          </a:p>
          <a:p>
            <a:r>
              <a:rPr lang="pt-BR" dirty="0" smtClean="0">
                <a:latin typeface="Franklin Gothic Book" panose="020B0503020102020204" pitchFamily="34" charset="0"/>
              </a:rPr>
              <a:t>            </a:t>
            </a:r>
            <a:r>
              <a:rPr lang="pt-BR" dirty="0">
                <a:latin typeface="Franklin Gothic Book" panose="020B0503020102020204" pitchFamily="34" charset="0"/>
              </a:rPr>
              <a:t>&lt;li&gt;&lt;a </a:t>
            </a:r>
            <a:r>
              <a:rPr lang="pt-BR" dirty="0" err="1">
                <a:latin typeface="Franklin Gothic Book" panose="020B0503020102020204" pitchFamily="34" charset="0"/>
              </a:rPr>
              <a:t>href</a:t>
            </a:r>
            <a:r>
              <a:rPr lang="pt-BR" dirty="0" smtClean="0">
                <a:latin typeface="Franklin Gothic Book" panose="020B0503020102020204" pitchFamily="34" charset="0"/>
              </a:rPr>
              <a:t>=”#”&gt;Quem Somos&lt;/</a:t>
            </a:r>
            <a:r>
              <a:rPr lang="pt-BR" dirty="0">
                <a:latin typeface="Franklin Gothic Book" panose="020B0503020102020204" pitchFamily="34" charset="0"/>
              </a:rPr>
              <a:t>a&gt;&lt;/li&gt;</a:t>
            </a:r>
          </a:p>
          <a:p>
            <a:r>
              <a:rPr lang="pt-BR" dirty="0" smtClean="0">
                <a:latin typeface="Franklin Gothic Book" panose="020B0503020102020204" pitchFamily="34" charset="0"/>
              </a:rPr>
              <a:t>            </a:t>
            </a:r>
            <a:r>
              <a:rPr lang="pt-BR" dirty="0">
                <a:latin typeface="Franklin Gothic Book" panose="020B0503020102020204" pitchFamily="34" charset="0"/>
              </a:rPr>
              <a:t>&lt;li&gt;&lt;a </a:t>
            </a:r>
            <a:r>
              <a:rPr lang="pt-BR" dirty="0" err="1">
                <a:latin typeface="Franklin Gothic Book" panose="020B0503020102020204" pitchFamily="34" charset="0"/>
              </a:rPr>
              <a:t>href</a:t>
            </a:r>
            <a:r>
              <a:rPr lang="pt-BR" dirty="0" smtClean="0">
                <a:latin typeface="Franklin Gothic Book" panose="020B0503020102020204" pitchFamily="34" charset="0"/>
              </a:rPr>
              <a:t>=”#”&gt;Serviços&lt;/</a:t>
            </a:r>
            <a:r>
              <a:rPr lang="pt-BR" dirty="0">
                <a:latin typeface="Franklin Gothic Book" panose="020B0503020102020204" pitchFamily="34" charset="0"/>
              </a:rPr>
              <a:t>a&gt;&lt;/li&gt;</a:t>
            </a:r>
          </a:p>
          <a:p>
            <a:r>
              <a:rPr lang="pt-BR" dirty="0" smtClean="0">
                <a:latin typeface="Franklin Gothic Book" panose="020B0503020102020204" pitchFamily="34" charset="0"/>
              </a:rPr>
              <a:t>            </a:t>
            </a:r>
            <a:r>
              <a:rPr lang="pt-BR" dirty="0">
                <a:latin typeface="Franklin Gothic Book" panose="020B0503020102020204" pitchFamily="34" charset="0"/>
              </a:rPr>
              <a:t>&lt;li&gt;&lt;a </a:t>
            </a:r>
            <a:r>
              <a:rPr lang="pt-BR" dirty="0" err="1">
                <a:latin typeface="Franklin Gothic Book" panose="020B0503020102020204" pitchFamily="34" charset="0"/>
              </a:rPr>
              <a:t>href</a:t>
            </a:r>
            <a:r>
              <a:rPr lang="pt-BR" dirty="0" smtClean="0">
                <a:latin typeface="Franklin Gothic Book" panose="020B0503020102020204" pitchFamily="34" charset="0"/>
              </a:rPr>
              <a:t>=”#”&gt;Contato&lt;/</a:t>
            </a:r>
            <a:r>
              <a:rPr lang="pt-BR" dirty="0">
                <a:latin typeface="Franklin Gothic Book" panose="020B0503020102020204" pitchFamily="34" charset="0"/>
              </a:rPr>
              <a:t>a&gt;&lt;/li</a:t>
            </a:r>
            <a:r>
              <a:rPr lang="pt-BR" dirty="0" smtClean="0">
                <a:latin typeface="Franklin Gothic Book" panose="020B0503020102020204" pitchFamily="34" charset="0"/>
              </a:rPr>
              <a:t>&gt;</a:t>
            </a:r>
          </a:p>
          <a:p>
            <a:r>
              <a:rPr lang="pt-BR" dirty="0" smtClean="0">
                <a:latin typeface="Franklin Gothic Book" panose="020B0503020102020204" pitchFamily="34" charset="0"/>
              </a:rPr>
              <a:t>        </a:t>
            </a:r>
            <a:r>
              <a:rPr lang="pt-BR" dirty="0">
                <a:latin typeface="Franklin Gothic Book" panose="020B0503020102020204" pitchFamily="34" charset="0"/>
              </a:rPr>
              <a:t>&lt;/</a:t>
            </a:r>
            <a:r>
              <a:rPr lang="pt-BR" dirty="0" err="1">
                <a:latin typeface="Franklin Gothic Book" panose="020B0503020102020204" pitchFamily="34" charset="0"/>
              </a:rPr>
              <a:t>ul</a:t>
            </a:r>
            <a:r>
              <a:rPr lang="pt-BR" dirty="0">
                <a:latin typeface="Franklin Gothic Book" panose="020B0503020102020204" pitchFamily="34" charset="0"/>
              </a:rPr>
              <a:t>&gt;</a:t>
            </a:r>
          </a:p>
          <a:p>
            <a:r>
              <a:rPr lang="pt-BR" b="1" dirty="0" smtClean="0">
                <a:latin typeface="Franklin Gothic Book" panose="020B0503020102020204" pitchFamily="34" charset="0"/>
              </a:rPr>
              <a:t>    &lt;/</a:t>
            </a:r>
            <a:r>
              <a:rPr lang="pt-BR" b="1" dirty="0" err="1">
                <a:latin typeface="Franklin Gothic Book" panose="020B0503020102020204" pitchFamily="34" charset="0"/>
              </a:rPr>
              <a:t>nav</a:t>
            </a:r>
            <a:r>
              <a:rPr lang="pt-BR" b="1" dirty="0" smtClean="0">
                <a:latin typeface="Franklin Gothic Book" panose="020B0503020102020204" pitchFamily="34" charset="0"/>
              </a:rPr>
              <a:t>&gt;</a:t>
            </a:r>
          </a:p>
          <a:p>
            <a:r>
              <a:rPr lang="pt-BR" dirty="0" smtClean="0">
                <a:latin typeface="Franklin Gothic Book" panose="020B0503020102020204" pitchFamily="34" charset="0"/>
              </a:rPr>
              <a:t>&lt;/header</a:t>
            </a:r>
            <a:r>
              <a:rPr lang="pt-BR" dirty="0">
                <a:latin typeface="Franklin Gothic Book" panose="020B0503020102020204" pitchFamily="34" charset="0"/>
              </a:rPr>
              <a:t>&gt;</a:t>
            </a:r>
          </a:p>
        </p:txBody>
      </p:sp>
      <p:sp>
        <p:nvSpPr>
          <p:cNvPr id="5" name="Retângulo 4"/>
          <p:cNvSpPr/>
          <p:nvPr/>
        </p:nvSpPr>
        <p:spPr>
          <a:xfrm>
            <a:off x="6931035" y="3000631"/>
            <a:ext cx="4822543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 smtClean="0">
                <a:latin typeface="Franklin Gothic Book" panose="020B0503020102020204" pitchFamily="34" charset="0"/>
              </a:rPr>
              <a:t>&lt;</a:t>
            </a:r>
            <a:r>
              <a:rPr lang="pt-BR" dirty="0" err="1" smtClean="0">
                <a:latin typeface="Franklin Gothic Book" panose="020B0503020102020204" pitchFamily="34" charset="0"/>
              </a:rPr>
              <a:t>footer</a:t>
            </a:r>
            <a:r>
              <a:rPr lang="pt-BR" dirty="0" smtClean="0">
                <a:latin typeface="Franklin Gothic Book" panose="020B0503020102020204" pitchFamily="34" charset="0"/>
              </a:rPr>
              <a:t>&gt;</a:t>
            </a:r>
          </a:p>
          <a:p>
            <a:r>
              <a:rPr lang="pt-BR" b="1" dirty="0">
                <a:latin typeface="Franklin Gothic Book" panose="020B0503020102020204" pitchFamily="34" charset="0"/>
              </a:rPr>
              <a:t> </a:t>
            </a:r>
            <a:r>
              <a:rPr lang="pt-BR" b="1" dirty="0" smtClean="0">
                <a:latin typeface="Franklin Gothic Book" panose="020B0503020102020204" pitchFamily="34" charset="0"/>
              </a:rPr>
              <a:t>   &lt;</a:t>
            </a:r>
            <a:r>
              <a:rPr lang="pt-BR" b="1" dirty="0" err="1" smtClean="0">
                <a:latin typeface="Franklin Gothic Book" panose="020B0503020102020204" pitchFamily="34" charset="0"/>
              </a:rPr>
              <a:t>nav</a:t>
            </a:r>
            <a:r>
              <a:rPr lang="pt-BR" b="1" dirty="0" smtClean="0">
                <a:latin typeface="Franklin Gothic Book" panose="020B0503020102020204" pitchFamily="34" charset="0"/>
              </a:rPr>
              <a:t>&gt;</a:t>
            </a:r>
          </a:p>
          <a:p>
            <a:r>
              <a:rPr lang="pt-BR" dirty="0" smtClean="0">
                <a:latin typeface="Franklin Gothic Book" panose="020B0503020102020204" pitchFamily="34" charset="0"/>
              </a:rPr>
              <a:t>        &lt;</a:t>
            </a:r>
            <a:r>
              <a:rPr lang="pt-BR" dirty="0" err="1">
                <a:latin typeface="Franklin Gothic Book" panose="020B0503020102020204" pitchFamily="34" charset="0"/>
              </a:rPr>
              <a:t>ul</a:t>
            </a:r>
            <a:r>
              <a:rPr lang="pt-BR" dirty="0">
                <a:latin typeface="Franklin Gothic Book" panose="020B0503020102020204" pitchFamily="34" charset="0"/>
              </a:rPr>
              <a:t>&gt;</a:t>
            </a:r>
          </a:p>
          <a:p>
            <a:r>
              <a:rPr lang="pt-BR" dirty="0" smtClean="0">
                <a:latin typeface="Franklin Gothic Book" panose="020B0503020102020204" pitchFamily="34" charset="0"/>
              </a:rPr>
              <a:t>            </a:t>
            </a:r>
            <a:r>
              <a:rPr lang="pt-BR" dirty="0">
                <a:latin typeface="Franklin Gothic Book" panose="020B0503020102020204" pitchFamily="34" charset="0"/>
              </a:rPr>
              <a:t>&lt;li&gt;&lt;a </a:t>
            </a:r>
            <a:r>
              <a:rPr lang="pt-BR" dirty="0" err="1">
                <a:latin typeface="Franklin Gothic Book" panose="020B0503020102020204" pitchFamily="34" charset="0"/>
              </a:rPr>
              <a:t>href</a:t>
            </a:r>
            <a:r>
              <a:rPr lang="pt-BR" dirty="0" smtClean="0">
                <a:latin typeface="Franklin Gothic Book" panose="020B0503020102020204" pitchFamily="34" charset="0"/>
              </a:rPr>
              <a:t>=”#”&gt;Quem Somos&lt;/</a:t>
            </a:r>
            <a:r>
              <a:rPr lang="pt-BR" dirty="0">
                <a:latin typeface="Franklin Gothic Book" panose="020B0503020102020204" pitchFamily="34" charset="0"/>
              </a:rPr>
              <a:t>a&gt;&lt;/li&gt;</a:t>
            </a:r>
          </a:p>
          <a:p>
            <a:r>
              <a:rPr lang="pt-BR" dirty="0" smtClean="0">
                <a:latin typeface="Franklin Gothic Book" panose="020B0503020102020204" pitchFamily="34" charset="0"/>
              </a:rPr>
              <a:t>            </a:t>
            </a:r>
            <a:r>
              <a:rPr lang="pt-BR" dirty="0">
                <a:latin typeface="Franklin Gothic Book" panose="020B0503020102020204" pitchFamily="34" charset="0"/>
              </a:rPr>
              <a:t>&lt;li&gt;&lt;a </a:t>
            </a:r>
            <a:r>
              <a:rPr lang="pt-BR" dirty="0" err="1">
                <a:latin typeface="Franklin Gothic Book" panose="020B0503020102020204" pitchFamily="34" charset="0"/>
              </a:rPr>
              <a:t>href</a:t>
            </a:r>
            <a:r>
              <a:rPr lang="pt-BR" dirty="0" smtClean="0">
                <a:latin typeface="Franklin Gothic Book" panose="020B0503020102020204" pitchFamily="34" charset="0"/>
              </a:rPr>
              <a:t>=”#”&gt;Serviços&lt;/</a:t>
            </a:r>
            <a:r>
              <a:rPr lang="pt-BR" dirty="0">
                <a:latin typeface="Franklin Gothic Book" panose="020B0503020102020204" pitchFamily="34" charset="0"/>
              </a:rPr>
              <a:t>a&gt;&lt;/li&gt;</a:t>
            </a:r>
          </a:p>
          <a:p>
            <a:r>
              <a:rPr lang="pt-BR" dirty="0" smtClean="0">
                <a:latin typeface="Franklin Gothic Book" panose="020B0503020102020204" pitchFamily="34" charset="0"/>
              </a:rPr>
              <a:t>            </a:t>
            </a:r>
            <a:r>
              <a:rPr lang="pt-BR" dirty="0">
                <a:latin typeface="Franklin Gothic Book" panose="020B0503020102020204" pitchFamily="34" charset="0"/>
              </a:rPr>
              <a:t>&lt;li&gt;&lt;a </a:t>
            </a:r>
            <a:r>
              <a:rPr lang="pt-BR" dirty="0" err="1">
                <a:latin typeface="Franklin Gothic Book" panose="020B0503020102020204" pitchFamily="34" charset="0"/>
              </a:rPr>
              <a:t>href</a:t>
            </a:r>
            <a:r>
              <a:rPr lang="pt-BR" dirty="0" smtClean="0">
                <a:latin typeface="Franklin Gothic Book" panose="020B0503020102020204" pitchFamily="34" charset="0"/>
              </a:rPr>
              <a:t>=”#”&gt;Contato&lt;/</a:t>
            </a:r>
            <a:r>
              <a:rPr lang="pt-BR" dirty="0">
                <a:latin typeface="Franklin Gothic Book" panose="020B0503020102020204" pitchFamily="34" charset="0"/>
              </a:rPr>
              <a:t>a&gt;&lt;/li</a:t>
            </a:r>
            <a:r>
              <a:rPr lang="pt-BR" dirty="0" smtClean="0">
                <a:latin typeface="Franklin Gothic Book" panose="020B0503020102020204" pitchFamily="34" charset="0"/>
              </a:rPr>
              <a:t>&gt;</a:t>
            </a:r>
          </a:p>
          <a:p>
            <a:r>
              <a:rPr lang="pt-BR" dirty="0" smtClean="0">
                <a:latin typeface="Franklin Gothic Book" panose="020B0503020102020204" pitchFamily="34" charset="0"/>
              </a:rPr>
              <a:t>        </a:t>
            </a:r>
            <a:r>
              <a:rPr lang="pt-BR" dirty="0">
                <a:latin typeface="Franklin Gothic Book" panose="020B0503020102020204" pitchFamily="34" charset="0"/>
              </a:rPr>
              <a:t>&lt;/</a:t>
            </a:r>
            <a:r>
              <a:rPr lang="pt-BR" dirty="0" err="1">
                <a:latin typeface="Franklin Gothic Book" panose="020B0503020102020204" pitchFamily="34" charset="0"/>
              </a:rPr>
              <a:t>ul</a:t>
            </a:r>
            <a:r>
              <a:rPr lang="pt-BR" dirty="0">
                <a:latin typeface="Franklin Gothic Book" panose="020B0503020102020204" pitchFamily="34" charset="0"/>
              </a:rPr>
              <a:t>&gt;</a:t>
            </a:r>
          </a:p>
          <a:p>
            <a:r>
              <a:rPr lang="pt-BR" b="1" dirty="0" smtClean="0">
                <a:latin typeface="Franklin Gothic Book" panose="020B0503020102020204" pitchFamily="34" charset="0"/>
              </a:rPr>
              <a:t>    &lt;/</a:t>
            </a:r>
            <a:r>
              <a:rPr lang="pt-BR" b="1" dirty="0" err="1">
                <a:latin typeface="Franklin Gothic Book" panose="020B0503020102020204" pitchFamily="34" charset="0"/>
              </a:rPr>
              <a:t>nav</a:t>
            </a:r>
            <a:r>
              <a:rPr lang="pt-BR" b="1" dirty="0" smtClean="0">
                <a:latin typeface="Franklin Gothic Book" panose="020B0503020102020204" pitchFamily="34" charset="0"/>
              </a:rPr>
              <a:t>&gt;</a:t>
            </a:r>
          </a:p>
          <a:p>
            <a:r>
              <a:rPr lang="pt-BR" dirty="0" smtClean="0">
                <a:latin typeface="Franklin Gothic Book" panose="020B0503020102020204" pitchFamily="34" charset="0"/>
              </a:rPr>
              <a:t>&lt;/</a:t>
            </a:r>
            <a:r>
              <a:rPr lang="pt-BR" dirty="0">
                <a:latin typeface="Franklin Gothic Book" panose="020B0503020102020204" pitchFamily="34" charset="0"/>
              </a:rPr>
              <a:t> </a:t>
            </a:r>
            <a:r>
              <a:rPr lang="pt-BR" dirty="0" err="1">
                <a:latin typeface="Franklin Gothic Book" panose="020B0503020102020204" pitchFamily="34" charset="0"/>
              </a:rPr>
              <a:t>footer</a:t>
            </a:r>
            <a:r>
              <a:rPr lang="pt-BR" dirty="0">
                <a:latin typeface="Franklin Gothic Book" panose="020B0503020102020204" pitchFamily="34" charset="0"/>
              </a:rPr>
              <a:t> </a:t>
            </a:r>
            <a:r>
              <a:rPr lang="pt-BR" dirty="0" smtClean="0">
                <a:latin typeface="Franklin Gothic Book" panose="020B0503020102020204" pitchFamily="34" charset="0"/>
              </a:rPr>
              <a:t>&gt;</a:t>
            </a:r>
            <a:endParaRPr lang="pt-BR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39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/>
              <a:t>Prática</a:t>
            </a:r>
            <a:endParaRPr lang="pt-BR" sz="2400" b="1" dirty="0"/>
          </a:p>
        </p:txBody>
      </p:sp>
      <p:pic>
        <p:nvPicPr>
          <p:cNvPr id="2050" name="Picture 2" descr="Fotos grátis de Estratég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836" y="1830672"/>
            <a:ext cx="6109352" cy="406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6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b="1" dirty="0" smtClean="0"/>
              <a:t>Materiais extras</a:t>
            </a:r>
          </a:p>
          <a:p>
            <a:r>
              <a:rPr lang="pt-BR" sz="2000" dirty="0">
                <a:hlinkClick r:id="rId2"/>
              </a:rPr>
              <a:t>https://www.dicasux.com.br/figma/figma-tutorial-prototipo</a:t>
            </a:r>
            <a:r>
              <a:rPr lang="pt-BR" sz="2000" dirty="0" smtClean="0">
                <a:hlinkClick r:id="rId2"/>
              </a:rPr>
              <a:t>/</a:t>
            </a:r>
            <a:endParaRPr lang="pt-BR" sz="2000" dirty="0" smtClean="0"/>
          </a:p>
          <a:p>
            <a:r>
              <a:rPr lang="pt-BR" sz="2000" dirty="0">
                <a:hlinkClick r:id="rId3"/>
              </a:rPr>
              <a:t>https://</a:t>
            </a:r>
            <a:r>
              <a:rPr lang="pt-BR" sz="2000" dirty="0" smtClean="0">
                <a:hlinkClick r:id="rId3"/>
              </a:rPr>
              <a:t>www.w3c.br/pub/Cursos/CursoHTML5/html5-web.pdf</a:t>
            </a:r>
            <a:endParaRPr lang="pt-BR" sz="2000" dirty="0" smtClean="0"/>
          </a:p>
          <a:p>
            <a:endParaRPr lang="pt-BR" dirty="0"/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185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9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0" dirty="0" smtClean="0"/>
              <a:t>Introdução ao mundo do desenvolvimento Front </a:t>
            </a:r>
            <a:r>
              <a:rPr lang="pt-BR" b="0" dirty="0" err="1" smtClean="0"/>
              <a:t>End</a:t>
            </a:r>
            <a:endParaRPr lang="pt-BR" b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Prof. Me. Rafael Florindo</a:t>
            </a:r>
            <a:endParaRPr lang="pt-BR" dirty="0"/>
          </a:p>
        </p:txBody>
      </p:sp>
      <p:pic>
        <p:nvPicPr>
          <p:cNvPr id="1026" name="Picture 2" descr="Gráficos vetoriais grátis de Local na rede internet"/>
          <p:cNvPicPr>
            <a:picLocks noGrp="1" noChangeAspect="1" noChangeArrowheads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6" r="699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7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200" b="1" dirty="0" smtClean="0">
                <a:solidFill>
                  <a:srgbClr val="7030A0"/>
                </a:solidFill>
              </a:rPr>
              <a:t>Proposta de cronograma dos encontros:</a:t>
            </a:r>
          </a:p>
          <a:p>
            <a:endParaRPr lang="pt-BR" sz="2000" b="1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b="1" dirty="0" smtClean="0">
                <a:solidFill>
                  <a:srgbClr val="002060"/>
                </a:solidFill>
              </a:rPr>
              <a:t>Aula 01: Princípios de Desenvolvimento WEB </a:t>
            </a:r>
            <a:r>
              <a:rPr lang="pt-BR" sz="2000" b="1" dirty="0" smtClean="0">
                <a:solidFill>
                  <a:srgbClr val="002060"/>
                </a:solidFill>
              </a:rPr>
              <a:t>com HTML</a:t>
            </a:r>
            <a:endParaRPr lang="pt-BR" sz="2000" b="1" dirty="0" smtClean="0">
              <a:solidFill>
                <a:srgbClr val="002060"/>
              </a:solidFill>
            </a:endParaRPr>
          </a:p>
          <a:p>
            <a:r>
              <a:rPr lang="pt-BR" sz="2000" dirty="0" smtClean="0"/>
              <a:t>Unidade </a:t>
            </a:r>
            <a:r>
              <a:rPr lang="pt-BR" sz="2000" dirty="0" smtClean="0"/>
              <a:t>I</a:t>
            </a:r>
            <a:endParaRPr lang="pt-BR" sz="20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b="1" dirty="0" smtClean="0">
                <a:solidFill>
                  <a:srgbClr val="002060"/>
                </a:solidFill>
              </a:rPr>
              <a:t>Aula 02</a:t>
            </a:r>
            <a:r>
              <a:rPr lang="pt-BR" sz="2000" b="1" dirty="0">
                <a:solidFill>
                  <a:srgbClr val="002060"/>
                </a:solidFill>
              </a:rPr>
              <a:t>: </a:t>
            </a:r>
            <a:r>
              <a:rPr lang="pt-BR" sz="2000" b="1" dirty="0" smtClean="0">
                <a:solidFill>
                  <a:srgbClr val="002060"/>
                </a:solidFill>
              </a:rPr>
              <a:t>Introdução </a:t>
            </a:r>
            <a:r>
              <a:rPr lang="pt-BR" sz="2000" b="1" dirty="0" smtClean="0">
                <a:solidFill>
                  <a:srgbClr val="002060"/>
                </a:solidFill>
              </a:rPr>
              <a:t>ao PHP até estrutura condicional</a:t>
            </a:r>
            <a:endParaRPr lang="pt-BR" sz="2000" b="1" dirty="0" smtClean="0">
              <a:solidFill>
                <a:srgbClr val="002060"/>
              </a:solidFill>
            </a:endParaRPr>
          </a:p>
          <a:p>
            <a:r>
              <a:rPr lang="pt-BR" sz="2000" dirty="0"/>
              <a:t>Unidade </a:t>
            </a:r>
            <a:r>
              <a:rPr lang="pt-BR" sz="2000" dirty="0" smtClean="0"/>
              <a:t>II </a:t>
            </a:r>
            <a:r>
              <a:rPr lang="pt-BR" sz="2000" dirty="0" smtClean="0"/>
              <a:t>e Unidade </a:t>
            </a:r>
            <a:r>
              <a:rPr lang="pt-BR" sz="2000" dirty="0" smtClean="0"/>
              <a:t>III</a:t>
            </a:r>
            <a:endParaRPr lang="pt-BR" sz="20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b="1" dirty="0" smtClean="0">
                <a:solidFill>
                  <a:srgbClr val="002060"/>
                </a:solidFill>
              </a:rPr>
              <a:t>Aula 03: Continuação do </a:t>
            </a:r>
            <a:r>
              <a:rPr lang="pt-BR" sz="2000" b="1" dirty="0" smtClean="0">
                <a:solidFill>
                  <a:srgbClr val="002060"/>
                </a:solidFill>
              </a:rPr>
              <a:t>PHP com aplicação de estrutura de repetição e </a:t>
            </a:r>
            <a:r>
              <a:rPr lang="pt-BR" sz="2000" b="1" dirty="0" err="1" smtClean="0">
                <a:solidFill>
                  <a:srgbClr val="002060"/>
                </a:solidFill>
              </a:rPr>
              <a:t>array</a:t>
            </a:r>
            <a:endParaRPr lang="pt-BR" sz="2000" b="1" dirty="0" smtClean="0">
              <a:solidFill>
                <a:srgbClr val="002060"/>
              </a:solidFill>
            </a:endParaRPr>
          </a:p>
          <a:p>
            <a:r>
              <a:rPr lang="pt-BR" sz="2000" dirty="0"/>
              <a:t>Unidade </a:t>
            </a:r>
            <a:r>
              <a:rPr lang="pt-BR" sz="2000" dirty="0" smtClean="0"/>
              <a:t>III </a:t>
            </a:r>
            <a:r>
              <a:rPr lang="pt-BR" sz="2000" dirty="0"/>
              <a:t>e Unidade </a:t>
            </a:r>
            <a:r>
              <a:rPr lang="pt-BR" sz="2000" dirty="0" smtClean="0"/>
              <a:t>IV</a:t>
            </a:r>
            <a:endParaRPr lang="pt-BR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b="1" dirty="0" smtClean="0">
                <a:solidFill>
                  <a:srgbClr val="002060"/>
                </a:solidFill>
              </a:rPr>
              <a:t>Aula 04: </a:t>
            </a:r>
            <a:r>
              <a:rPr lang="pt-BR" sz="2000" b="1" dirty="0">
                <a:solidFill>
                  <a:srgbClr val="002060"/>
                </a:solidFill>
              </a:rPr>
              <a:t>Continuação do PHP com aplicação de estrutura de repetição e </a:t>
            </a:r>
            <a:r>
              <a:rPr lang="pt-BR" sz="2000" b="1" dirty="0" err="1">
                <a:solidFill>
                  <a:srgbClr val="002060"/>
                </a:solidFill>
              </a:rPr>
              <a:t>array</a:t>
            </a:r>
            <a:r>
              <a:rPr lang="pt-BR" sz="2000" b="1" dirty="0">
                <a:solidFill>
                  <a:srgbClr val="002060"/>
                </a:solidFill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</a:rPr>
              <a:t>e funções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dirty="0" smtClean="0"/>
              <a:t>Unidade IV e V</a:t>
            </a:r>
            <a:endParaRPr lang="pt-BR" sz="2000" dirty="0"/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00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pt-BR" sz="2000" dirty="0"/>
              <a:t>Corpo HTML 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pt-BR" sz="2000" dirty="0"/>
              <a:t>Listas 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pt-BR" sz="2000" dirty="0"/>
              <a:t>Imagens 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pt-BR" sz="2000" dirty="0"/>
              <a:t>Links 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pt-BR" sz="2000" dirty="0"/>
              <a:t>Tabela 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pt-BR" sz="2000" dirty="0"/>
              <a:t>Formulário Eletrônico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0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/>
              <a:t>Princípios de Desenvolvimento WEB com HTML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 smtClean="0"/>
              <a:t>Unidade </a:t>
            </a:r>
            <a:r>
              <a:rPr lang="pt-BR" dirty="0" smtClean="0"/>
              <a:t>01</a:t>
            </a:r>
            <a:endParaRPr lang="pt-BR" dirty="0"/>
          </a:p>
        </p:txBody>
      </p:sp>
      <p:pic>
        <p:nvPicPr>
          <p:cNvPr id="1026" name="Picture 2" descr="Fotos grátis de 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793" y="2263760"/>
            <a:ext cx="5041745" cy="334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98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/>
              <a:t>Linguagem Front </a:t>
            </a:r>
            <a:r>
              <a:rPr lang="pt-BR" sz="2400" b="1" dirty="0" err="1" smtClean="0"/>
              <a:t>end</a:t>
            </a:r>
            <a:endParaRPr lang="pt-BR" sz="2400" b="1" dirty="0" smtClean="0"/>
          </a:p>
          <a:p>
            <a:r>
              <a:rPr lang="pt-BR" sz="2000" b="1" dirty="0" smtClean="0">
                <a:solidFill>
                  <a:srgbClr val="002060"/>
                </a:solidFill>
              </a:rPr>
              <a:t>Abaixo temos algumas das linguagens de front end.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b="1" dirty="0">
                <a:solidFill>
                  <a:srgbClr val="E82E8A"/>
                </a:solidFill>
              </a:rPr>
              <a:t>HTML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dirty="0"/>
              <a:t>CSS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dirty="0" err="1" smtClean="0"/>
              <a:t>Javascript</a:t>
            </a:r>
            <a:r>
              <a:rPr lang="pt-BR" sz="2000" dirty="0" smtClean="0"/>
              <a:t> puro ou suas bibliotecas ou frameworks</a:t>
            </a:r>
            <a:endParaRPr lang="pt-BR" sz="2000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pt-BR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React</a:t>
            </a:r>
            <a:endParaRPr lang="pt-BR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pt-BR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Vue</a:t>
            </a:r>
            <a:endParaRPr lang="pt-BR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pt-BR" dirty="0" err="1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TypeScript</a:t>
            </a:r>
            <a:endParaRPr lang="pt-BR" dirty="0" smtClean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pt-BR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Angular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pt-BR" dirty="0" err="1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JQuery</a:t>
            </a:r>
            <a:endParaRPr lang="pt-BR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988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b="1" dirty="0" smtClean="0"/>
              <a:t>Linguagem Back </a:t>
            </a:r>
            <a:r>
              <a:rPr lang="pt-BR" sz="2400" b="1" dirty="0" err="1" smtClean="0"/>
              <a:t>end</a:t>
            </a:r>
            <a:endParaRPr lang="pt-BR" sz="2400" b="1" dirty="0" smtClean="0"/>
          </a:p>
          <a:p>
            <a:r>
              <a:rPr lang="pt-BR" sz="2000" b="1" dirty="0" smtClean="0">
                <a:solidFill>
                  <a:srgbClr val="002060"/>
                </a:solidFill>
              </a:rPr>
              <a:t>Abaixo temos algumas das linguagens de </a:t>
            </a:r>
            <a:r>
              <a:rPr lang="pt-BR" sz="2000" b="1" dirty="0" err="1" smtClean="0">
                <a:solidFill>
                  <a:srgbClr val="002060"/>
                </a:solidFill>
              </a:rPr>
              <a:t>back</a:t>
            </a:r>
            <a:r>
              <a:rPr lang="pt-BR" sz="2000" b="1" dirty="0" smtClean="0">
                <a:solidFill>
                  <a:srgbClr val="002060"/>
                </a:solidFill>
              </a:rPr>
              <a:t> end.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dirty="0"/>
              <a:t>Python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dirty="0"/>
              <a:t>Java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dirty="0"/>
              <a:t>C#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b="1" dirty="0">
                <a:solidFill>
                  <a:srgbClr val="E82E8A"/>
                </a:solidFill>
              </a:rPr>
              <a:t>PHP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dirty="0" err="1"/>
              <a:t>JavaScript</a:t>
            </a:r>
            <a:r>
              <a:rPr lang="pt-BR" sz="2000" dirty="0"/>
              <a:t> (</a:t>
            </a:r>
            <a:r>
              <a:rPr lang="pt-BR" sz="2000" dirty="0" err="1"/>
              <a:t>engine</a:t>
            </a:r>
            <a:r>
              <a:rPr lang="pt-BR" sz="2000" dirty="0"/>
              <a:t>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dirty="0" err="1"/>
              <a:t>Kotlin</a:t>
            </a:r>
            <a:endParaRPr lang="pt-BR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dirty="0"/>
              <a:t>Ruby </a:t>
            </a:r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715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HTML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  <p:pic>
        <p:nvPicPr>
          <p:cNvPr id="7172" name="Picture 4" descr="Fotos grátis de Local na rede internet"/>
          <p:cNvPicPr>
            <a:picLocks noGrp="1" noChangeAspect="1" noChangeArrowheads="1"/>
          </p:cNvPicPr>
          <p:nvPr>
            <p:ph type="pic" idx="10"/>
          </p:nvPr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7" r="1942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73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/>
              <a:t>HTML (</a:t>
            </a:r>
            <a:r>
              <a:rPr lang="pt-BR" sz="2400" b="1" dirty="0" err="1"/>
              <a:t>HyperText</a:t>
            </a:r>
            <a:r>
              <a:rPr lang="pt-BR" sz="2400" b="1" dirty="0"/>
              <a:t> </a:t>
            </a:r>
            <a:r>
              <a:rPr lang="pt-BR" sz="2400" b="1" dirty="0" err="1"/>
              <a:t>Markup</a:t>
            </a:r>
            <a:r>
              <a:rPr lang="pt-BR" sz="2400" b="1" dirty="0"/>
              <a:t> </a:t>
            </a:r>
            <a:r>
              <a:rPr lang="pt-BR" sz="2400" b="1" dirty="0" err="1" smtClean="0"/>
              <a:t>Language</a:t>
            </a:r>
            <a:r>
              <a:rPr lang="pt-BR" sz="2400" b="1" dirty="0" smtClean="0"/>
              <a:t>)</a:t>
            </a:r>
          </a:p>
          <a:p>
            <a:r>
              <a:rPr lang="pt-BR" sz="2000" b="1" dirty="0" smtClean="0">
                <a:solidFill>
                  <a:srgbClr val="002060"/>
                </a:solidFill>
              </a:rPr>
              <a:t>Linguagem de Marcação de hipertexto.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pt-BR" sz="2000" b="1" dirty="0" smtClean="0"/>
              <a:t>Define a </a:t>
            </a:r>
            <a:r>
              <a:rPr lang="pt-BR" sz="2000" b="1" dirty="0"/>
              <a:t>estrutura </a:t>
            </a:r>
            <a:r>
              <a:rPr lang="pt-BR" sz="2000" b="1" dirty="0" smtClean="0"/>
              <a:t>das páginas web e o seu o conteúdo, e é </a:t>
            </a:r>
            <a:r>
              <a:rPr lang="pt-BR" sz="2000" b="1" dirty="0"/>
              <a:t>composta por uma série de marcações que dizem para os servidores da web qual é o estilo e a estrutura de um </a:t>
            </a:r>
            <a:r>
              <a:rPr lang="pt-BR" sz="2000" b="1" dirty="0" smtClean="0"/>
              <a:t>documento deverá ser </a:t>
            </a:r>
            <a:r>
              <a:rPr lang="pt-BR" sz="2000" b="1" dirty="0" err="1" smtClean="0"/>
              <a:t>renderizado</a:t>
            </a:r>
            <a:r>
              <a:rPr lang="pt-BR" sz="2000" b="1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pt-BR" sz="2000" dirty="0"/>
              <a:t>Todas as páginas HTML possuem uma série de elementos, que consistem num conjunto de </a:t>
            </a:r>
            <a:r>
              <a:rPr lang="pt-BR" sz="2000" dirty="0" err="1"/>
              <a:t>tags</a:t>
            </a:r>
            <a:r>
              <a:rPr lang="pt-BR" sz="2000" dirty="0"/>
              <a:t> e </a:t>
            </a:r>
            <a:r>
              <a:rPr lang="pt-BR" sz="2000" dirty="0" smtClean="0"/>
              <a:t>atributos, onde uma </a:t>
            </a:r>
            <a:r>
              <a:rPr lang="pt-BR" sz="2000" dirty="0" err="1"/>
              <a:t>tag</a:t>
            </a:r>
            <a:r>
              <a:rPr lang="pt-BR" sz="2000" dirty="0"/>
              <a:t> diz para o navegador onde um elemento começa e termina, enquanto um atributo descreve as características de um elemento</a:t>
            </a:r>
            <a:r>
              <a:rPr lang="pt-BR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dirty="0" smtClean="0"/>
              <a:t>Estrutura da </a:t>
            </a:r>
            <a:r>
              <a:rPr lang="pt-BR" sz="2000" dirty="0" err="1" smtClean="0"/>
              <a:t>tag</a:t>
            </a:r>
            <a:r>
              <a:rPr lang="pt-BR" sz="2000" dirty="0" smtClean="0"/>
              <a:t>: </a:t>
            </a:r>
            <a:r>
              <a:rPr lang="pt-BR" sz="2000" b="1" dirty="0" smtClean="0"/>
              <a:t>&lt;</a:t>
            </a:r>
            <a:r>
              <a:rPr lang="pt-BR" sz="2000" b="1" dirty="0" err="1" smtClean="0"/>
              <a:t>tag</a:t>
            </a:r>
            <a:r>
              <a:rPr lang="pt-BR" sz="2000" b="1" dirty="0" smtClean="0"/>
              <a:t>&gt; conteúdo &lt;/</a:t>
            </a:r>
            <a:r>
              <a:rPr lang="pt-BR" sz="2000" b="1" dirty="0" err="1" smtClean="0"/>
              <a:t>tag</a:t>
            </a:r>
            <a:r>
              <a:rPr lang="pt-BR" sz="2000" b="1" dirty="0" smtClean="0"/>
              <a:t>&gt;</a:t>
            </a:r>
            <a:endParaRPr lang="pt-BR" sz="2000" b="1" dirty="0"/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0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square" rtlCol="0">
        <a:spAutoFit/>
      </a:bodyPr>
      <a:lstStyle>
        <a:defPPr>
          <a:defRPr dirty="0" smtClean="0">
            <a:ln>
              <a:solidFill>
                <a:schemeClr val="accent2">
                  <a:lumMod val="75000"/>
                </a:schemeClr>
              </a:solidFill>
            </a:ln>
            <a:solidFill>
              <a:srgbClr val="EE7325"/>
            </a:solidFill>
            <a:latin typeface="Exo 2 Extra Bold" panose="000009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2290</TotalTime>
  <Words>1423</Words>
  <Application>Microsoft Office PowerPoint</Application>
  <PresentationFormat>Widescreen</PresentationFormat>
  <Paragraphs>240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Courier New</vt:lpstr>
      <vt:lpstr>Exo 2 Extra Bold</vt:lpstr>
      <vt:lpstr>Franklin Gothic Book</vt:lpstr>
      <vt:lpstr>Franklin Gothic Demi</vt:lpstr>
      <vt:lpstr>Franklin Gothic Demi Cond</vt:lpstr>
      <vt:lpstr>Times New Roman</vt:lpstr>
      <vt:lpstr>Wingdings</vt:lpstr>
      <vt:lpstr>Tema do Office</vt:lpstr>
      <vt:lpstr>Programação Back End I</vt:lpstr>
      <vt:lpstr>Apresentação do PowerPoint</vt:lpstr>
      <vt:lpstr>Introdução ao mundo do desenvolvimento Front End</vt:lpstr>
      <vt:lpstr>Apresentação do PowerPoint</vt:lpstr>
      <vt:lpstr>Apresentação do PowerPoint</vt:lpstr>
      <vt:lpstr>Apresentação do PowerPoint</vt:lpstr>
      <vt:lpstr>Apresentação do PowerPoint</vt:lpstr>
      <vt:lpstr>HTML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Coppola Cole</dc:creator>
  <cp:lastModifiedBy>Rafael Alves Florindo</cp:lastModifiedBy>
  <cp:revision>1173</cp:revision>
  <cp:lastPrinted>2021-05-21T20:29:14Z</cp:lastPrinted>
  <dcterms:created xsi:type="dcterms:W3CDTF">2020-01-23T19:05:58Z</dcterms:created>
  <dcterms:modified xsi:type="dcterms:W3CDTF">2022-07-18T23:02:59Z</dcterms:modified>
</cp:coreProperties>
</file>