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9" r:id="rId2"/>
    <p:sldId id="281" r:id="rId3"/>
    <p:sldId id="282" r:id="rId4"/>
    <p:sldId id="283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2" r:id="rId24"/>
    <p:sldId id="333" r:id="rId25"/>
    <p:sldId id="312" r:id="rId26"/>
    <p:sldId id="288" r:id="rId27"/>
    <p:sldId id="263" r:id="rId28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3DC4388-3F76-4FC7-8FFE-3698A9B1E210}">
          <p14:sldIdLst>
            <p14:sldId id="279"/>
            <p14:sldId id="281"/>
            <p14:sldId id="282"/>
            <p14:sldId id="283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2"/>
            <p14:sldId id="333"/>
          </p14:sldIdLst>
        </p14:section>
        <p14:section name="Seção sem Título" id="{E725A132-BE54-4E53-A6F0-62426FAEB635}">
          <p14:sldIdLst>
            <p14:sldId id="312"/>
            <p14:sldId id="28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F7D"/>
    <a:srgbClr val="EE7325"/>
    <a:srgbClr val="E82E8A"/>
    <a:srgbClr val="002E46"/>
    <a:srgbClr val="00A6E9"/>
    <a:srgbClr val="FDC432"/>
    <a:srgbClr val="F03CDB"/>
    <a:srgbClr val="0A435A"/>
    <a:srgbClr val="FF9933"/>
    <a:srgbClr val="1F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CFE80-5FF1-95FF-6E89-A79FC5E3832E}" v="187" dt="2022-04-05T03:19:47.668"/>
    <p1510:client id="{23822C9E-7DF0-C1C8-D94C-AA5ED55D7CF9}" v="128" dt="2022-03-07T19:48:30.348"/>
    <p1510:client id="{4AD1EDA1-497D-3FBF-FC21-ED028780937A}" v="141" dt="2022-04-12T11:45:14.429"/>
    <p1510:client id="{4E8FC748-E22B-F737-3F61-F9EBF7A3FCF7}" v="676" dt="2022-02-22T20:20:17.719"/>
    <p1510:client id="{93D4584C-D7E1-777F-BA2E-473BC75BF721}" v="121" dt="2022-03-15T20:45:04.210"/>
    <p1510:client id="{D53ED049-E5BE-14DB-BCD5-D6CD308421B9}" v="255" dt="2022-02-24T19:16:08.778"/>
    <p1510:client id="{E9B6E218-61C0-89E2-0FB3-38D13F536886}" v="148" dt="2022-03-22T17:19:54.513"/>
    <p1510:client id="{F8EFBC2C-690D-A6AA-95DC-1CA3B6E52591}" v="119" dt="2022-03-29T19:56:25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9" autoAdjust="0"/>
    <p:restoredTop sz="96395" autoAdjust="0"/>
  </p:normalViewPr>
  <p:slideViewPr>
    <p:cSldViewPr snapToGrid="0">
      <p:cViewPr varScale="1">
        <p:scale>
          <a:sx n="69" d="100"/>
          <a:sy n="69" d="100"/>
        </p:scale>
        <p:origin x="84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80" d="100"/>
          <a:sy n="80" d="100"/>
        </p:scale>
        <p:origin x="4382" y="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2E10-7560-4C5D-84DF-20AF2CF12561}" type="datetimeFigureOut">
              <a:rPr lang="pt-BR" smtClean="0"/>
              <a:t>23/07/2022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BD69-B8A0-4DFB-9C6B-6D761F54D5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2687E-8532-4A20-82D5-17B6D63C20D7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2F3B-EFEB-43EA-88D6-F27045EDC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5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2" r="9451" b="6171"/>
          <a:stretch/>
        </p:blipFill>
        <p:spPr>
          <a:xfrm>
            <a:off x="40856" y="0"/>
            <a:ext cx="12151143" cy="68707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0"/>
            <a:ext cx="12196862" cy="6870699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88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5" name="Agrupar 34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7" name="Retângulo 3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8" name="Retângulo 3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9" name="Retângulo 3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40" name="Retângulo 3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70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42016" y="314965"/>
            <a:ext cx="914400" cy="12185567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94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1" r="29784" b="14253"/>
          <a:stretch/>
        </p:blipFill>
        <p:spPr>
          <a:xfrm>
            <a:off x="40855" y="0"/>
            <a:ext cx="12151145" cy="68580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6445"/>
            <a:ext cx="12196862" cy="6851555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95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5" name="Agrupar 1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7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19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71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9" name="Agrupar 18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5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3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6" name="Agrupar 25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7" name="Retângulo 2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3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 userDrawn="1"/>
        </p:nvSpPr>
        <p:spPr>
          <a:xfrm rot="5400000">
            <a:off x="5637897" y="300345"/>
            <a:ext cx="914400" cy="12193805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75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37464" y="0"/>
            <a:ext cx="7454536" cy="685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737464" cy="6858000"/>
          </a:xfrm>
          <a:prstGeom prst="rect">
            <a:avLst/>
          </a:prstGeom>
          <a:solidFill>
            <a:srgbClr val="002E46"/>
          </a:solidFill>
          <a:ln>
            <a:solidFill>
              <a:srgbClr val="1F3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04800" dist="2540000" dir="2154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7814" y="2584911"/>
            <a:ext cx="3801427" cy="1367246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</a:t>
            </a:r>
            <a:br>
              <a:rPr lang="pt-BR" dirty="0"/>
            </a:br>
            <a:r>
              <a:rPr lang="pt-BR" dirty="0"/>
              <a:t>editar o título</a:t>
            </a:r>
            <a:br>
              <a:rPr lang="pt-BR" dirty="0"/>
            </a:br>
            <a:r>
              <a:rPr lang="pt-BR" dirty="0"/>
              <a:t>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77814" y="5664748"/>
            <a:ext cx="5659395" cy="67149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" y="673252"/>
            <a:ext cx="668338" cy="366472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16" y="661927"/>
            <a:ext cx="420786" cy="420786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243385" y="567928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68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7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30" name="Agrupar 2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39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20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8033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1" name="Agrupar 30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34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645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85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138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37897" y="310846"/>
            <a:ext cx="914400" cy="12193806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039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 userDrawn="1"/>
        </p:nvGrpSpPr>
        <p:grpSpPr>
          <a:xfrm>
            <a:off x="-130104" y="2043875"/>
            <a:ext cx="1110354" cy="3993977"/>
            <a:chOff x="-130104" y="2043875"/>
            <a:chExt cx="1110354" cy="3993977"/>
          </a:xfrm>
        </p:grpSpPr>
        <p:pic>
          <p:nvPicPr>
            <p:cNvPr id="18" name="Imagem 1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A6E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066" y="2441659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4" name="Imagem 2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01837" y="3807398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10304" y="5173137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6" name="Imagem 2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534" y="2424075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63" y="3789814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296" y="5155553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</p:grp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19175" r="13900" b="33334"/>
          <a:stretch/>
        </p:blipFill>
        <p:spPr>
          <a:xfrm>
            <a:off x="-304801" y="-529065"/>
            <a:ext cx="3992493" cy="36778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Espaço Reservado para Texto 2"/>
          <p:cNvSpPr>
            <a:spLocks noGrp="1"/>
          </p:cNvSpPr>
          <p:nvPr userDrawn="1">
            <p:ph type="body" idx="1" hasCustomPrompt="1"/>
          </p:nvPr>
        </p:nvSpPr>
        <p:spPr>
          <a:xfrm>
            <a:off x="3992493" y="5030868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92493" y="1188127"/>
            <a:ext cx="6657975" cy="2852737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grpSp>
        <p:nvGrpSpPr>
          <p:cNvPr id="13" name="Agrupar 12"/>
          <p:cNvGrpSpPr/>
          <p:nvPr userDrawn="1"/>
        </p:nvGrpSpPr>
        <p:grpSpPr>
          <a:xfrm>
            <a:off x="0" y="6813931"/>
            <a:ext cx="12192000" cy="45719"/>
            <a:chOff x="-3124684" y="6837381"/>
            <a:chExt cx="12469445" cy="41235"/>
          </a:xfrm>
        </p:grpSpPr>
        <p:sp>
          <p:nvSpPr>
            <p:cNvPr id="14" name="Retângulo 13"/>
            <p:cNvSpPr/>
            <p:nvPr userDrawn="1"/>
          </p:nvSpPr>
          <p:spPr>
            <a:xfrm rot="10800000" flipH="1" flipV="1">
              <a:off x="-3124684" y="6837384"/>
              <a:ext cx="3117362" cy="41232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 flipH="1" flipV="1">
              <a:off x="-7322" y="6837383"/>
              <a:ext cx="3117362" cy="41232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 flipH="1" flipV="1">
              <a:off x="6227399" y="6837381"/>
              <a:ext cx="3117362" cy="41232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 flipH="1" flipV="1">
              <a:off x="3110039" y="6837384"/>
              <a:ext cx="3117362" cy="41232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97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4" name="Retângulo 1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624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88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856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381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7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5638800" y="304799"/>
            <a:ext cx="914400" cy="12192002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2" r:id="rId5"/>
    <p:sldLayoutId id="2147483665" r:id="rId6"/>
    <p:sldLayoutId id="2147483653" r:id="rId7"/>
    <p:sldLayoutId id="2147483659" r:id="rId8"/>
    <p:sldLayoutId id="2147483660" r:id="rId9"/>
    <p:sldLayoutId id="2147483654" r:id="rId10"/>
    <p:sldLayoutId id="2147483667" r:id="rId11"/>
    <p:sldLayoutId id="2147483662" r:id="rId12"/>
    <p:sldLayoutId id="2147483668" r:id="rId13"/>
    <p:sldLayoutId id="2147483663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98" r:id="rId35"/>
    <p:sldLayoutId id="2147483689" r:id="rId36"/>
    <p:sldLayoutId id="2147483690" r:id="rId37"/>
    <p:sldLayoutId id="2147483691" r:id="rId38"/>
    <p:sldLayoutId id="2147483692" r:id="rId39"/>
    <p:sldLayoutId id="2147483693" r:id="rId40"/>
    <p:sldLayoutId id="2147483694" r:id="rId41"/>
    <p:sldLayoutId id="2147483695" r:id="rId42"/>
    <p:sldLayoutId id="2147483696" r:id="rId43"/>
    <p:sldLayoutId id="2147483697" r:id="rId44"/>
    <p:sldLayoutId id="2147483657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.br/pub/Cursos/CursoHTML5/html5-web.pdf" TargetMode="External"/><Relationship Id="rId2" Type="http://schemas.openxmlformats.org/officeDocument/2006/relationships/hyperlink" Target="https://www.dicasux.com.br/figma/figma-tutorial-prototipo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070" y="2573524"/>
            <a:ext cx="7050636" cy="1676400"/>
          </a:xfrm>
        </p:spPr>
        <p:txBody>
          <a:bodyPr lIns="91440" tIns="45720" rIns="91440" bIns="45720" anchor="ctr"/>
          <a:lstStyle/>
          <a:p>
            <a:r>
              <a:rPr lang="pt-BR" b="0" dirty="0" smtClean="0">
                <a:latin typeface="Franklin Gothic Demi Cond"/>
              </a:rPr>
              <a:t>Programação Back </a:t>
            </a:r>
            <a:r>
              <a:rPr lang="pt-BR" b="0" dirty="0" err="1" smtClean="0">
                <a:latin typeface="Franklin Gothic Demi Cond"/>
              </a:rPr>
              <a:t>End</a:t>
            </a:r>
            <a:r>
              <a:rPr lang="pt-BR" b="0" dirty="0">
                <a:latin typeface="Franklin Gothic Demi Cond"/>
              </a:rPr>
              <a:t> </a:t>
            </a:r>
            <a:r>
              <a:rPr lang="pt-BR" b="0" dirty="0" smtClean="0">
                <a:latin typeface="Franklin Gothic Demi Cond"/>
              </a:rPr>
              <a:t>I</a:t>
            </a:r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9070" y="6317673"/>
            <a:ext cx="32175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EE7325"/>
                </a:solidFill>
                <a:latin typeface="Exo 2 Extra Bold" panose="00000900000000000000" pitchFamily="50" charset="0"/>
              </a:rPr>
              <a:t>SISTEMAS PARA INTERNET</a:t>
            </a:r>
          </a:p>
        </p:txBody>
      </p:sp>
    </p:spTree>
    <p:extLst>
      <p:ext uri="{BB962C8B-B14F-4D97-AF65-F5344CB8AC3E}">
        <p14:creationId xmlns:p14="http://schemas.microsoft.com/office/powerpoint/2010/main" val="4072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/>
          <p:cNvSpPr>
            <a:spLocks noGrp="1"/>
          </p:cNvSpPr>
          <p:nvPr>
            <p:ph type="pic" idx="10"/>
          </p:nvPr>
        </p:nvSpPr>
        <p:spPr/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Sintaxe Básica do PHP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Google Shape;509;ge3dabac152_0_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757" y="1529850"/>
            <a:ext cx="3901949" cy="379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2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4" y="681154"/>
            <a:ext cx="10457987" cy="6176846"/>
          </a:xfrm>
        </p:spPr>
        <p:txBody>
          <a:bodyPr>
            <a:normAutofit/>
          </a:bodyPr>
          <a:lstStyle/>
          <a:p>
            <a:r>
              <a:rPr lang="pt-BR" sz="3600" b="1" dirty="0"/>
              <a:t>Variáveis</a:t>
            </a:r>
            <a:endParaRPr lang="pt-BR" b="1" dirty="0"/>
          </a:p>
          <a:p>
            <a:pPr lvl="0" algn="just">
              <a:lnSpc>
                <a:spcPct val="100000"/>
              </a:lnSpc>
            </a:pPr>
            <a:r>
              <a:rPr lang="pt-BR" sz="2000" b="1" dirty="0">
                <a:latin typeface="Nunito"/>
                <a:ea typeface="Nunito"/>
                <a:cs typeface="Nunito"/>
                <a:sym typeface="Nunito"/>
              </a:rPr>
              <a:t>Sintaxe:                     $</a:t>
            </a:r>
            <a:r>
              <a:rPr lang="pt-BR" sz="2000" b="1" dirty="0" err="1">
                <a:latin typeface="Nunito"/>
                <a:ea typeface="Nunito"/>
                <a:cs typeface="Nunito"/>
                <a:sym typeface="Nunito"/>
              </a:rPr>
              <a:t>nova_da_variável</a:t>
            </a:r>
            <a:r>
              <a:rPr lang="pt-BR" sz="2000" b="1" dirty="0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lang="pt-BR" sz="2000" b="1" dirty="0" err="1">
                <a:latin typeface="Nunito"/>
                <a:ea typeface="Nunito"/>
                <a:cs typeface="Nunito"/>
                <a:sym typeface="Nunito"/>
              </a:rPr>
              <a:t>valor_da_variavel</a:t>
            </a:r>
            <a:r>
              <a:rPr lang="pt-BR" sz="2000" b="1" dirty="0">
                <a:latin typeface="Nunito"/>
                <a:ea typeface="Nunito"/>
                <a:cs typeface="Nunito"/>
                <a:sym typeface="Nunito"/>
              </a:rPr>
              <a:t>;</a:t>
            </a:r>
          </a:p>
          <a:p>
            <a:pPr lvl="0" algn="just">
              <a:lnSpc>
                <a:spcPct val="100000"/>
              </a:lnSpc>
            </a:pPr>
            <a:endParaRPr lang="pt-BR" sz="2000" dirty="0">
              <a:latin typeface="Nunito"/>
              <a:ea typeface="Nunito"/>
              <a:cs typeface="Nunito"/>
              <a:sym typeface="Nunito"/>
            </a:endParaRPr>
          </a:p>
          <a:p>
            <a:pPr lvl="0" algn="just">
              <a:lnSpc>
                <a:spcPct val="100000"/>
              </a:lnSpc>
            </a:pPr>
            <a:r>
              <a:rPr lang="pt-BR" sz="2000" b="1" dirty="0">
                <a:latin typeface="Nunito"/>
                <a:ea typeface="Nunito"/>
                <a:cs typeface="Nunito"/>
                <a:sym typeface="Nunito"/>
              </a:rPr>
              <a:t>Exemplos</a:t>
            </a:r>
          </a:p>
          <a:p>
            <a:pPr lvl="0" algn="just">
              <a:lnSpc>
                <a:spcPct val="100000"/>
              </a:lnSpc>
            </a:pPr>
            <a:r>
              <a:rPr lang="pt-BR" sz="2000" dirty="0">
                <a:latin typeface="Nunito"/>
                <a:ea typeface="Nunito"/>
                <a:cs typeface="Nunito"/>
                <a:sym typeface="Nunito"/>
              </a:rPr>
              <a:t>$</a:t>
            </a:r>
            <a:r>
              <a:rPr lang="pt-BR" sz="2000" dirty="0" err="1"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pt-BR" sz="2000" dirty="0">
                <a:latin typeface="Nunito"/>
                <a:ea typeface="Nunito"/>
                <a:cs typeface="Nunito"/>
                <a:sym typeface="Nunito"/>
              </a:rPr>
              <a:t> = 10; //inteiro</a:t>
            </a:r>
          </a:p>
          <a:p>
            <a:pPr lvl="0" algn="just">
              <a:lnSpc>
                <a:spcPct val="100000"/>
              </a:lnSpc>
            </a:pPr>
            <a:r>
              <a:rPr lang="pt-BR" sz="2000" dirty="0">
                <a:latin typeface="Nunito"/>
                <a:ea typeface="Nunito"/>
                <a:cs typeface="Nunito"/>
                <a:sym typeface="Nunito"/>
              </a:rPr>
              <a:t>$</a:t>
            </a:r>
            <a:r>
              <a:rPr lang="pt-BR" sz="2000" dirty="0" err="1"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pt-BR" sz="2000" dirty="0">
                <a:latin typeface="Nunito"/>
                <a:ea typeface="Nunito"/>
                <a:cs typeface="Nunito"/>
                <a:sym typeface="Nunito"/>
              </a:rPr>
              <a:t> = 15.89; //</a:t>
            </a:r>
            <a:r>
              <a:rPr lang="pt-BR" sz="2000" dirty="0" err="1">
                <a:latin typeface="Nunito"/>
                <a:ea typeface="Nunito"/>
                <a:cs typeface="Nunito"/>
                <a:sym typeface="Nunito"/>
              </a:rPr>
              <a:t>float</a:t>
            </a:r>
            <a:endParaRPr lang="pt-BR" sz="2000" dirty="0">
              <a:latin typeface="Nunito"/>
              <a:ea typeface="Nunito"/>
              <a:cs typeface="Nunito"/>
              <a:sym typeface="Nunito"/>
            </a:endParaRPr>
          </a:p>
          <a:p>
            <a:pPr lvl="0" algn="just">
              <a:lnSpc>
                <a:spcPct val="100000"/>
              </a:lnSpc>
            </a:pPr>
            <a:r>
              <a:rPr lang="pt-BR" sz="2000" dirty="0">
                <a:latin typeface="Nunito"/>
                <a:ea typeface="Nunito"/>
                <a:cs typeface="Nunito"/>
                <a:sym typeface="Nunito"/>
              </a:rPr>
              <a:t>$</a:t>
            </a:r>
            <a:r>
              <a:rPr lang="pt-BR" sz="2000" dirty="0" err="1">
                <a:latin typeface="Nunito"/>
                <a:ea typeface="Nunito"/>
                <a:cs typeface="Nunito"/>
                <a:sym typeface="Nunito"/>
              </a:rPr>
              <a:t>name</a:t>
            </a:r>
            <a:r>
              <a:rPr lang="pt-BR" sz="2000" dirty="0">
                <a:latin typeface="Nunito"/>
                <a:ea typeface="Nunito"/>
                <a:cs typeface="Nunito"/>
                <a:sym typeface="Nunito"/>
              </a:rPr>
              <a:t> = "Rafael"; //</a:t>
            </a:r>
            <a:r>
              <a:rPr lang="pt-BR" sz="2000" dirty="0" err="1">
                <a:latin typeface="Nunito"/>
                <a:ea typeface="Nunito"/>
                <a:cs typeface="Nunito"/>
                <a:sym typeface="Nunito"/>
              </a:rPr>
              <a:t>string</a:t>
            </a:r>
            <a:endParaRPr lang="pt-BR" sz="2000" dirty="0">
              <a:latin typeface="Nunito"/>
              <a:ea typeface="Nunito"/>
              <a:cs typeface="Nunito"/>
              <a:sym typeface="Nunito"/>
            </a:endParaRPr>
          </a:p>
          <a:p>
            <a:pPr lvl="0" algn="just">
              <a:lnSpc>
                <a:spcPct val="100000"/>
              </a:lnSpc>
            </a:pPr>
            <a:r>
              <a:rPr lang="pt-BR" sz="2000" dirty="0">
                <a:latin typeface="Nunito"/>
                <a:ea typeface="Nunito"/>
                <a:cs typeface="Nunito"/>
                <a:sym typeface="Nunito"/>
              </a:rPr>
              <a:t>$status = </a:t>
            </a:r>
            <a:r>
              <a:rPr lang="pt-BR" sz="2000" dirty="0" err="1">
                <a:latin typeface="Nunito"/>
                <a:ea typeface="Nunito"/>
                <a:cs typeface="Nunito"/>
                <a:sym typeface="Nunito"/>
              </a:rPr>
              <a:t>true</a:t>
            </a:r>
            <a:r>
              <a:rPr lang="pt-BR" sz="2000" dirty="0">
                <a:latin typeface="Nunito"/>
                <a:ea typeface="Nunito"/>
                <a:cs typeface="Nunito"/>
                <a:sym typeface="Nunito"/>
              </a:rPr>
              <a:t>; //</a:t>
            </a:r>
            <a:r>
              <a:rPr lang="pt-BR" sz="2000" dirty="0" err="1">
                <a:latin typeface="Nunito"/>
                <a:ea typeface="Nunito"/>
                <a:cs typeface="Nunito"/>
                <a:sym typeface="Nunito"/>
              </a:rPr>
              <a:t>boolean</a:t>
            </a:r>
            <a:endParaRPr lang="pt-BR" sz="2000" dirty="0">
              <a:latin typeface="Nunito"/>
              <a:ea typeface="Nunito"/>
              <a:cs typeface="Nunito"/>
              <a:sym typeface="Nunito"/>
            </a:endParaRPr>
          </a:p>
          <a:p>
            <a:pPr lvl="0" algn="just"/>
            <a:r>
              <a:rPr lang="pt-BR" sz="2000" dirty="0">
                <a:latin typeface="Nunito"/>
                <a:ea typeface="Nunito"/>
                <a:cs typeface="Nunito"/>
                <a:sym typeface="Nunito"/>
              </a:rPr>
              <a:t>$status = false; //</a:t>
            </a:r>
            <a:r>
              <a:rPr lang="pt-BR" sz="2000" dirty="0" err="1">
                <a:latin typeface="Nunito"/>
                <a:ea typeface="Nunito"/>
                <a:cs typeface="Nunito"/>
                <a:sym typeface="Nunito"/>
              </a:rPr>
              <a:t>boolean</a:t>
            </a:r>
            <a:endParaRPr lang="pt-BR" sz="2000" dirty="0">
              <a:latin typeface="Nunito"/>
              <a:ea typeface="Nunito"/>
              <a:cs typeface="Nunito"/>
              <a:sym typeface="Nunito"/>
            </a:endParaRPr>
          </a:p>
          <a:p>
            <a:pPr lvl="0" algn="just"/>
            <a:r>
              <a:rPr lang="pt-BR" sz="2000" dirty="0">
                <a:latin typeface="Nunito"/>
                <a:ea typeface="Nunito"/>
                <a:cs typeface="Nunito"/>
                <a:sym typeface="Nunito"/>
              </a:rPr>
              <a:t>$</a:t>
            </a:r>
            <a:r>
              <a:rPr lang="pt-BR" sz="2000" dirty="0" err="1">
                <a:latin typeface="Nunito"/>
                <a:ea typeface="Nunito"/>
                <a:cs typeface="Nunito"/>
                <a:sym typeface="Nunito"/>
              </a:rPr>
              <a:t>numbers</a:t>
            </a:r>
            <a:r>
              <a:rPr lang="pt-BR" sz="2000" dirty="0">
                <a:latin typeface="Nunito"/>
                <a:ea typeface="Nunito"/>
                <a:cs typeface="Nunito"/>
                <a:sym typeface="Nunito"/>
              </a:rPr>
              <a:t> = []; //</a:t>
            </a:r>
            <a:r>
              <a:rPr lang="pt-BR" sz="2000" dirty="0" err="1">
                <a:latin typeface="Nunito"/>
                <a:ea typeface="Nunito"/>
                <a:cs typeface="Nunito"/>
                <a:sym typeface="Nunito"/>
              </a:rPr>
              <a:t>array</a:t>
            </a:r>
            <a:endParaRPr lang="pt-BR" sz="2000" dirty="0">
              <a:latin typeface="Nunito"/>
              <a:ea typeface="Nunito"/>
              <a:cs typeface="Nunito"/>
              <a:sym typeface="Nunito"/>
            </a:endParaRPr>
          </a:p>
          <a:p>
            <a:pPr lvl="0" algn="just">
              <a:buClr>
                <a:schemeClr val="dk1"/>
              </a:buClr>
              <a:buSzPct val="44000"/>
            </a:pPr>
            <a:r>
              <a:rPr lang="pt-BR" sz="2000" dirty="0">
                <a:latin typeface="Nunito"/>
                <a:ea typeface="Nunito"/>
                <a:cs typeface="Nunito"/>
                <a:sym typeface="Nunito"/>
              </a:rPr>
              <a:t>$</a:t>
            </a:r>
            <a:r>
              <a:rPr lang="pt-BR" sz="2000" dirty="0" err="1">
                <a:latin typeface="Nunito"/>
                <a:ea typeface="Nunito"/>
                <a:cs typeface="Nunito"/>
                <a:sym typeface="Nunito"/>
              </a:rPr>
              <a:t>client</a:t>
            </a:r>
            <a:r>
              <a:rPr lang="pt-BR" sz="2000" dirty="0">
                <a:latin typeface="Nunito"/>
                <a:ea typeface="Nunito"/>
                <a:cs typeface="Nunito"/>
                <a:sym typeface="Nunito"/>
              </a:rPr>
              <a:t> = new Cliente(); //objeto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6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4" y="681154"/>
            <a:ext cx="10457987" cy="6176846"/>
          </a:xfrm>
        </p:spPr>
        <p:txBody>
          <a:bodyPr>
            <a:normAutofit/>
          </a:bodyPr>
          <a:lstStyle/>
          <a:p>
            <a:r>
              <a:rPr lang="pt-BR" sz="2800" b="1" dirty="0" err="1" smtClean="0"/>
              <a:t>Tags</a:t>
            </a:r>
            <a:r>
              <a:rPr lang="pt-BR" sz="2800" b="1" dirty="0" smtClean="0"/>
              <a:t> de abertura</a:t>
            </a:r>
            <a:endParaRPr lang="pt-BR" sz="2800" b="1" dirty="0"/>
          </a:p>
          <a:p>
            <a:pPr lvl="0" algn="just">
              <a:lnSpc>
                <a:spcPct val="100000"/>
              </a:lnSpc>
            </a:pPr>
            <a:endParaRPr lang="pt-BR" sz="2000" b="1" dirty="0" smtClean="0">
              <a:latin typeface="Nunito"/>
              <a:ea typeface="Nunito"/>
              <a:cs typeface="Nunito"/>
              <a:sym typeface="Nunito"/>
            </a:endParaRPr>
          </a:p>
          <a:p>
            <a:pPr lvl="0" algn="just"/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&lt;?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php</a:t>
            </a:r>
            <a:endParaRPr lang="pt-BR" sz="2400" dirty="0">
              <a:latin typeface="Nunito"/>
              <a:ea typeface="Nunito"/>
              <a:cs typeface="Nunito"/>
              <a:sym typeface="Nunito"/>
            </a:endParaRPr>
          </a:p>
          <a:p>
            <a:pPr lvl="0" indent="457200" algn="just"/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"&lt;h1&gt;Olá seja bem-vindo&lt;/h1&gt;";</a:t>
            </a:r>
          </a:p>
          <a:p>
            <a:pPr lvl="0" algn="just"/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?&gt;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4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4" y="681154"/>
            <a:ext cx="10457987" cy="6176846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Comandos de saída</a:t>
            </a:r>
            <a:endParaRPr lang="pt-BR" sz="2800" b="1" dirty="0"/>
          </a:p>
          <a:p>
            <a:pPr lvl="0" algn="just">
              <a:lnSpc>
                <a:spcPct val="100000"/>
              </a:lnSpc>
            </a:pPr>
            <a:endParaRPr lang="pt-BR" sz="2000" b="1" dirty="0" smtClean="0">
              <a:latin typeface="Nunito"/>
              <a:ea typeface="Nunito"/>
              <a:cs typeface="Nunito"/>
              <a:sym typeface="Nunito"/>
            </a:endParaRPr>
          </a:p>
          <a:p>
            <a:pPr lvl="0" algn="just"/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Exibe uma ou mais </a:t>
            </a:r>
            <a:r>
              <a:rPr lang="pt-BR" sz="2400" dirty="0" err="1" smtClean="0">
                <a:latin typeface="Nunito"/>
                <a:ea typeface="Nunito"/>
                <a:cs typeface="Nunito"/>
                <a:sym typeface="Nunito"/>
              </a:rPr>
              <a:t>strings</a:t>
            </a:r>
            <a:endParaRPr lang="pt-BR" sz="2400" dirty="0" smtClean="0">
              <a:latin typeface="Nunito"/>
              <a:ea typeface="Nunito"/>
              <a:cs typeface="Nunito"/>
              <a:sym typeface="Nunito"/>
            </a:endParaRPr>
          </a:p>
          <a:p>
            <a:pPr lvl="0" algn="just"/>
            <a:r>
              <a:rPr lang="pt-BR" sz="2400" b="1" dirty="0" smtClean="0">
                <a:latin typeface="Nunito"/>
                <a:ea typeface="Nunito"/>
                <a:cs typeface="Nunito"/>
                <a:sym typeface="Nunito"/>
              </a:rPr>
              <a:t>&lt;?= 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;?</a:t>
            </a:r>
          </a:p>
          <a:p>
            <a:pPr lvl="0" algn="just"/>
            <a:r>
              <a:rPr lang="pt-BR" sz="2400" b="1" dirty="0" err="1" smtClean="0">
                <a:latin typeface="Nunito"/>
                <a:ea typeface="Nunito"/>
                <a:cs typeface="Nunito"/>
                <a:sym typeface="Nunito"/>
              </a:rPr>
              <a:t>print_r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(): 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Imprime informação sobre uma variável de forma legível</a:t>
            </a:r>
          </a:p>
          <a:p>
            <a:pPr lvl="0" algn="just"/>
            <a:r>
              <a:rPr lang="pt-BR" sz="2400" b="1" dirty="0" err="1" smtClean="0">
                <a:latin typeface="Nunito"/>
                <a:ea typeface="Nunito"/>
                <a:cs typeface="Nunito"/>
                <a:sym typeface="Nunito"/>
              </a:rPr>
              <a:t>var_dump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(): 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mostrará uma representação estruturada sobre uma ou mais expressões, incluindo o tipo e o valor. </a:t>
            </a:r>
          </a:p>
        </p:txBody>
      </p:sp>
    </p:spTree>
    <p:extLst>
      <p:ext uri="{BB962C8B-B14F-4D97-AF65-F5344CB8AC3E}">
        <p14:creationId xmlns:p14="http://schemas.microsoft.com/office/powerpoint/2010/main" val="13235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4" y="681154"/>
            <a:ext cx="10457987" cy="6176846"/>
          </a:xfrm>
        </p:spPr>
        <p:txBody>
          <a:bodyPr>
            <a:normAutofit fontScale="92500"/>
          </a:bodyPr>
          <a:lstStyle/>
          <a:p>
            <a:r>
              <a:rPr lang="pt-BR" sz="2800" b="1" dirty="0" smtClean="0"/>
              <a:t>Exemplo de </a:t>
            </a:r>
            <a:r>
              <a:rPr lang="pt-BR" sz="2800" b="1" dirty="0" err="1" smtClean="0"/>
              <a:t>echo</a:t>
            </a:r>
            <a:endParaRPr lang="pt-BR" sz="2800" b="1" dirty="0"/>
          </a:p>
          <a:p>
            <a:pPr lvl="0" algn="just">
              <a:lnSpc>
                <a:spcPct val="100000"/>
              </a:lnSpc>
            </a:pPr>
            <a:endParaRPr lang="pt-BR" sz="2000" b="1" dirty="0" smtClean="0">
              <a:latin typeface="Nunito"/>
              <a:ea typeface="Nunito"/>
              <a:cs typeface="Nunito"/>
              <a:sym typeface="Nunito"/>
            </a:endParaRPr>
          </a:p>
          <a:p>
            <a:pPr lvl="0" algn="just">
              <a:buClr>
                <a:schemeClr val="dk1"/>
              </a:buClr>
              <a:buSzPts val="1100"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&lt;?</a:t>
            </a: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php</a:t>
            </a:r>
            <a:endParaRPr lang="pt-BR" sz="2400" b="1" dirty="0">
              <a:latin typeface="Nunito"/>
              <a:ea typeface="Nunito"/>
              <a:cs typeface="Nunito"/>
              <a:sym typeface="Nunito"/>
            </a:endParaRPr>
          </a:p>
          <a:p>
            <a:pPr lvl="0" algn="just">
              <a:buClr>
                <a:schemeClr val="dk1"/>
              </a:buClr>
              <a:buSzPts val="1100"/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   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= 10;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"Olá !!!";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;</a:t>
            </a:r>
          </a:p>
          <a:p>
            <a:pPr lvl="0" algn="just"/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"$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";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"&lt;p&gt;$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&lt;/p&gt;";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"Número 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";</a:t>
            </a:r>
          </a:p>
          <a:p>
            <a:pPr lvl="0" algn="just"/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"Número " . 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pt-BR" sz="2400" dirty="0" smtClean="0">
                <a:latin typeface="Nunito"/>
                <a:ea typeface="Nunito"/>
                <a:cs typeface="Nunito"/>
                <a:sym typeface="Nunito"/>
              </a:rPr>
              <a:t>; </a:t>
            </a:r>
            <a:endParaRPr lang="pt-BR" sz="2400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676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4" y="681154"/>
            <a:ext cx="10457987" cy="6176846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Exemplo de </a:t>
            </a:r>
            <a:r>
              <a:rPr lang="pt-BR" sz="2800" b="1" dirty="0" err="1" smtClean="0"/>
              <a:t>print_r</a:t>
            </a:r>
            <a:r>
              <a:rPr lang="pt-BR" sz="2800" b="1" dirty="0" smtClean="0"/>
              <a:t>() e </a:t>
            </a:r>
            <a:r>
              <a:rPr lang="pt-BR" sz="2800" b="1" dirty="0" err="1" smtClean="0"/>
              <a:t>var_dump</a:t>
            </a:r>
            <a:r>
              <a:rPr lang="pt-BR" sz="2800" b="1" dirty="0" smtClean="0"/>
              <a:t>()</a:t>
            </a:r>
            <a:endParaRPr lang="pt-BR" sz="2000" b="1" dirty="0" smtClean="0">
              <a:latin typeface="Nunito"/>
              <a:ea typeface="Nunito"/>
              <a:cs typeface="Nunito"/>
              <a:sym typeface="Nunito"/>
            </a:endParaRPr>
          </a:p>
          <a:p>
            <a:pPr lvl="0" algn="just">
              <a:buClr>
                <a:schemeClr val="dk1"/>
              </a:buClr>
              <a:buSzPts val="1100"/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&lt;?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php</a:t>
            </a:r>
            <a:endParaRPr lang="pt-BR" sz="2400" dirty="0">
              <a:latin typeface="Nunito"/>
              <a:ea typeface="Nunito"/>
              <a:cs typeface="Nunito"/>
              <a:sym typeface="Nunito"/>
            </a:endParaRPr>
          </a:p>
          <a:p>
            <a:pPr lvl="0" algn="just">
              <a:buClr>
                <a:schemeClr val="dk1"/>
              </a:buClr>
              <a:buSzPts val="1100"/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   $number1 = 10;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   $number2 = 15.89;</a:t>
            </a:r>
          </a:p>
          <a:p>
            <a:pPr lvl="0" algn="just"/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   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print_r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($number1);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print_r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($number2);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var_dump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($number1);</a:t>
            </a:r>
          </a:p>
          <a:p>
            <a:pPr lvl="0" algn="just"/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var_dump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($number2);</a:t>
            </a:r>
            <a:endParaRPr lang="pt-BR" sz="2400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255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4" y="681154"/>
            <a:ext cx="10457987" cy="6176846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Operações aritméticas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&lt;?</a:t>
            </a:r>
            <a:r>
              <a:rPr lang="en-US" sz="2400" dirty="0" err="1">
                <a:latin typeface="Nunito"/>
                <a:ea typeface="Nunito"/>
                <a:cs typeface="Nunito"/>
                <a:sym typeface="Nunito"/>
              </a:rPr>
              <a:t>php</a:t>
            </a:r>
            <a:endParaRPr lang="en-US" sz="2400" dirty="0">
              <a:latin typeface="Nunito"/>
              <a:ea typeface="Nunito"/>
              <a:cs typeface="Nunito"/>
              <a:sym typeface="Nunito"/>
            </a:endParaRPr>
          </a:p>
          <a:p>
            <a:pPr lvl="0" algn="just">
              <a:buClr>
                <a:schemeClr val="dk1"/>
              </a:buClr>
              <a:buSzPts val="1100"/>
            </a:pP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    $number1 = 10;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    $number2 = 15.89;</a:t>
            </a:r>
          </a:p>
          <a:p>
            <a:pPr lvl="0" algn="just">
              <a:buClr>
                <a:schemeClr val="dk1"/>
              </a:buClr>
              <a:buSzPts val="1100"/>
            </a:pPr>
            <a:endParaRPr lang="en-US" sz="2400" dirty="0">
              <a:latin typeface="Nunito"/>
              <a:ea typeface="Nunito"/>
              <a:cs typeface="Nunito"/>
              <a:sym typeface="Nunito"/>
            </a:endParaRPr>
          </a:p>
          <a:p>
            <a:pPr lvl="0" algn="just">
              <a:buClr>
                <a:schemeClr val="dk1"/>
              </a:buClr>
              <a:buSzPts val="1100"/>
            </a:pP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    $sum = $number1 + $number2;</a:t>
            </a:r>
          </a:p>
          <a:p>
            <a:pPr lvl="0" algn="just"/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    echo $sum</a:t>
            </a:r>
            <a:r>
              <a:rPr lang="en-US" sz="2400" dirty="0" smtClean="0">
                <a:latin typeface="Nunito"/>
                <a:ea typeface="Nunito"/>
                <a:cs typeface="Nunito"/>
                <a:sym typeface="Nunito"/>
              </a:rPr>
              <a:t>;</a:t>
            </a:r>
            <a:endParaRPr lang="en-US" sz="2400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8596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4" y="681154"/>
            <a:ext cx="10457987" cy="6176846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Estrutura de controle</a:t>
            </a:r>
          </a:p>
          <a:p>
            <a:endParaRPr lang="pt-BR" sz="2800" b="1" dirty="0" smtClean="0"/>
          </a:p>
          <a:p>
            <a:pPr lvl="0" algn="just">
              <a:lnSpc>
                <a:spcPct val="115000"/>
              </a:lnSpc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Estruturas de controle de fluxo são responsáveis pela forma como o fluxo do programa será executado, ou seja, são nelas que colocamos 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condições para uma ou outra rotina ser executada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, ou 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rodarmos determinada rotina repetidas vezes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dada uma determinada condição de parada, isso permite dinamismo ao programa</a:t>
            </a:r>
            <a:r>
              <a:rPr lang="pt-BR" sz="2400" dirty="0" smtClean="0"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457200" lvl="0" indent="-387350" algn="just">
              <a:buSzPts val="2500"/>
              <a:buFont typeface="Nunito"/>
              <a:buChar char="-"/>
            </a:pPr>
            <a:r>
              <a:rPr lang="en-US" sz="2400" b="1" dirty="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if, </a:t>
            </a:r>
            <a:r>
              <a:rPr lang="en-US" sz="2400" b="1" dirty="0" err="1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elseif</a:t>
            </a:r>
            <a:r>
              <a:rPr lang="en-US" sz="2400" b="1" dirty="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, else</a:t>
            </a:r>
          </a:p>
          <a:p>
            <a:pPr marL="457200" lvl="0" indent="-387350" algn="just">
              <a:spcBef>
                <a:spcPts val="0"/>
              </a:spcBef>
              <a:buSzPts val="2500"/>
              <a:buFont typeface="Nunito"/>
              <a:buChar char="-"/>
            </a:pPr>
            <a:r>
              <a:rPr lang="en-US" sz="2400" b="1" dirty="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switch</a:t>
            </a:r>
          </a:p>
          <a:p>
            <a:pPr marL="457200" lvl="0" indent="-387350" algn="just">
              <a:spcBef>
                <a:spcPts val="0"/>
              </a:spcBef>
              <a:buSzPts val="2500"/>
              <a:buFont typeface="Nunito"/>
              <a:buChar char="-"/>
            </a:pPr>
            <a:r>
              <a:rPr lang="en-US" sz="2400" b="1" dirty="0" err="1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Operador</a:t>
            </a:r>
            <a:r>
              <a:rPr lang="en-US" sz="2400" b="1" dirty="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ternário</a:t>
            </a:r>
            <a:endParaRPr lang="en-US" sz="2400" b="1" dirty="0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524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4" y="681154"/>
            <a:ext cx="10457987" cy="6176846"/>
          </a:xfrm>
        </p:spPr>
        <p:txBody>
          <a:bodyPr>
            <a:normAutofit fontScale="25000" lnSpcReduction="20000"/>
          </a:bodyPr>
          <a:lstStyle/>
          <a:p>
            <a:r>
              <a:rPr lang="pt-BR" sz="11200" b="1" dirty="0" smtClean="0"/>
              <a:t>Exemplo </a:t>
            </a:r>
            <a:r>
              <a:rPr lang="pt-BR" sz="11200" b="1" dirty="0" err="1" smtClean="0"/>
              <a:t>if-else-elseif</a:t>
            </a:r>
            <a:endParaRPr lang="pt-BR" sz="11200" b="1" dirty="0" smtClean="0"/>
          </a:p>
          <a:p>
            <a:pPr lvl="0" algn="just">
              <a:lnSpc>
                <a:spcPct val="120000"/>
              </a:lnSpc>
            </a:pP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&lt;?</a:t>
            </a:r>
            <a:r>
              <a:rPr lang="pt-BR" sz="9600" dirty="0" err="1">
                <a:latin typeface="Nunito"/>
                <a:ea typeface="Nunito"/>
                <a:cs typeface="Nunito"/>
                <a:sym typeface="Nunito"/>
              </a:rPr>
              <a:t>php</a:t>
            </a:r>
            <a:endParaRPr lang="pt-BR" sz="9600" dirty="0">
              <a:latin typeface="Nunito"/>
              <a:ea typeface="Nunito"/>
              <a:cs typeface="Nunito"/>
              <a:sym typeface="Nunito"/>
            </a:endParaRPr>
          </a:p>
          <a:p>
            <a:pPr lvl="0" algn="just">
              <a:lnSpc>
                <a:spcPct val="120000"/>
              </a:lnSpc>
            </a:pP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   $number1 = 10;</a:t>
            </a:r>
          </a:p>
          <a:p>
            <a:pPr lvl="0" algn="just">
              <a:lnSpc>
                <a:spcPct val="120000"/>
              </a:lnSpc>
            </a:pPr>
            <a:endParaRPr lang="pt-BR" sz="9600" dirty="0">
              <a:latin typeface="Nunito"/>
              <a:ea typeface="Nunito"/>
              <a:cs typeface="Nunito"/>
              <a:sym typeface="Nunito"/>
            </a:endParaRPr>
          </a:p>
          <a:p>
            <a:pPr lvl="0" algn="just">
              <a:lnSpc>
                <a:spcPct val="120000"/>
              </a:lnSpc>
            </a:pPr>
            <a:r>
              <a:rPr lang="pt-BR" sz="9600" b="1" dirty="0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pt-BR" sz="9600" b="1" dirty="0" err="1">
                <a:latin typeface="Nunito"/>
                <a:ea typeface="Nunito"/>
                <a:cs typeface="Nunito"/>
                <a:sym typeface="Nunito"/>
              </a:rPr>
              <a:t>if</a:t>
            </a:r>
            <a:r>
              <a:rPr lang="pt-BR" sz="9600" b="1" dirty="0">
                <a:latin typeface="Nunito"/>
                <a:ea typeface="Nunito"/>
                <a:cs typeface="Nunito"/>
                <a:sym typeface="Nunito"/>
              </a:rPr>
              <a:t> ($number1 &gt; 10) {</a:t>
            </a:r>
          </a:p>
          <a:p>
            <a:pPr lvl="0" algn="just">
              <a:lnSpc>
                <a:spcPct val="120000"/>
              </a:lnSpc>
            </a:pP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       </a:t>
            </a:r>
            <a:r>
              <a:rPr lang="pt-BR" sz="9600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"Número maior que 10";</a:t>
            </a:r>
          </a:p>
          <a:p>
            <a:pPr lvl="0" algn="just">
              <a:lnSpc>
                <a:spcPct val="120000"/>
              </a:lnSpc>
            </a:pPr>
            <a:r>
              <a:rPr lang="pt-BR" sz="9600" b="1" dirty="0">
                <a:latin typeface="Nunito"/>
                <a:ea typeface="Nunito"/>
                <a:cs typeface="Nunito"/>
                <a:sym typeface="Nunito"/>
              </a:rPr>
              <a:t>    }</a:t>
            </a:r>
            <a:r>
              <a:rPr lang="pt-BR" sz="9600" b="1" dirty="0" err="1">
                <a:latin typeface="Nunito"/>
                <a:ea typeface="Nunito"/>
                <a:cs typeface="Nunito"/>
                <a:sym typeface="Nunito"/>
              </a:rPr>
              <a:t>elseif</a:t>
            </a:r>
            <a:r>
              <a:rPr lang="pt-BR" sz="9600" b="1" dirty="0">
                <a:latin typeface="Nunito"/>
                <a:ea typeface="Nunito"/>
                <a:cs typeface="Nunito"/>
                <a:sym typeface="Nunito"/>
              </a:rPr>
              <a:t> ($number1 &lt; 10) {</a:t>
            </a:r>
          </a:p>
          <a:p>
            <a:pPr lvl="0" algn="just">
              <a:lnSpc>
                <a:spcPct val="120000"/>
              </a:lnSpc>
            </a:pP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       </a:t>
            </a:r>
            <a:r>
              <a:rPr lang="pt-BR" sz="9600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"Número menor que 10";</a:t>
            </a:r>
          </a:p>
          <a:p>
            <a:pPr lvl="0" algn="just">
              <a:lnSpc>
                <a:spcPct val="120000"/>
              </a:lnSpc>
            </a:pPr>
            <a:r>
              <a:rPr lang="pt-BR" sz="9600" b="1" dirty="0">
                <a:latin typeface="Nunito"/>
                <a:ea typeface="Nunito"/>
                <a:cs typeface="Nunito"/>
                <a:sym typeface="Nunito"/>
              </a:rPr>
              <a:t>    }</a:t>
            </a:r>
            <a:r>
              <a:rPr lang="pt-BR" sz="9600" b="1" dirty="0" err="1">
                <a:latin typeface="Nunito"/>
                <a:ea typeface="Nunito"/>
                <a:cs typeface="Nunito"/>
                <a:sym typeface="Nunito"/>
              </a:rPr>
              <a:t>else</a:t>
            </a:r>
            <a:r>
              <a:rPr lang="pt-BR" sz="9600" b="1" dirty="0">
                <a:latin typeface="Nunito"/>
                <a:ea typeface="Nunito"/>
                <a:cs typeface="Nunito"/>
                <a:sym typeface="Nunito"/>
              </a:rPr>
              <a:t> {</a:t>
            </a:r>
          </a:p>
          <a:p>
            <a:pPr lvl="0" algn="just">
              <a:lnSpc>
                <a:spcPct val="120000"/>
              </a:lnSpc>
            </a:pP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       </a:t>
            </a:r>
            <a:r>
              <a:rPr lang="pt-BR" sz="9600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"Número igual 10";</a:t>
            </a:r>
          </a:p>
          <a:p>
            <a:pPr lvl="0" algn="just">
              <a:lnSpc>
                <a:spcPct val="120000"/>
              </a:lnSpc>
            </a:pP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pt-BR" sz="9600" b="1" dirty="0">
                <a:latin typeface="Nunito"/>
                <a:ea typeface="Nunito"/>
                <a:cs typeface="Nunito"/>
                <a:sym typeface="Nunito"/>
              </a:rPr>
              <a:t>}</a:t>
            </a:r>
            <a:endParaRPr lang="pt-BR" sz="96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Google Shape;566;ge736670492_0_67"/>
          <p:cNvSpPr txBox="1">
            <a:spLocks/>
          </p:cNvSpPr>
          <p:nvPr/>
        </p:nvSpPr>
        <p:spPr>
          <a:xfrm>
            <a:off x="7114900" y="1809550"/>
            <a:ext cx="4554300" cy="361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pt-BR" sz="2500" smtClean="0">
                <a:latin typeface="Nunito"/>
                <a:ea typeface="Nunito"/>
                <a:cs typeface="Nunito"/>
                <a:sym typeface="Nunito"/>
              </a:rPr>
              <a:t>O PSR-2 recomenda que funções e parênteses de estruturas de controle devem ser separadas por espaço antes da abertura e após o fechamento do parênteses, e sem espaço para o conteúdo interno.</a:t>
            </a:r>
            <a:endParaRPr lang="pt-BR" sz="250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265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4" y="681154"/>
            <a:ext cx="10457987" cy="6176846"/>
          </a:xfrm>
        </p:spPr>
        <p:txBody>
          <a:bodyPr>
            <a:normAutofit fontScale="25000" lnSpcReduction="20000"/>
          </a:bodyPr>
          <a:lstStyle/>
          <a:p>
            <a:r>
              <a:rPr lang="pt-BR" sz="11200" b="1" dirty="0" smtClean="0"/>
              <a:t>Exemplo switch</a:t>
            </a:r>
          </a:p>
          <a:p>
            <a:endParaRPr lang="pt-BR" sz="11200" b="1" dirty="0" smtClean="0"/>
          </a:p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&lt;?</a:t>
            </a:r>
            <a:r>
              <a:rPr lang="pt-BR" sz="9600" dirty="0" err="1">
                <a:latin typeface="Nunito"/>
                <a:ea typeface="Nunito"/>
                <a:cs typeface="Nunito"/>
                <a:sym typeface="Nunito"/>
              </a:rPr>
              <a:t>php</a:t>
            </a:r>
            <a:endParaRPr lang="pt-BR" sz="9600" dirty="0">
              <a:latin typeface="Nunito"/>
              <a:ea typeface="Nunito"/>
              <a:cs typeface="Nunito"/>
              <a:sym typeface="Nunito"/>
            </a:endParaRPr>
          </a:p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   $</a:t>
            </a:r>
            <a:r>
              <a:rPr lang="pt-BR" sz="9600" dirty="0" err="1">
                <a:latin typeface="Nunito"/>
                <a:ea typeface="Nunito"/>
                <a:cs typeface="Nunito"/>
                <a:sym typeface="Nunito"/>
              </a:rPr>
              <a:t>month</a:t>
            </a: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= 2;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</a:pPr>
            <a:endParaRPr lang="pt-BR" sz="9600" dirty="0">
              <a:latin typeface="Nunito"/>
              <a:ea typeface="Nunito"/>
              <a:cs typeface="Nunito"/>
              <a:sym typeface="Nunito"/>
            </a:endParaRPr>
          </a:p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pt-BR" sz="9600" b="1" dirty="0">
                <a:latin typeface="Nunito"/>
                <a:ea typeface="Nunito"/>
                <a:cs typeface="Nunito"/>
                <a:sym typeface="Nunito"/>
              </a:rPr>
              <a:t>switch ($</a:t>
            </a:r>
            <a:r>
              <a:rPr lang="pt-BR" sz="9600" b="1" dirty="0" err="1">
                <a:latin typeface="Nunito"/>
                <a:ea typeface="Nunito"/>
                <a:cs typeface="Nunito"/>
                <a:sym typeface="Nunito"/>
              </a:rPr>
              <a:t>month</a:t>
            </a:r>
            <a:r>
              <a:rPr lang="pt-BR" sz="9600" b="1" dirty="0">
                <a:latin typeface="Nunito"/>
                <a:ea typeface="Nunito"/>
                <a:cs typeface="Nunito"/>
                <a:sym typeface="Nunito"/>
              </a:rPr>
              <a:t>) {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pt-BR" sz="9600" b="1" dirty="0">
                <a:latin typeface="Nunito"/>
                <a:ea typeface="Nunito"/>
                <a:cs typeface="Nunito"/>
                <a:sym typeface="Nunito"/>
              </a:rPr>
              <a:t>    	case '1':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   		</a:t>
            </a:r>
            <a:r>
              <a:rPr lang="pt-BR" sz="9600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"Mês: Janeiro";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   		</a:t>
            </a:r>
            <a:r>
              <a:rPr lang="pt-BR" sz="9600" b="1" dirty="0">
                <a:latin typeface="Nunito"/>
                <a:ea typeface="Nunito"/>
                <a:cs typeface="Nunito"/>
                <a:sym typeface="Nunito"/>
              </a:rPr>
              <a:t>break;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pt-BR" sz="9600" b="1" dirty="0">
                <a:latin typeface="Nunito"/>
                <a:ea typeface="Nunito"/>
                <a:cs typeface="Nunito"/>
                <a:sym typeface="Nunito"/>
              </a:rPr>
              <a:t>    	case '5':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   		</a:t>
            </a:r>
            <a:r>
              <a:rPr lang="pt-BR" sz="9600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"Mês: Maio";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   		</a:t>
            </a:r>
            <a:r>
              <a:rPr lang="pt-BR" sz="9600" b="1" dirty="0">
                <a:latin typeface="Nunito"/>
                <a:ea typeface="Nunito"/>
                <a:cs typeface="Nunito"/>
                <a:sym typeface="Nunito"/>
              </a:rPr>
              <a:t>break;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pt-BR" sz="9600" b="1" dirty="0">
                <a:latin typeface="Nunito"/>
                <a:ea typeface="Nunito"/>
                <a:cs typeface="Nunito"/>
                <a:sym typeface="Nunito"/>
              </a:rPr>
              <a:t>    	default: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   		</a:t>
            </a:r>
            <a:r>
              <a:rPr lang="pt-BR" sz="9600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"Mês: Inválido";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   		</a:t>
            </a:r>
            <a:r>
              <a:rPr lang="pt-BR" sz="9600" b="1" dirty="0">
                <a:latin typeface="Nunito"/>
                <a:ea typeface="Nunito"/>
                <a:cs typeface="Nunito"/>
                <a:sym typeface="Nunito"/>
              </a:rPr>
              <a:t>break;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pt-BR" sz="9600" b="1" dirty="0">
                <a:latin typeface="Nunito"/>
                <a:ea typeface="Nunito"/>
                <a:cs typeface="Nunito"/>
                <a:sym typeface="Nunito"/>
              </a:rPr>
              <a:t>    }</a:t>
            </a:r>
            <a:endParaRPr lang="pt-BR" sz="96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Google Shape;566;ge736670492_0_67"/>
          <p:cNvSpPr txBox="1">
            <a:spLocks/>
          </p:cNvSpPr>
          <p:nvPr/>
        </p:nvSpPr>
        <p:spPr>
          <a:xfrm>
            <a:off x="7114900" y="1809550"/>
            <a:ext cx="4554300" cy="361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pt-BR" sz="2500" smtClean="0">
                <a:latin typeface="Nunito"/>
                <a:ea typeface="Nunito"/>
                <a:cs typeface="Nunito"/>
                <a:sym typeface="Nunito"/>
              </a:rPr>
              <a:t>O PSR-2 recomenda que funções e parênteses de estruturas de controle devem ser separadas por espaço antes da abertura e após o fechamento do parênteses, e sem espaço para o conteúdo interno.</a:t>
            </a:r>
            <a:endParaRPr lang="pt-BR" sz="250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7561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dirty="0" smtClean="0"/>
              <a:t>Introdução ao </a:t>
            </a:r>
            <a:r>
              <a:rPr lang="pt-BR" b="0" dirty="0" smtClean="0"/>
              <a:t>PHP</a:t>
            </a:r>
            <a:endParaRPr lang="pt-BR" b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Prof. Me. Rafael Florindo</a:t>
            </a:r>
            <a:endParaRPr lang="pt-BR" dirty="0"/>
          </a:p>
        </p:txBody>
      </p:sp>
      <p:pic>
        <p:nvPicPr>
          <p:cNvPr id="1026" name="Picture 2" descr="Gráficos vetoriais grátis de Local na rede internet"/>
          <p:cNvPicPr>
            <a:picLocks noGrp="1" noChangeAspect="1" noChangeArrowheads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6" r="699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7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4" y="681154"/>
            <a:ext cx="10457987" cy="6176846"/>
          </a:xfrm>
        </p:spPr>
        <p:txBody>
          <a:bodyPr>
            <a:normAutofit fontScale="25000" lnSpcReduction="20000"/>
          </a:bodyPr>
          <a:lstStyle/>
          <a:p>
            <a:r>
              <a:rPr lang="pt-BR" sz="11200" b="1" dirty="0" smtClean="0"/>
              <a:t>Exemplo operador ternário</a:t>
            </a:r>
          </a:p>
          <a:p>
            <a:pPr lvl="0" algn="just"/>
            <a:r>
              <a:rPr lang="pt-BR" sz="9600" dirty="0" smtClean="0">
                <a:latin typeface="Nunito"/>
                <a:ea typeface="Nunito"/>
                <a:cs typeface="Nunito"/>
                <a:sym typeface="Nunito"/>
              </a:rPr>
              <a:t>&lt;?</a:t>
            </a:r>
            <a:r>
              <a:rPr lang="pt-BR" sz="9600" dirty="0" err="1">
                <a:latin typeface="Nunito"/>
                <a:ea typeface="Nunito"/>
                <a:cs typeface="Nunito"/>
                <a:sym typeface="Nunito"/>
              </a:rPr>
              <a:t>php</a:t>
            </a:r>
            <a:endParaRPr lang="pt-BR" sz="9600" dirty="0">
              <a:latin typeface="Nunito"/>
              <a:ea typeface="Nunito"/>
              <a:cs typeface="Nunito"/>
              <a:sym typeface="Nunito"/>
            </a:endParaRPr>
          </a:p>
          <a:p>
            <a:pPr lvl="0" algn="just"/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   $</a:t>
            </a:r>
            <a:r>
              <a:rPr lang="pt-BR" sz="9600" dirty="0" err="1">
                <a:latin typeface="Nunito"/>
                <a:ea typeface="Nunito"/>
                <a:cs typeface="Nunito"/>
                <a:sym typeface="Nunito"/>
              </a:rPr>
              <a:t>average</a:t>
            </a: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= 5;</a:t>
            </a:r>
          </a:p>
          <a:p>
            <a:pPr lvl="0" algn="just"/>
            <a:endParaRPr lang="pt-BR" sz="9600" dirty="0">
              <a:latin typeface="Nunito"/>
              <a:ea typeface="Nunito"/>
              <a:cs typeface="Nunito"/>
              <a:sym typeface="Nunito"/>
            </a:endParaRPr>
          </a:p>
          <a:p>
            <a:pPr lvl="0" algn="just"/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pt-BR" sz="9600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9600" b="1" dirty="0">
                <a:solidFill>
                  <a:srgbClr val="005388"/>
                </a:solidFill>
                <a:latin typeface="Nunito"/>
                <a:ea typeface="Nunito"/>
                <a:cs typeface="Nunito"/>
                <a:sym typeface="Nunito"/>
              </a:rPr>
              <a:t>$</a:t>
            </a:r>
            <a:r>
              <a:rPr lang="pt-BR" sz="9600" b="1" dirty="0" err="1">
                <a:solidFill>
                  <a:srgbClr val="005388"/>
                </a:solidFill>
                <a:latin typeface="Nunito"/>
                <a:ea typeface="Nunito"/>
                <a:cs typeface="Nunito"/>
                <a:sym typeface="Nunito"/>
              </a:rPr>
              <a:t>average</a:t>
            </a:r>
            <a:r>
              <a:rPr lang="pt-BR" sz="9600" b="1" dirty="0">
                <a:solidFill>
                  <a:srgbClr val="005388"/>
                </a:solidFill>
                <a:latin typeface="Nunito"/>
                <a:ea typeface="Nunito"/>
                <a:cs typeface="Nunito"/>
                <a:sym typeface="Nunito"/>
              </a:rPr>
              <a:t> &gt;= 6 ?</a:t>
            </a:r>
            <a:r>
              <a:rPr lang="pt-BR" sz="9600" dirty="0">
                <a:solidFill>
                  <a:srgbClr val="00538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"Aprovado" </a:t>
            </a:r>
            <a:r>
              <a:rPr lang="pt-BR" sz="9600" b="1" dirty="0">
                <a:solidFill>
                  <a:srgbClr val="005388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pt-BR" sz="9600" b="1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"Reprovado";</a:t>
            </a:r>
          </a:p>
          <a:p>
            <a:pPr lvl="0" algn="just"/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   $status = </a:t>
            </a:r>
            <a:r>
              <a:rPr lang="pt-BR" sz="9600" b="1" dirty="0">
                <a:solidFill>
                  <a:srgbClr val="005388"/>
                </a:solidFill>
                <a:latin typeface="Nunito"/>
                <a:ea typeface="Nunito"/>
                <a:cs typeface="Nunito"/>
                <a:sym typeface="Nunito"/>
              </a:rPr>
              <a:t>$</a:t>
            </a:r>
            <a:r>
              <a:rPr lang="pt-BR" sz="9600" b="1" dirty="0" err="1">
                <a:solidFill>
                  <a:srgbClr val="005388"/>
                </a:solidFill>
                <a:latin typeface="Nunito"/>
                <a:ea typeface="Nunito"/>
                <a:cs typeface="Nunito"/>
                <a:sym typeface="Nunito"/>
              </a:rPr>
              <a:t>average</a:t>
            </a:r>
            <a:r>
              <a:rPr lang="pt-BR" sz="9600" b="1" dirty="0">
                <a:solidFill>
                  <a:srgbClr val="005388"/>
                </a:solidFill>
                <a:latin typeface="Nunito"/>
                <a:ea typeface="Nunito"/>
                <a:cs typeface="Nunito"/>
                <a:sym typeface="Nunito"/>
              </a:rPr>
              <a:t> &gt;= 6 ?</a:t>
            </a:r>
            <a:r>
              <a:rPr lang="pt-BR" sz="9600" dirty="0">
                <a:solidFill>
                  <a:srgbClr val="00538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"Aprovado" </a:t>
            </a:r>
            <a:r>
              <a:rPr lang="pt-BR" sz="9600" b="1" dirty="0">
                <a:solidFill>
                  <a:srgbClr val="005388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pt-BR" sz="9600" b="1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"Reprovado";</a:t>
            </a:r>
          </a:p>
          <a:p>
            <a:pPr lvl="0" algn="just"/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  </a:t>
            </a:r>
          </a:p>
          <a:p>
            <a:pPr lvl="0" algn="just"/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   $status = </a:t>
            </a:r>
            <a:r>
              <a:rPr lang="pt-BR" sz="9600" b="1" dirty="0">
                <a:solidFill>
                  <a:srgbClr val="005388"/>
                </a:solidFill>
                <a:latin typeface="Nunito"/>
                <a:ea typeface="Nunito"/>
                <a:cs typeface="Nunito"/>
                <a:sym typeface="Nunito"/>
              </a:rPr>
              <a:t>$</a:t>
            </a:r>
            <a:r>
              <a:rPr lang="pt-BR" sz="9600" b="1" dirty="0" err="1">
                <a:solidFill>
                  <a:srgbClr val="005388"/>
                </a:solidFill>
                <a:latin typeface="Nunito"/>
                <a:ea typeface="Nunito"/>
                <a:cs typeface="Nunito"/>
                <a:sym typeface="Nunito"/>
              </a:rPr>
              <a:t>average</a:t>
            </a:r>
            <a:r>
              <a:rPr lang="pt-BR" sz="9600" b="1" dirty="0">
                <a:solidFill>
                  <a:srgbClr val="005388"/>
                </a:solidFill>
                <a:latin typeface="Nunito"/>
                <a:ea typeface="Nunito"/>
                <a:cs typeface="Nunito"/>
                <a:sym typeface="Nunito"/>
              </a:rPr>
              <a:t> &gt;= 6 ?</a:t>
            </a: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"Aprovado" </a:t>
            </a:r>
            <a:r>
              <a:rPr lang="pt-BR" sz="9600" b="1" dirty="0">
                <a:solidFill>
                  <a:srgbClr val="005388"/>
                </a:solidFill>
                <a:latin typeface="Nunito"/>
                <a:ea typeface="Nunito"/>
                <a:cs typeface="Nunito"/>
                <a:sym typeface="Nunito"/>
              </a:rPr>
              <a:t>: ($</a:t>
            </a:r>
            <a:r>
              <a:rPr lang="pt-BR" sz="9600" b="1" dirty="0" err="1">
                <a:solidFill>
                  <a:srgbClr val="005388"/>
                </a:solidFill>
                <a:latin typeface="Nunito"/>
                <a:ea typeface="Nunito"/>
                <a:cs typeface="Nunito"/>
                <a:sym typeface="Nunito"/>
              </a:rPr>
              <a:t>average</a:t>
            </a:r>
            <a:r>
              <a:rPr lang="pt-BR" sz="9600" b="1" dirty="0">
                <a:solidFill>
                  <a:srgbClr val="005388"/>
                </a:solidFill>
                <a:latin typeface="Nunito"/>
                <a:ea typeface="Nunito"/>
                <a:cs typeface="Nunito"/>
                <a:sym typeface="Nunito"/>
              </a:rPr>
              <a:t> &gt;=4 ?</a:t>
            </a: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 "Exame" </a:t>
            </a:r>
            <a:r>
              <a:rPr lang="pt-BR" sz="9600" b="1" dirty="0">
                <a:solidFill>
                  <a:srgbClr val="005388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"Reprovado"</a:t>
            </a:r>
            <a:r>
              <a:rPr lang="pt-BR" sz="9600" b="1" dirty="0">
                <a:solidFill>
                  <a:srgbClr val="005388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pt-BR" sz="9600" dirty="0">
                <a:latin typeface="Nunito"/>
                <a:ea typeface="Nunito"/>
                <a:cs typeface="Nunito"/>
                <a:sym typeface="Nunito"/>
              </a:rPr>
              <a:t>;</a:t>
            </a:r>
            <a:endParaRPr lang="pt-BR" sz="9600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9253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b="1" dirty="0"/>
              <a:t>Operadores de </a:t>
            </a:r>
            <a:r>
              <a:rPr lang="pt-BR" sz="2800" b="1" dirty="0" err="1"/>
              <a:t>String</a:t>
            </a:r>
            <a:endParaRPr lang="pt-BR" sz="2800" b="1" dirty="0"/>
          </a:p>
          <a:p>
            <a:pPr marL="457200" lvl="0" indent="-387350" algn="just">
              <a:buSzPts val="2500"/>
              <a:buFont typeface="Nunito"/>
              <a:buChar char="-"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Ponto(.) - 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realiza a concatenação dos argumentos presentes nos lados direito e esquerdo.</a:t>
            </a:r>
          </a:p>
          <a:p>
            <a:pPr lvl="0" algn="just"/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   &lt;?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php</a:t>
            </a:r>
            <a:endParaRPr lang="pt-BR" sz="2400" dirty="0">
              <a:latin typeface="Nunito"/>
              <a:ea typeface="Nunito"/>
              <a:cs typeface="Nunito"/>
              <a:sym typeface="Nunito"/>
            </a:endParaRPr>
          </a:p>
          <a:p>
            <a:pPr lvl="0" algn="just"/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	    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firstName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= "Rafael Alves";</a:t>
            </a:r>
          </a:p>
          <a:p>
            <a:pPr lvl="0" algn="just"/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	    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lastName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= "Florindo";</a:t>
            </a:r>
          </a:p>
          <a:p>
            <a:pPr lvl="0" algn="just"/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	    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name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= 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firstName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. " " . 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lastName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;</a:t>
            </a:r>
          </a:p>
          <a:p>
            <a:pPr marL="457200" lvl="0" algn="just"/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name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3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b="1" dirty="0"/>
              <a:t>Operadores de </a:t>
            </a:r>
            <a:r>
              <a:rPr lang="pt-BR" sz="2800" b="1" dirty="0" err="1"/>
              <a:t>String</a:t>
            </a:r>
            <a:endParaRPr lang="pt-BR" sz="2800" b="1" dirty="0"/>
          </a:p>
          <a:p>
            <a:pPr marL="457200" lvl="0" indent="-387350" algn="just">
              <a:buSzPts val="2500"/>
              <a:buFont typeface="Nunito"/>
              <a:buChar char="-"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Ponto e igual(.=)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realiza a concatenação utilizando uma variável declarada anteriormente com o argumento desejado, variável ou não.</a:t>
            </a:r>
          </a:p>
          <a:p>
            <a:pPr lvl="0" algn="just"/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   &lt;?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php</a:t>
            </a:r>
            <a:endParaRPr lang="pt-BR" sz="2400" dirty="0">
              <a:latin typeface="Nunito"/>
              <a:ea typeface="Nunito"/>
              <a:cs typeface="Nunito"/>
              <a:sym typeface="Nunito"/>
            </a:endParaRPr>
          </a:p>
          <a:p>
            <a:pPr lvl="0" algn="just"/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   	    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firstName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= "Rafael Alves";</a:t>
            </a:r>
          </a:p>
          <a:p>
            <a:pPr lvl="0" algn="just"/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	    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lastName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= "Florindo";</a:t>
            </a:r>
          </a:p>
          <a:p>
            <a:pPr lvl="0" algn="just"/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	    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name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= 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firstName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. " " . 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lastName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;</a:t>
            </a:r>
          </a:p>
          <a:p>
            <a:pPr lvl="0" algn="just"/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         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name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71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800" b="1" dirty="0"/>
              <a:t>Operadores de Atribuição</a:t>
            </a:r>
          </a:p>
          <a:p>
            <a:pPr lvl="0" algn="just">
              <a:lnSpc>
                <a:spcPct val="115000"/>
              </a:lnSpc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No caso de operadores de atribuição, o PHP fornece um operador básico e diversos derivados de atribuição, a operação é feita entre os dois operandos, sendo atribuído o resultado ao primeiro. </a:t>
            </a:r>
          </a:p>
          <a:p>
            <a:endParaRPr lang="pt-BR" dirty="0"/>
          </a:p>
        </p:txBody>
      </p:sp>
      <p:graphicFrame>
        <p:nvGraphicFramePr>
          <p:cNvPr id="3" name="Google Shape;603;ge736670492_0_114"/>
          <p:cNvGraphicFramePr/>
          <p:nvPr/>
        </p:nvGraphicFramePr>
        <p:xfrm>
          <a:off x="1444750" y="3279425"/>
          <a:ext cx="10287000" cy="2716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Atribuição simples(=)</a:t>
                      </a:r>
                      <a:endParaRPr sz="2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Atribuição com adição (+=)</a:t>
                      </a:r>
                      <a:endParaRPr sz="2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Atribuição com subtração (-=)</a:t>
                      </a:r>
                      <a:endParaRPr sz="2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$à = 10;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$a += 15;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</a:rPr>
                        <a:t>$a -= 15;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Atribuição com multiplicação (*=)</a:t>
                      </a:r>
                      <a:endParaRPr sz="2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Atribuição com divisão (/=)</a:t>
                      </a:r>
                      <a:endParaRPr sz="2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dirty="0">
                          <a:solidFill>
                            <a:schemeClr val="dk1"/>
                          </a:solidFill>
                        </a:rPr>
                        <a:t>$a *= 2;</a:t>
                      </a:r>
                      <a:endParaRPr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</a:rPr>
                        <a:t>$a /= 2;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800" b="1" dirty="0" smtClean="0"/>
              <a:t>Operadores relacionais 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2400" dirty="0" smtClean="0">
                <a:latin typeface="Nunito"/>
                <a:ea typeface="Nunito"/>
                <a:cs typeface="Nunito"/>
                <a:sym typeface="Nunito"/>
              </a:rPr>
              <a:t>Operadores 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de comparação ou condicionais, são aqueles capazes de fazer comparações entre variáveis, com eles podemos saber se uma variável é maior que a outra, diferente, etc. Veja abaixo os operadores de comparação:</a:t>
            </a:r>
            <a:endParaRPr lang="pt-BR" sz="2400" dirty="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" name="Google Shape;618;ge736670492_0_130"/>
          <p:cNvGraphicFramePr/>
          <p:nvPr/>
        </p:nvGraphicFramePr>
        <p:xfrm>
          <a:off x="1323700" y="3307075"/>
          <a:ext cx="10287000" cy="20115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(==) Igual 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(===) Idêntico, e do mesmo tipo de dados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(!=),(&lt;&gt;) Diferente de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(!==) Não idêntico</a:t>
                      </a:r>
                      <a:endParaRPr sz="24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(&lt;) Menor que</a:t>
                      </a:r>
                      <a:endParaRPr sz="24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(&gt;) Maior que</a:t>
                      </a:r>
                      <a:endParaRPr sz="24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(&lt;=) Menor ou igual a</a:t>
                      </a:r>
                      <a:endParaRPr sz="24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(&gt;=) Maior ou igual a</a:t>
                      </a:r>
                      <a:endParaRPr sz="24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Prática</a:t>
            </a:r>
            <a:endParaRPr lang="pt-BR" sz="2400" b="1" dirty="0"/>
          </a:p>
        </p:txBody>
      </p:sp>
      <p:pic>
        <p:nvPicPr>
          <p:cNvPr id="2050" name="Picture 2" descr="Fotos grátis de Estratég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36" y="1830672"/>
            <a:ext cx="6109352" cy="406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6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b="1" dirty="0" smtClean="0"/>
              <a:t>Materiais extras</a:t>
            </a:r>
          </a:p>
          <a:p>
            <a:r>
              <a:rPr lang="pt-BR" sz="2000" dirty="0">
                <a:hlinkClick r:id="rId2"/>
              </a:rPr>
              <a:t>https://www.dicasux.com.br/figma/figma-tutorial-prototipo</a:t>
            </a:r>
            <a:r>
              <a:rPr lang="pt-BR" sz="2000" dirty="0" smtClean="0">
                <a:hlinkClick r:id="rId2"/>
              </a:rPr>
              <a:t>/</a:t>
            </a:r>
            <a:endParaRPr lang="pt-BR" sz="2000" dirty="0" smtClean="0"/>
          </a:p>
          <a:p>
            <a:r>
              <a:rPr lang="pt-BR" sz="2000" dirty="0">
                <a:hlinkClick r:id="rId3"/>
              </a:rPr>
              <a:t>https://</a:t>
            </a:r>
            <a:r>
              <a:rPr lang="pt-BR" sz="2000" dirty="0" smtClean="0">
                <a:hlinkClick r:id="rId3"/>
              </a:rPr>
              <a:t>www.w3c.br/pub/Cursos/CursoHTML5/html5-web.pdf</a:t>
            </a:r>
            <a:endParaRPr lang="pt-BR" sz="2000" dirty="0" smtClean="0"/>
          </a:p>
          <a:p>
            <a:endParaRPr lang="pt-BR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8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2200" b="1" dirty="0" smtClean="0">
                <a:solidFill>
                  <a:srgbClr val="7030A0"/>
                </a:solidFill>
              </a:rPr>
              <a:t>Proposta de cronograma dos encontros:</a:t>
            </a:r>
          </a:p>
          <a:p>
            <a:endParaRPr lang="pt-BR" sz="2000" b="1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01: Princípios de Desenvolvimento WEB com HTML</a:t>
            </a:r>
          </a:p>
          <a:p>
            <a:r>
              <a:rPr lang="pt-BR" sz="2000" dirty="0" smtClean="0"/>
              <a:t>Unidade 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3500" b="1" dirty="0" smtClean="0">
                <a:solidFill>
                  <a:srgbClr val="002060"/>
                </a:solidFill>
              </a:rPr>
              <a:t>Aula 02</a:t>
            </a:r>
            <a:r>
              <a:rPr lang="pt-BR" sz="3500" b="1" dirty="0">
                <a:solidFill>
                  <a:srgbClr val="002060"/>
                </a:solidFill>
              </a:rPr>
              <a:t>: </a:t>
            </a:r>
            <a:r>
              <a:rPr lang="pt-BR" sz="3500" b="1" dirty="0" smtClean="0">
                <a:solidFill>
                  <a:srgbClr val="002060"/>
                </a:solidFill>
              </a:rPr>
              <a:t>Introdução ao PHP até estrutura condicional</a:t>
            </a:r>
          </a:p>
          <a:p>
            <a:r>
              <a:rPr lang="pt-BR" sz="2000" dirty="0"/>
              <a:t>Unidade </a:t>
            </a:r>
            <a:r>
              <a:rPr lang="pt-BR" sz="2000" dirty="0" smtClean="0"/>
              <a:t>II e Unidade III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03: Continuação do PHP com aplicação de estrutura de repetição e </a:t>
            </a:r>
            <a:r>
              <a:rPr lang="pt-BR" sz="2000" b="1" dirty="0" err="1" smtClean="0">
                <a:solidFill>
                  <a:srgbClr val="002060"/>
                </a:solidFill>
              </a:rPr>
              <a:t>array</a:t>
            </a:r>
            <a:endParaRPr lang="pt-BR" sz="2000" b="1" dirty="0" smtClean="0">
              <a:solidFill>
                <a:srgbClr val="002060"/>
              </a:solidFill>
            </a:endParaRPr>
          </a:p>
          <a:p>
            <a:r>
              <a:rPr lang="pt-BR" sz="2000" dirty="0"/>
              <a:t>Unidade </a:t>
            </a:r>
            <a:r>
              <a:rPr lang="pt-BR" sz="2000" dirty="0" smtClean="0"/>
              <a:t>III </a:t>
            </a:r>
            <a:r>
              <a:rPr lang="pt-BR" sz="2000" dirty="0"/>
              <a:t>e Unidade </a:t>
            </a:r>
            <a:r>
              <a:rPr lang="pt-BR" sz="2000" dirty="0" smtClean="0"/>
              <a:t>IV</a:t>
            </a:r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04: </a:t>
            </a:r>
            <a:r>
              <a:rPr lang="pt-BR" sz="2000" b="1" dirty="0">
                <a:solidFill>
                  <a:srgbClr val="002060"/>
                </a:solidFill>
              </a:rPr>
              <a:t>Continuação do PHP com aplicação de estrutura de repetição e </a:t>
            </a:r>
            <a:r>
              <a:rPr lang="pt-BR" sz="2000" b="1" dirty="0" err="1">
                <a:solidFill>
                  <a:srgbClr val="002060"/>
                </a:solidFill>
              </a:rPr>
              <a:t>array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</a:rPr>
              <a:t>e funções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 smtClean="0"/>
              <a:t>Unidade IV e V</a:t>
            </a:r>
            <a:endParaRPr lang="pt-BR" sz="2000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pt-BR" sz="2000" dirty="0" smtClean="0"/>
              <a:t>O que é PHP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pt-BR" sz="2000" dirty="0" smtClean="0"/>
              <a:t>Onde encontramos o PHP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pt-BR" sz="2000" dirty="0" smtClean="0"/>
              <a:t>Evolução do PHP</a:t>
            </a:r>
            <a:endParaRPr lang="pt-BR" sz="2000" dirty="0" smtClean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pt-BR" sz="2000" dirty="0" smtClean="0"/>
              <a:t>Servidor Web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pt-BR" sz="2000" dirty="0" smtClean="0"/>
              <a:t>Sintaxe Básica</a:t>
            </a:r>
            <a:endParaRPr lang="pt-BR" sz="2000" dirty="0" smtClean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pt-BR" sz="20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/>
              <a:t>Introdução ao PHP</a:t>
            </a:r>
            <a:endParaRPr lang="pt-BR" sz="2400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 smtClean="0"/>
              <a:t>Unidade </a:t>
            </a:r>
            <a:r>
              <a:rPr lang="pt-BR" dirty="0" smtClean="0"/>
              <a:t>02 e 03</a:t>
            </a:r>
            <a:endParaRPr lang="pt-BR" dirty="0"/>
          </a:p>
        </p:txBody>
      </p:sp>
      <p:pic>
        <p:nvPicPr>
          <p:cNvPr id="1026" name="Picture 2" descr="Fotos grátis de 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793" y="2263760"/>
            <a:ext cx="5041745" cy="334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98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pt-BR" sz="2000" dirty="0" smtClean="0"/>
              <a:t>O que é PHP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pt-BR" sz="2000" dirty="0" smtClean="0"/>
              <a:t>Onde encontramos o PHP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pt-BR" sz="2000" dirty="0" smtClean="0"/>
              <a:t>Evolução do PHP</a:t>
            </a:r>
            <a:endParaRPr lang="pt-BR" sz="2000" dirty="0" smtClean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pt-BR" sz="2000" dirty="0" smtClean="0"/>
              <a:t>Servidor Web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pt-BR" sz="2000" dirty="0" smtClean="0"/>
              <a:t>Sintaxe Básica</a:t>
            </a:r>
            <a:endParaRPr lang="pt-BR" sz="2000" dirty="0" smtClean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pt-BR" sz="20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/>
              <a:t>Introdução ao PHP</a:t>
            </a:r>
            <a:endParaRPr lang="pt-BR" sz="2400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 smtClean="0"/>
              <a:t>Unidade </a:t>
            </a:r>
            <a:r>
              <a:rPr lang="pt-BR" dirty="0" smtClean="0"/>
              <a:t>02 e 03</a:t>
            </a:r>
            <a:endParaRPr lang="pt-BR" dirty="0"/>
          </a:p>
        </p:txBody>
      </p:sp>
      <p:pic>
        <p:nvPicPr>
          <p:cNvPr id="1026" name="Picture 2" descr="Fotos grátis de 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793" y="2263760"/>
            <a:ext cx="5041745" cy="334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22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2209800"/>
            <a:ext cx="10355677" cy="3399369"/>
          </a:xfrm>
        </p:spPr>
        <p:txBody>
          <a:bodyPr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É uma linguagem interpretada e livre que atua do lado do servidor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, tem seu melhor uso no desenvolvimento de 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aplicações web dinâmicas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lvl="0" algn="just">
              <a:lnSpc>
                <a:spcPct val="115000"/>
              </a:lnSpc>
            </a:pPr>
            <a:endParaRPr lang="pt-BR" sz="2400" dirty="0">
              <a:latin typeface="Nunito"/>
              <a:ea typeface="Nunito"/>
              <a:cs typeface="Nunito"/>
              <a:sym typeface="Nunito"/>
            </a:endParaRPr>
          </a:p>
          <a:p>
            <a:pPr lvl="0" algn="just">
              <a:lnSpc>
                <a:spcPct val="115000"/>
              </a:lnSpc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"PHP significa 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Processador Hipertexto (</a:t>
            </a:r>
            <a:r>
              <a:rPr lang="pt-BR" sz="2400" b="1" i="1" dirty="0">
                <a:latin typeface="Nunito"/>
                <a:ea typeface="Nunito"/>
                <a:cs typeface="Nunito"/>
                <a:sym typeface="Nunito"/>
              </a:rPr>
              <a:t>Hypertext </a:t>
            </a:r>
            <a:r>
              <a:rPr lang="pt-BR" sz="2400" b="1" i="1" dirty="0" err="1">
                <a:latin typeface="Nunito"/>
                <a:ea typeface="Nunito"/>
                <a:cs typeface="Nunito"/>
                <a:sym typeface="Nunito"/>
              </a:rPr>
              <a:t>Preprocessor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, é uma linguagem de programação de ampla utilização e pode ser mesclada dentro do HTML" (MANUAL DO PHP, [2018], on-line).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endParaRPr lang="pt-BR" sz="2400" dirty="0">
              <a:latin typeface="Nunito"/>
              <a:ea typeface="Nunito"/>
              <a:cs typeface="Nunito"/>
              <a:sym typeface="Nunito"/>
            </a:endParaRPr>
          </a:p>
          <a:p>
            <a:pPr lvl="0" algn="just">
              <a:lnSpc>
                <a:spcPct val="115000"/>
              </a:lnSpc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O que a torna ideal para servidores web.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pt-BR" sz="24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tx1"/>
                </a:solidFill>
              </a:rPr>
              <a:t>Introdução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 smtClean="0"/>
              <a:t>O que é PHP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1676400"/>
            <a:ext cx="10355677" cy="3932770"/>
          </a:xfrm>
        </p:spPr>
        <p:txBody>
          <a:bodyPr>
            <a:noAutofit/>
          </a:bodyPr>
          <a:lstStyle/>
          <a:p>
            <a:pPr marL="457200" lvl="0" indent="-387350" algn="just">
              <a:lnSpc>
                <a:spcPct val="100000"/>
              </a:lnSpc>
              <a:buSzPts val="2500"/>
              <a:buFont typeface="Nunito"/>
              <a:buChar char="●"/>
            </a:pPr>
            <a:r>
              <a:rPr lang="pt-BR" sz="2500" dirty="0">
                <a:latin typeface="Nunito"/>
                <a:ea typeface="Nunito"/>
                <a:cs typeface="Nunito"/>
                <a:sym typeface="Nunito"/>
              </a:rPr>
              <a:t>O PHP é utilizado em aplicações como:</a:t>
            </a:r>
          </a:p>
          <a:p>
            <a:pPr marL="914400" lvl="1" indent="-387350" algn="just">
              <a:lnSpc>
                <a:spcPct val="100000"/>
              </a:lnSpc>
              <a:buSzPts val="2500"/>
              <a:buFont typeface="Nunito"/>
              <a:buChar char="○"/>
            </a:pPr>
            <a:r>
              <a:rPr lang="pt-BR" sz="2500" dirty="0" err="1">
                <a:latin typeface="Nunito"/>
                <a:ea typeface="Nunito"/>
                <a:cs typeface="Nunito"/>
                <a:sym typeface="Nunito"/>
              </a:rPr>
              <a:t>Facebook</a:t>
            </a:r>
            <a:r>
              <a:rPr lang="pt-BR" sz="2500" dirty="0">
                <a:latin typeface="Nunito"/>
                <a:ea typeface="Nunito"/>
                <a:cs typeface="Nunito"/>
                <a:sym typeface="Nunito"/>
              </a:rPr>
              <a:t>, </a:t>
            </a:r>
          </a:p>
          <a:p>
            <a:pPr marL="914400" lvl="1" indent="-387350" algn="just">
              <a:lnSpc>
                <a:spcPct val="100000"/>
              </a:lnSpc>
              <a:buSzPts val="2500"/>
              <a:buFont typeface="Nunito"/>
              <a:buChar char="○"/>
            </a:pPr>
            <a:r>
              <a:rPr lang="pt-BR" sz="2500" dirty="0" err="1">
                <a:latin typeface="Nunito"/>
                <a:ea typeface="Nunito"/>
                <a:cs typeface="Nunito"/>
                <a:sym typeface="Nunito"/>
              </a:rPr>
              <a:t>Drupal</a:t>
            </a:r>
            <a:r>
              <a:rPr lang="pt-BR" sz="2500" dirty="0">
                <a:latin typeface="Nunito"/>
                <a:ea typeface="Nunito"/>
                <a:cs typeface="Nunito"/>
                <a:sym typeface="Nunito"/>
              </a:rPr>
              <a:t>, </a:t>
            </a:r>
          </a:p>
          <a:p>
            <a:pPr marL="914400" lvl="1" indent="-387350" algn="just">
              <a:lnSpc>
                <a:spcPct val="100000"/>
              </a:lnSpc>
              <a:buSzPts val="2500"/>
              <a:buFont typeface="Nunito"/>
              <a:buChar char="○"/>
            </a:pPr>
            <a:r>
              <a:rPr lang="pt-BR" sz="2500" dirty="0" err="1">
                <a:latin typeface="Nunito"/>
                <a:ea typeface="Nunito"/>
                <a:cs typeface="Nunito"/>
                <a:sym typeface="Nunito"/>
              </a:rPr>
              <a:t>Joomla</a:t>
            </a:r>
            <a:r>
              <a:rPr lang="pt-BR" sz="2500" dirty="0">
                <a:latin typeface="Nunito"/>
                <a:ea typeface="Nunito"/>
                <a:cs typeface="Nunito"/>
                <a:sym typeface="Nunito"/>
              </a:rPr>
              <a:t>, </a:t>
            </a:r>
          </a:p>
          <a:p>
            <a:pPr marL="914400" lvl="1" indent="-387350" algn="just">
              <a:lnSpc>
                <a:spcPct val="100000"/>
              </a:lnSpc>
              <a:buSzPts val="2500"/>
              <a:buFont typeface="Nunito"/>
              <a:buChar char="○"/>
            </a:pPr>
            <a:r>
              <a:rPr lang="pt-BR" sz="2500" dirty="0" err="1">
                <a:latin typeface="Nunito"/>
                <a:ea typeface="Nunito"/>
                <a:cs typeface="Nunito"/>
                <a:sym typeface="Nunito"/>
              </a:rPr>
              <a:t>WordPress</a:t>
            </a:r>
            <a:r>
              <a:rPr lang="pt-BR" sz="2500" dirty="0">
                <a:latin typeface="Nunito"/>
                <a:ea typeface="Nunito"/>
                <a:cs typeface="Nunito"/>
                <a:sym typeface="Nunito"/>
              </a:rPr>
              <a:t>, </a:t>
            </a:r>
          </a:p>
          <a:p>
            <a:pPr marL="914400" lvl="1" indent="-387350" algn="just">
              <a:lnSpc>
                <a:spcPct val="100000"/>
              </a:lnSpc>
              <a:buSzPts val="2500"/>
              <a:buFont typeface="Nunito"/>
              <a:buChar char="○"/>
            </a:pPr>
            <a:r>
              <a:rPr lang="pt-BR" sz="2500" dirty="0" err="1">
                <a:latin typeface="Nunito"/>
                <a:ea typeface="Nunito"/>
                <a:cs typeface="Nunito"/>
                <a:sym typeface="Nunito"/>
              </a:rPr>
              <a:t>Magento</a:t>
            </a:r>
            <a:r>
              <a:rPr lang="pt-BR" sz="2500" dirty="0">
                <a:latin typeface="Nunito"/>
                <a:ea typeface="Nunito"/>
                <a:cs typeface="Nunito"/>
                <a:sym typeface="Nunito"/>
              </a:rPr>
              <a:t>, </a:t>
            </a:r>
          </a:p>
          <a:p>
            <a:pPr marL="914400" lvl="1" indent="-387350" algn="just">
              <a:lnSpc>
                <a:spcPct val="100000"/>
              </a:lnSpc>
              <a:buSzPts val="2500"/>
              <a:buFont typeface="Nunito"/>
              <a:buChar char="○"/>
            </a:pPr>
            <a:r>
              <a:rPr lang="pt-BR" sz="2500" dirty="0">
                <a:latin typeface="Nunito"/>
                <a:ea typeface="Nunito"/>
                <a:cs typeface="Nunito"/>
                <a:sym typeface="Nunito"/>
              </a:rPr>
              <a:t>E-commerce, </a:t>
            </a:r>
          </a:p>
          <a:p>
            <a:pPr marL="914400" lvl="1" indent="-387350" algn="just">
              <a:lnSpc>
                <a:spcPct val="100000"/>
              </a:lnSpc>
              <a:buSzPts val="2500"/>
              <a:buFont typeface="Nunito"/>
              <a:buChar char="○"/>
            </a:pPr>
            <a:r>
              <a:rPr lang="pt-BR" sz="2500" dirty="0" err="1">
                <a:latin typeface="Nunito"/>
                <a:ea typeface="Nunito"/>
                <a:cs typeface="Nunito"/>
                <a:sym typeface="Nunito"/>
              </a:rPr>
              <a:t>Laravel</a:t>
            </a:r>
            <a:r>
              <a:rPr lang="pt-BR" sz="2500" dirty="0">
                <a:latin typeface="Nunito"/>
                <a:ea typeface="Nunito"/>
                <a:cs typeface="Nunito"/>
                <a:sym typeface="Nunito"/>
              </a:rPr>
              <a:t>, </a:t>
            </a:r>
          </a:p>
          <a:p>
            <a:pPr marL="914400" lvl="1" indent="-387350" algn="just">
              <a:lnSpc>
                <a:spcPct val="100000"/>
              </a:lnSpc>
              <a:buSzPts val="2500"/>
              <a:buFont typeface="Nunito"/>
              <a:buChar char="○"/>
            </a:pPr>
            <a:r>
              <a:rPr lang="pt-BR" sz="2500" dirty="0" err="1">
                <a:latin typeface="Nunito"/>
                <a:ea typeface="Nunito"/>
                <a:cs typeface="Nunito"/>
                <a:sym typeface="Nunito"/>
              </a:rPr>
              <a:t>Synfony</a:t>
            </a:r>
            <a:r>
              <a:rPr lang="pt-BR" sz="2500" dirty="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pt-BR" sz="2500" dirty="0" err="1">
                <a:latin typeface="Nunito"/>
                <a:ea typeface="Nunito"/>
                <a:cs typeface="Nunito"/>
                <a:sym typeface="Nunito"/>
              </a:rPr>
              <a:t>Zend</a:t>
            </a:r>
            <a:r>
              <a:rPr lang="pt-BR" sz="2500" dirty="0">
                <a:latin typeface="Nunito"/>
                <a:ea typeface="Nunito"/>
                <a:cs typeface="Nunito"/>
                <a:sym typeface="Nunito"/>
              </a:rPr>
              <a:t> Framework, Aplicações entre outros.</a:t>
            </a:r>
            <a:endParaRPr lang="pt-BR" sz="24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tx1"/>
                </a:solidFill>
              </a:rPr>
              <a:t>Introdução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 smtClean="0"/>
              <a:t>Onde encontramos o PHP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5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tx1"/>
                </a:solidFill>
              </a:rPr>
              <a:t>Introdução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 smtClean="0"/>
              <a:t>Evolução do PHP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  <p:grpSp>
        <p:nvGrpSpPr>
          <p:cNvPr id="10" name="Google Shape;406;ge57908ba52_0_12"/>
          <p:cNvGrpSpPr/>
          <p:nvPr/>
        </p:nvGrpSpPr>
        <p:grpSpPr>
          <a:xfrm>
            <a:off x="1061491" y="1489050"/>
            <a:ext cx="2141377" cy="4630813"/>
            <a:chOff x="796138" y="1574027"/>
            <a:chExt cx="1606073" cy="3473197"/>
          </a:xfrm>
        </p:grpSpPr>
        <p:grpSp>
          <p:nvGrpSpPr>
            <p:cNvPr id="11" name="Google Shape;407;ge57908ba52_0_12"/>
            <p:cNvGrpSpPr/>
            <p:nvPr/>
          </p:nvGrpSpPr>
          <p:grpSpPr>
            <a:xfrm>
              <a:off x="796138" y="1695421"/>
              <a:ext cx="1606073" cy="908429"/>
              <a:chOff x="796138" y="1695421"/>
              <a:chExt cx="1606073" cy="908429"/>
            </a:xfrm>
          </p:grpSpPr>
          <p:cxnSp>
            <p:nvCxnSpPr>
              <p:cNvPr id="15" name="Google Shape;408;ge57908ba52_0_12"/>
              <p:cNvCxnSpPr/>
              <p:nvPr/>
            </p:nvCxnSpPr>
            <p:spPr>
              <a:xfrm>
                <a:off x="1664415" y="1695421"/>
                <a:ext cx="718500" cy="741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5DD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" name="Google Shape;409;ge57908ba52_0_12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name="adj" fmla="val 96952"/>
                </a:avLst>
              </a:prstGeom>
              <a:solidFill>
                <a:srgbClr val="0D5DD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900"/>
                  <a:t>  </a:t>
                </a:r>
                <a:endParaRPr sz="1900"/>
              </a:p>
            </p:txBody>
          </p:sp>
          <p:sp>
            <p:nvSpPr>
              <p:cNvPr id="17" name="Google Shape;410;ge57908ba52_0_12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name="adj" fmla="val 96952"/>
                </a:avLst>
              </a:prstGeom>
              <a:solidFill>
                <a:srgbClr val="0944A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411;ge57908ba52_0_12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PHP 1 e 2</a:t>
              </a:r>
              <a:endParaRPr sz="13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" name="Google Shape;412;ge57908ba52_0_12"/>
            <p:cNvSpPr txBox="1"/>
            <p:nvPr/>
          </p:nvSpPr>
          <p:spPr>
            <a:xfrm>
              <a:off x="918267" y="3151823"/>
              <a:ext cx="1324200" cy="18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pt-BR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 PHP é criado por Rasmus para ser usado no desenvolvimento de sua página pessoal, era apenas um conjunto de scripts que foi chamado de Personal Home Page Tools.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" name="Google Shape;413;ge57908ba52_0_12"/>
            <p:cNvSpPr txBox="1"/>
            <p:nvPr/>
          </p:nvSpPr>
          <p:spPr>
            <a:xfrm>
              <a:off x="799690" y="1574027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pt-BR" sz="1100" dirty="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1994/1995</a:t>
              </a:r>
              <a:endParaRPr sz="1100" dirty="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" name="Google Shape;414;ge57908ba52_0_12"/>
          <p:cNvGrpSpPr/>
          <p:nvPr/>
        </p:nvGrpSpPr>
        <p:grpSpPr>
          <a:xfrm>
            <a:off x="3044871" y="1489050"/>
            <a:ext cx="2141377" cy="4356814"/>
            <a:chOff x="2283710" y="1574027"/>
            <a:chExt cx="1606073" cy="3267693"/>
          </a:xfrm>
        </p:grpSpPr>
        <p:cxnSp>
          <p:nvCxnSpPr>
            <p:cNvPr id="19" name="Google Shape;415;ge57908ba52_0_12"/>
            <p:cNvCxnSpPr/>
            <p:nvPr/>
          </p:nvCxnSpPr>
          <p:spPr>
            <a:xfrm>
              <a:off x="3151986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" name="Google Shape;416;ge57908ba52_0_12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900"/>
                <a:t>  </a:t>
              </a:r>
              <a:endParaRPr sz="1900"/>
            </a:p>
          </p:txBody>
        </p:sp>
        <p:sp>
          <p:nvSpPr>
            <p:cNvPr id="21" name="Google Shape;417;ge57908ba52_0_12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8;ge57908ba52_0_12"/>
            <p:cNvSpPr txBox="1"/>
            <p:nvPr/>
          </p:nvSpPr>
          <p:spPr>
            <a:xfrm>
              <a:off x="240493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PHP 3</a:t>
              </a:r>
              <a:endParaRPr sz="13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" name="Google Shape;419;ge57908ba52_0_12"/>
            <p:cNvSpPr txBox="1"/>
            <p:nvPr/>
          </p:nvSpPr>
          <p:spPr>
            <a:xfrm>
              <a:off x="2407373" y="3151819"/>
              <a:ext cx="1324200" cy="168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pt-BR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Andi e Zeev entram no time para reescrever a base do PHP como uma linguagem completa de programação e vários desenvolvedores passam a colaborar com o desenvolvimento do PHP.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" name="Google Shape;420;ge57908ba52_0_12"/>
            <p:cNvSpPr txBox="1"/>
            <p:nvPr/>
          </p:nvSpPr>
          <p:spPr>
            <a:xfrm>
              <a:off x="2308896" y="1574027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pt-BR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1997/1998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" name="Google Shape;421;ge57908ba52_0_12"/>
          <p:cNvGrpSpPr/>
          <p:nvPr/>
        </p:nvGrpSpPr>
        <p:grpSpPr>
          <a:xfrm>
            <a:off x="5025020" y="1489050"/>
            <a:ext cx="2141377" cy="4630807"/>
            <a:chOff x="3768859" y="1574027"/>
            <a:chExt cx="1606073" cy="3473192"/>
          </a:xfrm>
        </p:grpSpPr>
        <p:cxnSp>
          <p:nvCxnSpPr>
            <p:cNvPr id="26" name="Google Shape;422;ge57908ba52_0_12"/>
            <p:cNvCxnSpPr/>
            <p:nvPr/>
          </p:nvCxnSpPr>
          <p:spPr>
            <a:xfrm>
              <a:off x="4637135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423;ge57908ba52_0_12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900"/>
                <a:t>  </a:t>
              </a:r>
              <a:endParaRPr sz="1900"/>
            </a:p>
          </p:txBody>
        </p:sp>
        <p:sp>
          <p:nvSpPr>
            <p:cNvPr id="28" name="Google Shape;424;ge57908ba52_0_12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5;ge57908ba52_0_12"/>
            <p:cNvSpPr txBox="1"/>
            <p:nvPr/>
          </p:nvSpPr>
          <p:spPr>
            <a:xfrm>
              <a:off x="388999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PHP 4</a:t>
              </a:r>
              <a:endParaRPr sz="13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426;ge57908ba52_0_12"/>
            <p:cNvSpPr txBox="1"/>
            <p:nvPr/>
          </p:nvSpPr>
          <p:spPr>
            <a:xfrm>
              <a:off x="3892447" y="3151819"/>
              <a:ext cx="1324200" cy="18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 versão 3 é totalmente abandonada e o PHP 4 é desenvolvido com recursos de OO. </a:t>
              </a:r>
              <a:endPara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endPara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Google Shape;427;ge57908ba52_0_12"/>
            <p:cNvSpPr txBox="1"/>
            <p:nvPr/>
          </p:nvSpPr>
          <p:spPr>
            <a:xfrm>
              <a:off x="3773851" y="1574027"/>
              <a:ext cx="786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pt-BR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2000/2003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" name="Google Shape;428;ge57908ba52_0_12"/>
          <p:cNvGrpSpPr/>
          <p:nvPr/>
        </p:nvGrpSpPr>
        <p:grpSpPr>
          <a:xfrm>
            <a:off x="7008679" y="1489050"/>
            <a:ext cx="2141377" cy="4630807"/>
            <a:chOff x="5256641" y="1574027"/>
            <a:chExt cx="1606073" cy="3473192"/>
          </a:xfrm>
        </p:grpSpPr>
        <p:cxnSp>
          <p:nvCxnSpPr>
            <p:cNvPr id="33" name="Google Shape;429;ge57908ba52_0_12"/>
            <p:cNvCxnSpPr/>
            <p:nvPr/>
          </p:nvCxnSpPr>
          <p:spPr>
            <a:xfrm>
              <a:off x="6124917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" name="Google Shape;430;ge57908ba52_0_12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900"/>
                <a:t>  </a:t>
              </a:r>
              <a:endParaRPr sz="1900"/>
            </a:p>
          </p:txBody>
        </p:sp>
        <p:sp>
          <p:nvSpPr>
            <p:cNvPr id="35" name="Google Shape;431;ge57908ba52_0_12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2;ge57908ba52_0_12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PHP 5</a:t>
              </a:r>
              <a:endParaRPr sz="13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Google Shape;433;ge57908ba52_0_12"/>
            <p:cNvSpPr txBox="1"/>
            <p:nvPr/>
          </p:nvSpPr>
          <p:spPr>
            <a:xfrm>
              <a:off x="5380222" y="3151819"/>
              <a:ext cx="1324200" cy="18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pt-BR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Ocorre a acensão do PHP com a versão 2 do zend engine, agora totalmente orientado a objetos, banco de dados com PDO, jSON nativo, namespaces, interfaces, traits e diversos outros recursos que solidificaram o PHP.</a:t>
              </a:r>
              <a:endPara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" name="Google Shape;434;ge57908ba52_0_12"/>
            <p:cNvSpPr txBox="1"/>
            <p:nvPr/>
          </p:nvSpPr>
          <p:spPr>
            <a:xfrm>
              <a:off x="5281745" y="1574027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pt-BR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2004/2014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" name="Google Shape;435;ge57908ba52_0_12"/>
          <p:cNvGrpSpPr/>
          <p:nvPr/>
        </p:nvGrpSpPr>
        <p:grpSpPr>
          <a:xfrm>
            <a:off x="8988828" y="1489050"/>
            <a:ext cx="2141377" cy="4630807"/>
            <a:chOff x="6741789" y="1574027"/>
            <a:chExt cx="1606073" cy="3473192"/>
          </a:xfrm>
        </p:grpSpPr>
        <p:cxnSp>
          <p:nvCxnSpPr>
            <p:cNvPr id="40" name="Google Shape;436;ge57908ba52_0_12"/>
            <p:cNvCxnSpPr/>
            <p:nvPr/>
          </p:nvCxnSpPr>
          <p:spPr>
            <a:xfrm>
              <a:off x="7610066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" name="Google Shape;437;ge57908ba52_0_12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900"/>
                <a:t>  </a:t>
              </a:r>
              <a:endParaRPr sz="1900"/>
            </a:p>
          </p:txBody>
        </p:sp>
        <p:sp>
          <p:nvSpPr>
            <p:cNvPr id="42" name="Google Shape;438;ge57908ba52_0_12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9;ge57908ba52_0_12"/>
            <p:cNvSpPr txBox="1"/>
            <p:nvPr/>
          </p:nvSpPr>
          <p:spPr>
            <a:xfrm>
              <a:off x="6865689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PHP 7</a:t>
              </a:r>
              <a:endParaRPr sz="13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" name="Google Shape;440;ge57908ba52_0_12"/>
            <p:cNvSpPr txBox="1"/>
            <p:nvPr/>
          </p:nvSpPr>
          <p:spPr>
            <a:xfrm>
              <a:off x="6868147" y="3151819"/>
              <a:ext cx="1324200" cy="18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pt-BR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Com performance surpreendente e fortificação em recursos de OO, o PHP é visto como uma linguagem madura presente em mais de 83.5% dos sites na internet sendo a mais utilizada linguagem de programação do mundo.</a:t>
              </a:r>
              <a:endPara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" name="Google Shape;441;ge57908ba52_0_12"/>
            <p:cNvSpPr txBox="1"/>
            <p:nvPr/>
          </p:nvSpPr>
          <p:spPr>
            <a:xfrm>
              <a:off x="6748406" y="1574027"/>
              <a:ext cx="796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pt-BR" sz="1100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2015/2020</a:t>
              </a:r>
              <a:endParaRPr sz="1100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11190957" y="1542493"/>
            <a:ext cx="8739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EE7325"/>
                </a:solidFill>
                <a:latin typeface="Exo 2 Extra Bold" panose="00000900000000000000" pitchFamily="50" charset="0"/>
              </a:rPr>
              <a:t>PHP 8</a:t>
            </a:r>
          </a:p>
          <a:p>
            <a:endParaRPr lang="pt-BR" dirty="0" smtClean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EE7325"/>
              </a:solidFill>
              <a:latin typeface="Exo 2 Extra Bold" panose="00000900000000000000" pitchFamily="50" charset="0"/>
            </a:endParaRPr>
          </a:p>
          <a:p>
            <a:r>
              <a:rPr lang="pt-BR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EE7325"/>
                </a:solidFill>
                <a:latin typeface="Exo 2 Extra Bold" panose="00000900000000000000" pitchFamily="50" charset="0"/>
              </a:rPr>
              <a:t>2020</a:t>
            </a:r>
            <a:endParaRPr lang="pt-BR" dirty="0" smtClean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EE7325"/>
              </a:solidFill>
              <a:latin typeface="Exo 2 Extra 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1676400"/>
            <a:ext cx="10355677" cy="3932770"/>
          </a:xfrm>
        </p:spPr>
        <p:txBody>
          <a:bodyPr>
            <a:noAutofit/>
          </a:bodyPr>
          <a:lstStyle/>
          <a:p>
            <a:pPr marL="457200" lvl="0" indent="-419100" algn="just">
              <a:lnSpc>
                <a:spcPct val="115000"/>
              </a:lnSpc>
              <a:buSzPts val="3000"/>
              <a:buFont typeface="Nunito"/>
              <a:buChar char="●"/>
            </a:pPr>
            <a:endParaRPr lang="pt-BR" sz="2800" dirty="0" smtClean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419100" algn="just">
              <a:lnSpc>
                <a:spcPct val="115000"/>
              </a:lnSpc>
              <a:buSzPts val="3000"/>
              <a:buFont typeface="Nunito"/>
              <a:buChar char="●"/>
            </a:pPr>
            <a:r>
              <a:rPr lang="pt-BR" sz="2800" dirty="0" smtClean="0">
                <a:latin typeface="Nunito"/>
                <a:ea typeface="Nunito"/>
                <a:cs typeface="Nunito"/>
                <a:sym typeface="Nunito"/>
              </a:rPr>
              <a:t>Servidor </a:t>
            </a:r>
            <a:r>
              <a:rPr lang="pt-BR" sz="2800" dirty="0">
                <a:latin typeface="Nunito"/>
                <a:ea typeface="Nunito"/>
                <a:cs typeface="Nunito"/>
                <a:sym typeface="Nunito"/>
              </a:rPr>
              <a:t>WEB</a:t>
            </a:r>
          </a:p>
          <a:p>
            <a:pPr marL="457200" lvl="0" indent="-419100" algn="just">
              <a:lnSpc>
                <a:spcPct val="115000"/>
              </a:lnSpc>
              <a:spcBef>
                <a:spcPts val="0"/>
              </a:spcBef>
              <a:buSzPts val="3000"/>
              <a:buFont typeface="Nunito"/>
              <a:buChar char="●"/>
            </a:pPr>
            <a:r>
              <a:rPr lang="pt-BR" sz="2800" dirty="0">
                <a:latin typeface="Nunito"/>
                <a:ea typeface="Nunito"/>
                <a:cs typeface="Nunito"/>
                <a:sym typeface="Nunito"/>
              </a:rPr>
              <a:t>Editor de Código Fonte</a:t>
            </a:r>
          </a:p>
          <a:p>
            <a:pPr marL="457200" lvl="0" indent="-419100" algn="just">
              <a:lnSpc>
                <a:spcPct val="115000"/>
              </a:lnSpc>
              <a:spcBef>
                <a:spcPts val="0"/>
              </a:spcBef>
              <a:buSzPts val="3000"/>
              <a:buFont typeface="Nunito"/>
              <a:buChar char="●"/>
            </a:pPr>
            <a:r>
              <a:rPr lang="pt-BR" sz="2800" dirty="0">
                <a:latin typeface="Nunito"/>
                <a:ea typeface="Nunito"/>
                <a:cs typeface="Nunito"/>
                <a:sym typeface="Nunito"/>
              </a:rPr>
              <a:t>Navegador</a:t>
            </a:r>
          </a:p>
          <a:p>
            <a:pPr marL="69850" lvl="0" algn="just">
              <a:lnSpc>
                <a:spcPct val="100000"/>
              </a:lnSpc>
              <a:buSzPts val="2500"/>
            </a:pPr>
            <a:endParaRPr lang="pt-BR" sz="28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tx1"/>
                </a:solidFill>
              </a:rPr>
              <a:t>Introdução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solidFill>
                  <a:srgbClr val="005388"/>
                </a:solidFill>
              </a:rPr>
              <a:t>O que é necessário para utilizar o PHP?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30174" t="30486" r="24565" b="27563"/>
          <a:stretch/>
        </p:blipFill>
        <p:spPr>
          <a:xfrm>
            <a:off x="7356763" y="3393298"/>
            <a:ext cx="3616036" cy="188528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536" y="4980520"/>
            <a:ext cx="2314575" cy="6286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95133" y="5739920"/>
            <a:ext cx="484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https://www.apachefriends.org/pt_br/index.html</a:t>
            </a:r>
          </a:p>
        </p:txBody>
      </p:sp>
    </p:spTree>
    <p:extLst>
      <p:ext uri="{BB962C8B-B14F-4D97-AF65-F5344CB8AC3E}">
        <p14:creationId xmlns:p14="http://schemas.microsoft.com/office/powerpoint/2010/main" val="24765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ln>
              <a:solidFill>
                <a:schemeClr val="accent2">
                  <a:lumMod val="75000"/>
                </a:schemeClr>
              </a:solidFill>
            </a:ln>
            <a:solidFill>
              <a:srgbClr val="EE7325"/>
            </a:solidFill>
            <a:latin typeface="Exo 2 Extra Bold" panose="000009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1369</Words>
  <Application>Microsoft Office PowerPoint</Application>
  <PresentationFormat>Widescreen</PresentationFormat>
  <Paragraphs>226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8" baseType="lpstr">
      <vt:lpstr>Arial</vt:lpstr>
      <vt:lpstr>Calibri</vt:lpstr>
      <vt:lpstr>Exo 2 Extra Bold</vt:lpstr>
      <vt:lpstr>Franklin Gothic Book</vt:lpstr>
      <vt:lpstr>Franklin Gothic Demi</vt:lpstr>
      <vt:lpstr>Franklin Gothic Demi Cond</vt:lpstr>
      <vt:lpstr>Nunito</vt:lpstr>
      <vt:lpstr>Roboto</vt:lpstr>
      <vt:lpstr>Times New Roman</vt:lpstr>
      <vt:lpstr>Wingdings</vt:lpstr>
      <vt:lpstr>Tema do Office</vt:lpstr>
      <vt:lpstr>Programação Back End I</vt:lpstr>
      <vt:lpstr>Introdução ao PHP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Sintaxe Básica do PHP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Coppola Cole</dc:creator>
  <cp:lastModifiedBy>Rafael Alves Florindo</cp:lastModifiedBy>
  <cp:revision>1180</cp:revision>
  <cp:lastPrinted>2021-05-21T20:29:14Z</cp:lastPrinted>
  <dcterms:created xsi:type="dcterms:W3CDTF">2020-01-23T19:05:58Z</dcterms:created>
  <dcterms:modified xsi:type="dcterms:W3CDTF">2022-07-23T21:09:50Z</dcterms:modified>
</cp:coreProperties>
</file>