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2"/>
    <p:sldId id="281" r:id="rId3"/>
    <p:sldId id="282" r:id="rId4"/>
    <p:sldId id="283" r:id="rId5"/>
    <p:sldId id="314" r:id="rId6"/>
    <p:sldId id="334" r:id="rId7"/>
    <p:sldId id="315" r:id="rId8"/>
    <p:sldId id="335" r:id="rId9"/>
    <p:sldId id="336" r:id="rId10"/>
    <p:sldId id="337" r:id="rId11"/>
    <p:sldId id="338" r:id="rId12"/>
    <p:sldId id="317" r:id="rId13"/>
    <p:sldId id="312" r:id="rId14"/>
    <p:sldId id="288" r:id="rId15"/>
    <p:sldId id="263" r:id="rId1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3DC4388-3F76-4FC7-8FFE-3698A9B1E210}">
          <p14:sldIdLst>
            <p14:sldId id="279"/>
            <p14:sldId id="281"/>
            <p14:sldId id="282"/>
            <p14:sldId id="283"/>
            <p14:sldId id="314"/>
            <p14:sldId id="334"/>
            <p14:sldId id="315"/>
            <p14:sldId id="335"/>
            <p14:sldId id="336"/>
            <p14:sldId id="337"/>
            <p14:sldId id="338"/>
            <p14:sldId id="317"/>
          </p14:sldIdLst>
        </p14:section>
        <p14:section name="Seção sem Título" id="{E725A132-BE54-4E53-A6F0-62426FAEB635}">
          <p14:sldIdLst>
            <p14:sldId id="312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7D"/>
    <a:srgbClr val="EE7325"/>
    <a:srgbClr val="E82E8A"/>
    <a:srgbClr val="002E46"/>
    <a:srgbClr val="00A6E9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01/08/2022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70" y="2573524"/>
            <a:ext cx="7050636" cy="1676400"/>
          </a:xfrm>
        </p:spPr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Back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r>
              <a:rPr lang="pt-BR" b="0" dirty="0" smtClean="0">
                <a:latin typeface="Franklin Gothic Demi Cond"/>
              </a:rPr>
              <a:t>I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fruits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[0] = "Maça";</a:t>
            </a:r>
          </a:p>
          <a:p>
            <a:pPr lvl="0">
              <a:lnSpc>
                <a:spcPct val="100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fruits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[1] = "Manga";</a:t>
            </a:r>
          </a:p>
          <a:p>
            <a:pPr lvl="0">
              <a:lnSpc>
                <a:spcPct val="100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fruits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[2] = "Banana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";</a:t>
            </a:r>
          </a:p>
          <a:p>
            <a:pPr lvl="0">
              <a:lnSpc>
                <a:spcPct val="100000"/>
              </a:lnSpc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k = 0;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do{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"[". $k ."] = " .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fruits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[$k] . "&lt;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br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&gt;";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	$k++;</a:t>
            </a:r>
          </a:p>
          <a:p>
            <a:pPr lvl="0">
              <a:lnSpc>
                <a:spcPct val="100000"/>
              </a:lnSpc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}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($k &lt; 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count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fruits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));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DO WHILE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2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student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("id"=&gt;1, "nome"=&gt;"Rafael", "idade"=&gt;38, "cidade"=&gt;"Maringá");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b="1" dirty="0" err="1" smtClean="0">
                <a:latin typeface="Nunito"/>
                <a:ea typeface="Nunito"/>
                <a:cs typeface="Nunito"/>
                <a:sym typeface="Nunito"/>
              </a:rPr>
              <a:t>foreach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student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as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=&gt;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){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. " = " .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. "&lt;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br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&gt;";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?&gt;</a:t>
            </a:r>
          </a:p>
          <a:p>
            <a:pPr lvl="0">
              <a:lnSpc>
                <a:spcPct val="100000"/>
              </a:lnSpc>
            </a:pP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FOREACH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9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pt-BR" sz="2800" b="1" dirty="0" smtClean="0">
                <a:latin typeface="Arial"/>
                <a:ea typeface="Arial"/>
                <a:cs typeface="Arial"/>
                <a:sym typeface="Arial"/>
              </a:rPr>
              <a:t>Conteúdo</a:t>
            </a:r>
            <a:endParaRPr lang="pt-BR" sz="2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Char char="-"/>
            </a:pPr>
            <a:r>
              <a:rPr lang="pt-BR" sz="2800" dirty="0" smtClean="0"/>
              <a:t>Validações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Char char="-"/>
            </a:pPr>
            <a:r>
              <a:rPr lang="pt-BR" sz="2800" dirty="0" err="1" smtClean="0"/>
              <a:t>Functions</a:t>
            </a:r>
            <a:endParaRPr lang="pt-BR" sz="2800" b="1" dirty="0"/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Char char="-"/>
            </a:pPr>
            <a:r>
              <a:rPr lang="pt-BR" sz="2800" dirty="0" smtClean="0"/>
              <a:t>Revisão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Char char="-"/>
            </a:pPr>
            <a:endParaRPr lang="pt-BR" sz="28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latin typeface="Arial"/>
                <a:ea typeface="Arial"/>
                <a:cs typeface="Arial"/>
                <a:sym typeface="Arial"/>
              </a:rPr>
              <a:t>Requisitos: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Font typeface="Arial"/>
              <a:buChar char="-"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Aula estudo de Caso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Font typeface="Arial"/>
              <a:buChar char="-"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Aulas conceituais referente à unidade 01</a:t>
            </a:r>
            <a:r>
              <a:rPr lang="pt-BR" sz="2800" dirty="0"/>
              <a:t> à</a:t>
            </a: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pt-BR" sz="2800" dirty="0"/>
              <a:t>5</a:t>
            </a: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SzPts val="2800"/>
              <a:buFont typeface="Arial"/>
              <a:buChar char="-"/>
            </a:pPr>
            <a:r>
              <a:rPr lang="pt-BR" sz="2800" dirty="0">
                <a:latin typeface="Arial"/>
                <a:ea typeface="Arial"/>
                <a:cs typeface="Arial"/>
                <a:sym typeface="Arial"/>
              </a:rPr>
              <a:t>Aula ao vivo 01, 02 e 0</a:t>
            </a:r>
            <a:r>
              <a:rPr lang="pt-BR" sz="2800" dirty="0"/>
              <a:t>3</a:t>
            </a:r>
            <a:r>
              <a:rPr lang="pt-BR" sz="28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lang="pt-BR" sz="2800" dirty="0">
              <a:latin typeface="Arial"/>
              <a:ea typeface="Arial"/>
              <a:cs typeface="Arial"/>
              <a:sym typeface="Arial"/>
            </a:endParaRPr>
          </a:p>
          <a:p>
            <a:pPr marL="69850" lvl="0" algn="just">
              <a:lnSpc>
                <a:spcPct val="100000"/>
              </a:lnSpc>
              <a:buSzPts val="2500"/>
            </a:pPr>
            <a:endParaRPr lang="pt-BR" sz="2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5388"/>
                </a:solidFill>
              </a:rPr>
              <a:t>Próxima aula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/>
              <a:t>Introdução ao PHP</a:t>
            </a:r>
            <a:endParaRPr lang="pt-BR" b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Rafael Florindo</a:t>
            </a:r>
            <a:endParaRPr lang="pt-BR" dirty="0"/>
          </a:p>
        </p:txBody>
      </p:sp>
      <p:pic>
        <p:nvPicPr>
          <p:cNvPr id="1026" name="Picture 2" descr="Gráficos vetoriai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9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5305309"/>
          </a:xfrm>
        </p:spPr>
        <p:txBody>
          <a:bodyPr>
            <a:normAutofit fontScale="85000" lnSpcReduction="2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com HTML</a:t>
            </a:r>
          </a:p>
          <a:p>
            <a:r>
              <a:rPr lang="pt-BR" sz="2000" dirty="0" smtClean="0"/>
              <a:t>Unidade 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02</a:t>
            </a:r>
            <a:r>
              <a:rPr lang="pt-BR" sz="2000" b="1" dirty="0">
                <a:solidFill>
                  <a:srgbClr val="002060"/>
                </a:solidFill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</a:rPr>
              <a:t>Introdução ao PHP até estrutura condicional</a:t>
            </a:r>
          </a:p>
          <a:p>
            <a:r>
              <a:rPr lang="pt-BR" sz="2000" dirty="0"/>
              <a:t>Unidade </a:t>
            </a:r>
            <a:r>
              <a:rPr lang="pt-BR" sz="2000" dirty="0" smtClean="0"/>
              <a:t>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b="1" dirty="0" smtClean="0">
                <a:solidFill>
                  <a:srgbClr val="002060"/>
                </a:solidFill>
              </a:rPr>
              <a:t>Aula 03: Continuação do PHP com aplicação de estrutura de repetição e </a:t>
            </a:r>
            <a:r>
              <a:rPr lang="pt-BR" sz="2800" b="1" dirty="0" err="1" smtClean="0">
                <a:solidFill>
                  <a:srgbClr val="002060"/>
                </a:solidFill>
              </a:rPr>
              <a:t>array</a:t>
            </a:r>
            <a:endParaRPr lang="pt-BR" sz="28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III </a:t>
            </a:r>
            <a:r>
              <a:rPr lang="pt-BR" sz="2000" dirty="0"/>
              <a:t>e Unidade </a:t>
            </a:r>
            <a:r>
              <a:rPr lang="pt-BR" sz="2000" dirty="0" smtClean="0"/>
              <a:t>IV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</a:t>
            </a:r>
            <a:r>
              <a:rPr lang="pt-BR" sz="2000" b="1" dirty="0">
                <a:solidFill>
                  <a:srgbClr val="002060"/>
                </a:solidFill>
              </a:rPr>
              <a:t>Continuação do PHP com aplicação de estrutura de repetição e </a:t>
            </a:r>
            <a:r>
              <a:rPr lang="pt-BR" sz="2000" b="1" dirty="0" err="1">
                <a:solidFill>
                  <a:srgbClr val="002060"/>
                </a:solidFill>
              </a:rPr>
              <a:t>array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funções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Unidade IV e 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000" dirty="0" smtClean="0"/>
              <a:t>Estrutura </a:t>
            </a:r>
            <a:r>
              <a:rPr lang="pt-BR" sz="2000" dirty="0"/>
              <a:t>de </a:t>
            </a:r>
            <a:r>
              <a:rPr lang="pt-BR" sz="2000" dirty="0" smtClean="0"/>
              <a:t>repetição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000" dirty="0" err="1" smtClean="0"/>
              <a:t>Array</a:t>
            </a:r>
            <a:endParaRPr lang="pt-BR" sz="2000" dirty="0" smtClean="0"/>
          </a:p>
          <a:p>
            <a:pPr marL="114300" lvl="0">
              <a:lnSpc>
                <a:spcPct val="115000"/>
              </a:lnSpc>
              <a:spcBef>
                <a:spcPts val="0"/>
              </a:spcBef>
              <a:buSzPts val="1800"/>
            </a:pPr>
            <a:endParaRPr lang="pt-BR" sz="2000" dirty="0" smtClean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/>
              <a:t>Introdução ao PHP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</a:t>
            </a:r>
            <a:r>
              <a:rPr lang="pt-BR" dirty="0" smtClean="0"/>
              <a:t>03 </a:t>
            </a:r>
            <a:r>
              <a:rPr lang="pt-BR" dirty="0" smtClean="0"/>
              <a:t>e </a:t>
            </a:r>
            <a:r>
              <a:rPr lang="pt-BR" dirty="0" smtClean="0"/>
              <a:t>04</a:t>
            </a:r>
            <a:endParaRPr lang="pt-BR" dirty="0"/>
          </a:p>
        </p:txBody>
      </p:sp>
      <p:pic>
        <p:nvPicPr>
          <p:cNvPr id="1026" name="Picture 2" descr="Fotos grátis de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3" y="2263760"/>
            <a:ext cx="5041745" cy="33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355677" cy="3399369"/>
          </a:xfrm>
        </p:spPr>
        <p:txBody>
          <a:bodyPr>
            <a:noAutofit/>
          </a:bodyPr>
          <a:lstStyle/>
          <a:p>
            <a:pPr lvl="0" algn="just"/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No PHP, um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é um tipo de dados assim como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integer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float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ou </a:t>
            </a:r>
            <a:r>
              <a:rPr lang="pt-BR" sz="2400" dirty="0" err="1" smtClean="0"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, que 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relaciona valores a chaves. </a:t>
            </a:r>
            <a:endParaRPr lang="pt-BR" sz="2400" dirty="0" smtClean="0">
              <a:latin typeface="Nunito"/>
              <a:ea typeface="Nunito"/>
              <a:cs typeface="Nunito"/>
              <a:sym typeface="Nunit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 smtClean="0"/>
              <a:t>$</a:t>
            </a:r>
            <a:r>
              <a:rPr lang="en-US" sz="2400" dirty="0"/>
              <a:t>numbers = [];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/>
              <a:t>$numbers1 = array();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/>
              <a:t>$numbers2 = array(""=&gt;"");</a:t>
            </a:r>
          </a:p>
          <a:p>
            <a:pPr lvl="0" algn="just"/>
            <a:endParaRPr lang="pt-BR"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355677" cy="3399369"/>
          </a:xfrm>
        </p:spPr>
        <p:txBody>
          <a:bodyPr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$numbers = [1,2,3];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$numbers[3] = 4;</a:t>
            </a:r>
          </a:p>
          <a:p>
            <a:pPr lvl="0"/>
            <a:r>
              <a:rPr lang="en-US" sz="2400" dirty="0" smtClean="0">
                <a:latin typeface="Nunito"/>
                <a:ea typeface="Nunito"/>
                <a:cs typeface="Nunito"/>
                <a:sym typeface="Nunito"/>
              </a:rPr>
              <a:t>$numbers1 </a:t>
            </a: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= array(0=&gt;9, 1=&gt;10, 2=&gt;11, 3=&gt;12);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5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marL="457200" lvl="0" indent="-381000">
              <a:lnSpc>
                <a:spcPct val="115000"/>
              </a:lnSpc>
              <a:buSzPts val="2400"/>
              <a:buChar char="●"/>
            </a:pPr>
            <a:r>
              <a:rPr lang="pt-BR" sz="2400" dirty="0"/>
              <a:t>FOR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/>
              <a:t>WHILE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/>
              <a:t>DOWHILE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pt-BR" sz="2400" dirty="0" smtClean="0"/>
              <a:t>FOREACH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/>
              <a:t>Estrutura de Repetição em PHP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en-US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$numbers = [1,2,3,4];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b="1" dirty="0" smtClean="0"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($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=0; $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 &lt; count($numbers); $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++){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	echo "[". $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 ."] = " . $numbers[$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] . "&lt;</a:t>
            </a:r>
            <a:r>
              <a:rPr lang="en-US" sz="2400" b="1" dirty="0" err="1">
                <a:latin typeface="Nunito"/>
                <a:ea typeface="Nunito"/>
                <a:cs typeface="Nunito"/>
                <a:sym typeface="Nunito"/>
              </a:rPr>
              <a:t>br</a:t>
            </a: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&gt;";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latin typeface="Nunito"/>
                <a:ea typeface="Nunito"/>
                <a:cs typeface="Nunito"/>
                <a:sym typeface="Nunito"/>
              </a:rPr>
              <a:t>}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?&gt;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323704" y="1676400"/>
            <a:ext cx="10355677" cy="393277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&lt;?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php</a:t>
            </a:r>
            <a:endParaRPr lang="pt-BR" sz="2400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 err="1">
                <a:latin typeface="Nunito"/>
                <a:ea typeface="Nunito"/>
                <a:cs typeface="Nunito"/>
                <a:sym typeface="Nunito"/>
              </a:rPr>
              <a:t>cars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 = ["GOL", "FUSCA", "UNO", "FIAT 147"];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 smtClean="0"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j=0;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($j &lt; 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count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($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cars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)) {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 "[". $j ."] = " . $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cars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[$j] . "&lt;</a:t>
            </a:r>
            <a:r>
              <a:rPr lang="pt-BR" sz="2400" b="1" dirty="0" err="1">
                <a:latin typeface="Nunito"/>
                <a:ea typeface="Nunito"/>
                <a:cs typeface="Nunito"/>
                <a:sym typeface="Nunito"/>
              </a:rPr>
              <a:t>br</a:t>
            </a: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&gt;";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	$j</a:t>
            </a:r>
            <a:r>
              <a:rPr lang="pt-BR" sz="2400" b="1" dirty="0" smtClean="0">
                <a:latin typeface="Nunito"/>
                <a:ea typeface="Nunito"/>
                <a:cs typeface="Nunito"/>
                <a:sym typeface="Nunito"/>
              </a:rPr>
              <a:t>++;</a:t>
            </a: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b="1" dirty="0" smtClean="0">
                <a:latin typeface="Nunito"/>
                <a:ea typeface="Nunito"/>
                <a:cs typeface="Nunito"/>
                <a:sym typeface="Nunito"/>
              </a:rPr>
              <a:t>}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?&gt;</a:t>
            </a:r>
            <a:endParaRPr lang="pt-BR" sz="24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PHP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WHILE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6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532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Exo 2 Extra Bold</vt:lpstr>
      <vt:lpstr>Franklin Gothic Book</vt:lpstr>
      <vt:lpstr>Franklin Gothic Demi</vt:lpstr>
      <vt:lpstr>Franklin Gothic Demi Cond</vt:lpstr>
      <vt:lpstr>Nunito</vt:lpstr>
      <vt:lpstr>Times New Roman</vt:lpstr>
      <vt:lpstr>Wingdings</vt:lpstr>
      <vt:lpstr>Tema do Office</vt:lpstr>
      <vt:lpstr>Programação Back End I</vt:lpstr>
      <vt:lpstr>Introdução ao 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1182</cp:revision>
  <cp:lastPrinted>2021-05-21T20:29:14Z</cp:lastPrinted>
  <dcterms:created xsi:type="dcterms:W3CDTF">2020-01-23T19:05:58Z</dcterms:created>
  <dcterms:modified xsi:type="dcterms:W3CDTF">2022-08-02T00:53:43Z</dcterms:modified>
</cp:coreProperties>
</file>