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281" r:id="rId3"/>
    <p:sldId id="282" r:id="rId4"/>
    <p:sldId id="283" r:id="rId5"/>
    <p:sldId id="314" r:id="rId6"/>
    <p:sldId id="339" r:id="rId7"/>
    <p:sldId id="340" r:id="rId8"/>
    <p:sldId id="341" r:id="rId9"/>
    <p:sldId id="342" r:id="rId10"/>
    <p:sldId id="343" r:id="rId11"/>
    <p:sldId id="334" r:id="rId12"/>
    <p:sldId id="315" r:id="rId13"/>
    <p:sldId id="335" r:id="rId14"/>
    <p:sldId id="336" r:id="rId15"/>
    <p:sldId id="312" r:id="rId16"/>
    <p:sldId id="288" r:id="rId17"/>
    <p:sldId id="263" r:id="rId18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3DC4388-3F76-4FC7-8FFE-3698A9B1E210}">
          <p14:sldIdLst>
            <p14:sldId id="279"/>
            <p14:sldId id="281"/>
            <p14:sldId id="282"/>
            <p14:sldId id="283"/>
            <p14:sldId id="314"/>
            <p14:sldId id="339"/>
            <p14:sldId id="340"/>
            <p14:sldId id="341"/>
            <p14:sldId id="342"/>
            <p14:sldId id="343"/>
            <p14:sldId id="334"/>
            <p14:sldId id="315"/>
            <p14:sldId id="335"/>
            <p14:sldId id="336"/>
          </p14:sldIdLst>
        </p14:section>
        <p14:section name="Seção sem Título" id="{E725A132-BE54-4E53-A6F0-62426FAEB635}">
          <p14:sldIdLst>
            <p14:sldId id="312"/>
            <p14:sldId id="28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7D"/>
    <a:srgbClr val="EE7325"/>
    <a:srgbClr val="E82E8A"/>
    <a:srgbClr val="002E46"/>
    <a:srgbClr val="00A6E9"/>
    <a:srgbClr val="FDC432"/>
    <a:srgbClr val="F03CDB"/>
    <a:srgbClr val="0A435A"/>
    <a:srgbClr val="FF9933"/>
    <a:srgbClr val="1F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FE80-5FF1-95FF-6E89-A79FC5E3832E}" v="187" dt="2022-04-05T03:19:47.668"/>
    <p1510:client id="{23822C9E-7DF0-C1C8-D94C-AA5ED55D7CF9}" v="128" dt="2022-03-07T19:48:30.348"/>
    <p1510:client id="{4AD1EDA1-497D-3FBF-FC21-ED028780937A}" v="141" dt="2022-04-12T11:45:14.429"/>
    <p1510:client id="{4E8FC748-E22B-F737-3F61-F9EBF7A3FCF7}" v="676" dt="2022-02-22T20:20:17.719"/>
    <p1510:client id="{93D4584C-D7E1-777F-BA2E-473BC75BF721}" v="121" dt="2022-03-15T20:45:04.210"/>
    <p1510:client id="{D53ED049-E5BE-14DB-BCD5-D6CD308421B9}" v="255" dt="2022-02-24T19:16:08.778"/>
    <p1510:client id="{E9B6E218-61C0-89E2-0FB3-38D13F536886}" v="148" dt="2022-03-22T17:19:54.513"/>
    <p1510:client id="{F8EFBC2C-690D-A6AA-95DC-1CA3B6E52591}" v="119" dt="2022-03-29T19:56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8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07/08/2022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.br/pub/Cursos/CursoHTML5/html5-web.pdf" TargetMode="External"/><Relationship Id="rId2" Type="http://schemas.openxmlformats.org/officeDocument/2006/relationships/hyperlink" Target="https://www.dicasux.com.br/figma/figma-tutorial-prototipo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070" y="2573524"/>
            <a:ext cx="7050636" cy="1676400"/>
          </a:xfrm>
        </p:spPr>
        <p:txBody>
          <a:bodyPr lIns="91440" tIns="45720" rIns="91440" bIns="45720" anchor="ctr"/>
          <a:lstStyle/>
          <a:p>
            <a:r>
              <a:rPr lang="pt-BR" b="0" dirty="0" smtClean="0">
                <a:latin typeface="Franklin Gothic Demi Cond"/>
              </a:rPr>
              <a:t>Programação Back </a:t>
            </a:r>
            <a:r>
              <a:rPr lang="pt-BR" b="0" dirty="0" err="1" smtClean="0">
                <a:latin typeface="Franklin Gothic Demi Cond"/>
              </a:rPr>
              <a:t>End</a:t>
            </a:r>
            <a:r>
              <a:rPr lang="pt-BR" b="0" dirty="0">
                <a:latin typeface="Franklin Gothic Demi Cond"/>
              </a:rPr>
              <a:t> </a:t>
            </a:r>
            <a:r>
              <a:rPr lang="pt-BR" b="0" dirty="0" smtClean="0">
                <a:latin typeface="Franklin Gothic Demi Cond"/>
              </a:rPr>
              <a:t>I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9070" y="6317673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524000"/>
            <a:ext cx="10355677" cy="408516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Verifica se uma variável tem valor nulo ou não.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400" dirty="0" err="1" smtClean="0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 smtClean="0"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$nome = “”;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 err="1" smtClean="0"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t-BR" sz="2400" dirty="0" err="1" smtClean="0">
                <a:latin typeface="Nunito"/>
                <a:ea typeface="Nunito"/>
                <a:cs typeface="Nunito"/>
                <a:sym typeface="Nunito"/>
              </a:rPr>
              <a:t>is_null</a:t>
            </a: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($nome))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 err="1" smtClean="0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 “Vazio”;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/>
            <a:r>
              <a:rPr lang="pt-BR" dirty="0" smtClean="0"/>
              <a:t>Função </a:t>
            </a:r>
            <a:r>
              <a:rPr lang="pt-BR" dirty="0" err="1" smtClean="0"/>
              <a:t>is_null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7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814946"/>
            <a:ext cx="10355677" cy="3794224"/>
          </a:xfrm>
        </p:spPr>
        <p:txBody>
          <a:bodyPr>
            <a:noAutofit/>
          </a:bodyPr>
          <a:lstStyle/>
          <a:p>
            <a:pPr lvl="0"/>
            <a:r>
              <a:rPr lang="pt-BR" sz="2400" dirty="0"/>
              <a:t>Uma função pode ser definida usando a seguinte sintaxe</a:t>
            </a:r>
            <a:r>
              <a:rPr lang="pt-BR" sz="2400" dirty="0" smtClean="0"/>
              <a:t>:</a:t>
            </a:r>
            <a:endParaRPr lang="pt-BR" sz="2400" dirty="0"/>
          </a:p>
          <a:p>
            <a:pPr lvl="0">
              <a:buClr>
                <a:schemeClr val="dk1"/>
              </a:buClr>
              <a:buSzPts val="1100"/>
            </a:pPr>
            <a:r>
              <a:rPr lang="pt-BR" sz="2400" b="1" dirty="0"/>
              <a:t>&lt;?</a:t>
            </a:r>
            <a:r>
              <a:rPr lang="pt-BR" sz="2400" b="1" dirty="0" err="1"/>
              <a:t>php</a:t>
            </a:r>
            <a:endParaRPr lang="pt-BR" sz="2400" b="1" dirty="0"/>
          </a:p>
          <a:p>
            <a:pPr marL="457200" lvl="0">
              <a:buClr>
                <a:schemeClr val="dk1"/>
              </a:buClr>
              <a:buSzPts val="1100"/>
            </a:pPr>
            <a:r>
              <a:rPr lang="pt-BR" sz="2400" b="1" dirty="0" err="1"/>
              <a:t>function</a:t>
            </a:r>
            <a:r>
              <a:rPr lang="pt-BR" sz="2400" b="1" dirty="0"/>
              <a:t> </a:t>
            </a:r>
            <a:r>
              <a:rPr lang="pt-BR" sz="2400" b="1" dirty="0" err="1"/>
              <a:t>nameFunction</a:t>
            </a:r>
            <a:r>
              <a:rPr lang="pt-BR" sz="2400" b="1" dirty="0"/>
              <a:t>([parâmetro_1],[parâmetro_2],...,[</a:t>
            </a:r>
            <a:r>
              <a:rPr lang="pt-BR" sz="2400" b="1" dirty="0" err="1"/>
              <a:t>parâmetro_n</a:t>
            </a:r>
            <a:r>
              <a:rPr lang="pt-BR" sz="2400" b="1" dirty="0"/>
              <a:t>]){</a:t>
            </a:r>
          </a:p>
          <a:p>
            <a:pPr marL="457200" lvl="0" indent="457200"/>
            <a:r>
              <a:rPr lang="pt-BR" sz="2400" dirty="0"/>
              <a:t>//instruções</a:t>
            </a:r>
          </a:p>
          <a:p>
            <a:pPr marL="457200" lvl="0" indent="457200">
              <a:buClr>
                <a:schemeClr val="dk1"/>
              </a:buClr>
              <a:buSzPts val="1100"/>
            </a:pPr>
            <a:r>
              <a:rPr lang="pt-BR" sz="2400" b="1" dirty="0" err="1"/>
              <a:t>return</a:t>
            </a:r>
            <a:r>
              <a:rPr lang="pt-BR" sz="2400" b="1" dirty="0"/>
              <a:t> [</a:t>
            </a:r>
            <a:r>
              <a:rPr lang="pt-BR" sz="2400" b="1" dirty="0" err="1"/>
              <a:t>retorno_função</a:t>
            </a:r>
            <a:r>
              <a:rPr lang="pt-BR" sz="2400" b="1" dirty="0"/>
              <a:t>];</a:t>
            </a:r>
          </a:p>
          <a:p>
            <a:pPr marL="457200" lvl="0">
              <a:buClr>
                <a:schemeClr val="dk1"/>
              </a:buClr>
              <a:buSzPts val="1100"/>
            </a:pPr>
            <a:r>
              <a:rPr lang="pt-BR" sz="2400" b="1" dirty="0"/>
              <a:t>}</a:t>
            </a:r>
            <a:endParaRPr lang="pt-BR" sz="2400" b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>
          <a:xfrm>
            <a:off x="1323704" y="1225726"/>
            <a:ext cx="8652319" cy="477470"/>
          </a:xfrm>
        </p:spPr>
        <p:txBody>
          <a:bodyPr/>
          <a:lstStyle/>
          <a:p>
            <a:pPr lvl="0"/>
            <a:r>
              <a:rPr lang="pt-BR" dirty="0"/>
              <a:t>Sintaxe Funções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5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exibirMensagem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() 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"Olá\n";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"Seja Bem Vindo(a)!"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}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/>
            <a:r>
              <a:rPr lang="pt-BR" dirty="0"/>
              <a:t>Exemplo de função sem retorno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5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/>
              <a:t>	function </a:t>
            </a:r>
            <a:r>
              <a:rPr lang="en-US" sz="2400" b="1" dirty="0" err="1"/>
              <a:t>calculateAge</a:t>
            </a:r>
            <a:r>
              <a:rPr lang="en-US" sz="2400" b="1" dirty="0"/>
              <a:t>($year){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/>
              <a:t>		$age = date("Y") - $year;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/>
              <a:t>		</a:t>
            </a:r>
            <a:r>
              <a:rPr lang="en-US" sz="2400" b="1" dirty="0"/>
              <a:t>return $age</a:t>
            </a:r>
            <a:r>
              <a:rPr lang="en-US" sz="2400" dirty="0"/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400" b="1" dirty="0"/>
              <a:t>	}</a:t>
            </a:r>
          </a:p>
          <a:p>
            <a:pPr lvl="0"/>
            <a:r>
              <a:rPr lang="en-US" sz="2400" dirty="0"/>
              <a:t>	echo </a:t>
            </a:r>
            <a:r>
              <a:rPr lang="en-US" sz="2400" b="1" dirty="0" err="1"/>
              <a:t>calculateAge</a:t>
            </a:r>
            <a:r>
              <a:rPr lang="en-US" sz="2400" b="1" dirty="0"/>
              <a:t>(1982);</a:t>
            </a:r>
            <a:endParaRPr lang="en-US" sz="2400" b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Exemplo de funç</a:t>
            </a:r>
            <a:r>
              <a:rPr lang="pt-BR" dirty="0" smtClean="0"/>
              <a:t>ão com retorno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/>
            <a:r>
              <a:rPr lang="pt-BR" sz="2400" b="1" dirty="0"/>
              <a:t>&lt;?</a:t>
            </a:r>
            <a:r>
              <a:rPr lang="pt-BR" sz="2400" b="1" dirty="0" err="1"/>
              <a:t>php</a:t>
            </a:r>
            <a:endParaRPr lang="pt-BR" sz="2400" b="1" dirty="0"/>
          </a:p>
          <a:p>
            <a:pPr marL="457200" lvl="0">
              <a:buClr>
                <a:schemeClr val="dk1"/>
              </a:buClr>
              <a:buSzPts val="1100"/>
            </a:pPr>
            <a:r>
              <a:rPr lang="pt-BR" sz="2400" b="1" dirty="0" err="1"/>
              <a:t>function</a:t>
            </a:r>
            <a:r>
              <a:rPr lang="pt-BR" sz="2400" b="1" dirty="0"/>
              <a:t> </a:t>
            </a:r>
            <a:r>
              <a:rPr lang="pt-BR" sz="2400" b="1" dirty="0" err="1"/>
              <a:t>sizeText</a:t>
            </a:r>
            <a:r>
              <a:rPr lang="pt-BR" sz="2400" b="1" dirty="0"/>
              <a:t>($</a:t>
            </a:r>
            <a:r>
              <a:rPr lang="pt-BR" sz="2400" b="1" dirty="0" err="1"/>
              <a:t>text</a:t>
            </a:r>
            <a:r>
              <a:rPr lang="pt-BR" sz="2400" b="1" dirty="0"/>
              <a:t> = ""){</a:t>
            </a:r>
          </a:p>
          <a:p>
            <a:pPr marL="457200" lvl="0">
              <a:buClr>
                <a:schemeClr val="dk1"/>
              </a:buClr>
              <a:buSzPts val="1100"/>
            </a:pPr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b="1" dirty="0" err="1"/>
              <a:t>strlen</a:t>
            </a:r>
            <a:r>
              <a:rPr lang="pt-BR" sz="2400" b="1" dirty="0"/>
              <a:t>($</a:t>
            </a:r>
            <a:r>
              <a:rPr lang="pt-BR" sz="2400" b="1" dirty="0" err="1"/>
              <a:t>text</a:t>
            </a:r>
            <a:r>
              <a:rPr lang="pt-BR" sz="2400" b="1" dirty="0"/>
              <a:t>);</a:t>
            </a:r>
          </a:p>
          <a:p>
            <a:pPr marL="457200" lvl="0">
              <a:buClr>
                <a:schemeClr val="dk1"/>
              </a:buClr>
              <a:buSzPts val="1100"/>
            </a:pPr>
            <a:r>
              <a:rPr lang="pt-BR" sz="2400" b="1" dirty="0"/>
              <a:t>}</a:t>
            </a:r>
          </a:p>
          <a:p>
            <a:pPr marL="457200" lvl="0">
              <a:buClr>
                <a:schemeClr val="dk1"/>
              </a:buClr>
              <a:buSzPts val="1100"/>
            </a:pPr>
            <a:endParaRPr lang="pt-BR" sz="2400" dirty="0"/>
          </a:p>
          <a:p>
            <a:pPr marL="457200" lvl="0"/>
            <a:r>
              <a:rPr lang="pt-BR" sz="2400" dirty="0" err="1"/>
              <a:t>echo</a:t>
            </a:r>
            <a:r>
              <a:rPr lang="pt-BR" sz="2400" dirty="0"/>
              <a:t> "O texto informado tem " . </a:t>
            </a:r>
            <a:r>
              <a:rPr lang="pt-BR" sz="2400" b="1" dirty="0" err="1"/>
              <a:t>sizeText</a:t>
            </a:r>
            <a:r>
              <a:rPr lang="pt-BR" sz="2400" b="1" dirty="0"/>
              <a:t>() </a:t>
            </a:r>
            <a:r>
              <a:rPr lang="pt-BR" sz="2400" dirty="0"/>
              <a:t>." caracteres.";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Função com valor Padrão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6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Prática</a:t>
            </a:r>
            <a:endParaRPr lang="pt-BR" sz="2400" b="1" dirty="0"/>
          </a:p>
        </p:txBody>
      </p:sp>
      <p:pic>
        <p:nvPicPr>
          <p:cNvPr id="2050" name="Picture 2" descr="Fotos grátis de Estraté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830672"/>
            <a:ext cx="6109352" cy="4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 smtClean="0"/>
              <a:t>Materiais extras</a:t>
            </a:r>
          </a:p>
          <a:p>
            <a:r>
              <a:rPr lang="pt-BR" sz="2000" dirty="0">
                <a:hlinkClick r:id="rId2"/>
              </a:rPr>
              <a:t>https://www.dicasux.com.br/figma/figma-tutorial-prototipo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www.w3c.br/pub/Cursos/CursoHTML5/html5-web.pdf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8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 smtClean="0"/>
              <a:t>Introdução ao PHP</a:t>
            </a:r>
            <a:endParaRPr lang="pt-BR" b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Rafael Florindo</a:t>
            </a:r>
            <a:endParaRPr lang="pt-BR" dirty="0"/>
          </a:p>
        </p:txBody>
      </p:sp>
      <p:pic>
        <p:nvPicPr>
          <p:cNvPr id="1026" name="Picture 2" descr="Gráficos vetoriais grátis de Local na rede internet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9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5305309"/>
          </a:xfrm>
        </p:spPr>
        <p:txBody>
          <a:bodyPr>
            <a:normAutofit fontScale="85000" lnSpcReduction="20000"/>
          </a:bodyPr>
          <a:lstStyle/>
          <a:p>
            <a:r>
              <a:rPr lang="pt-BR" sz="2200" b="1" dirty="0" smtClean="0">
                <a:solidFill>
                  <a:srgbClr val="7030A0"/>
                </a:solidFill>
              </a:rPr>
              <a:t>Proposta de cronograma dos encontros:</a:t>
            </a:r>
          </a:p>
          <a:p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01: Princípios de Desenvolvimento WEB com HTML</a:t>
            </a:r>
          </a:p>
          <a:p>
            <a:r>
              <a:rPr lang="pt-BR" sz="2000" dirty="0" smtClean="0"/>
              <a:t>Unidade 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02</a:t>
            </a:r>
            <a:r>
              <a:rPr lang="pt-BR" sz="2000" b="1" dirty="0">
                <a:solidFill>
                  <a:srgbClr val="002060"/>
                </a:solidFill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</a:rPr>
              <a:t>Introdução ao PHP até estrutura condicional</a:t>
            </a:r>
          </a:p>
          <a:p>
            <a:r>
              <a:rPr lang="pt-BR" sz="2000" dirty="0"/>
              <a:t>Unidade </a:t>
            </a:r>
            <a:r>
              <a:rPr lang="pt-BR" sz="2000" dirty="0" smtClean="0"/>
              <a:t>II e Unidade III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03: Continuação do PHP com aplicação de estrutura de repetição e </a:t>
            </a:r>
            <a:r>
              <a:rPr lang="pt-BR" sz="2000" b="1" dirty="0" err="1" smtClean="0">
                <a:solidFill>
                  <a:srgbClr val="002060"/>
                </a:solidFill>
              </a:rPr>
              <a:t>array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III </a:t>
            </a:r>
            <a:r>
              <a:rPr lang="pt-BR" sz="2000" dirty="0"/>
              <a:t>e Unidade </a:t>
            </a:r>
            <a:r>
              <a:rPr lang="pt-BR" sz="2000" dirty="0" smtClean="0"/>
              <a:t>IV</a:t>
            </a: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600" b="1" dirty="0" smtClean="0">
                <a:solidFill>
                  <a:srgbClr val="002060"/>
                </a:solidFill>
              </a:rPr>
              <a:t>Aula 04: </a:t>
            </a:r>
            <a:r>
              <a:rPr lang="pt-BR" sz="2600" b="1" dirty="0">
                <a:solidFill>
                  <a:srgbClr val="002060"/>
                </a:solidFill>
              </a:rPr>
              <a:t>Continuação do PHP com aplicação de estrutura de repetição e </a:t>
            </a:r>
            <a:r>
              <a:rPr lang="pt-BR" sz="2600" b="1" dirty="0" err="1">
                <a:solidFill>
                  <a:srgbClr val="002060"/>
                </a:solidFill>
              </a:rPr>
              <a:t>array</a:t>
            </a:r>
            <a:r>
              <a:rPr lang="pt-BR" sz="2600" b="1" dirty="0">
                <a:solidFill>
                  <a:srgbClr val="002060"/>
                </a:solidFill>
              </a:rPr>
              <a:t> </a:t>
            </a:r>
            <a:r>
              <a:rPr lang="pt-BR" sz="2600" b="1" dirty="0" smtClean="0">
                <a:solidFill>
                  <a:srgbClr val="002060"/>
                </a:solidFill>
              </a:rPr>
              <a:t>e funções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smtClean="0"/>
              <a:t>Unidade IV e V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000" dirty="0" smtClean="0"/>
              <a:t>Funções e validações</a:t>
            </a:r>
            <a:endParaRPr lang="pt-BR" sz="2000" dirty="0" smtClean="0"/>
          </a:p>
          <a:p>
            <a:pPr marL="114300" lvl="0">
              <a:lnSpc>
                <a:spcPct val="115000"/>
              </a:lnSpc>
              <a:spcBef>
                <a:spcPts val="0"/>
              </a:spcBef>
              <a:buSzPts val="1800"/>
            </a:pPr>
            <a:endParaRPr lang="pt-BR" sz="2000" dirty="0" smtClean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/>
              <a:t>Introdução ao PHP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Unidade </a:t>
            </a:r>
            <a:r>
              <a:rPr lang="pt-BR" dirty="0" smtClean="0"/>
              <a:t>04</a:t>
            </a:r>
            <a:endParaRPr lang="pt-BR" dirty="0"/>
          </a:p>
        </p:txBody>
      </p:sp>
      <p:pic>
        <p:nvPicPr>
          <p:cNvPr id="1026" name="Picture 2" descr="Fotos grátis de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93" y="2263760"/>
            <a:ext cx="5041745" cy="33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8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2209800"/>
            <a:ext cx="10355677" cy="339936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15000"/>
              </a:lnSpc>
              <a:buSzPct val="100000"/>
              <a:buFont typeface="Wingdings" panose="05000000000000000000" pitchFamily="2" charset="2"/>
              <a:buChar char="v"/>
            </a:pPr>
            <a:r>
              <a:rPr lang="pt-BR" sz="2400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É </a:t>
            </a:r>
            <a:r>
              <a:rPr lang="pt-BR" sz="24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um trecho de código que pode ser chamado </a:t>
            </a:r>
            <a:r>
              <a:rPr lang="pt-BR" sz="2400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de </a:t>
            </a:r>
            <a:r>
              <a:rPr lang="pt-BR" sz="24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qualquer parte do código para executar uma tarefa qualquer e retornar algum valor. </a:t>
            </a:r>
          </a:p>
          <a:p>
            <a:pPr marL="342900" lvl="0" indent="-342900" algn="just">
              <a:lnSpc>
                <a:spcPct val="115000"/>
              </a:lnSpc>
              <a:buSzPct val="100000"/>
              <a:buFont typeface="Wingdings" panose="05000000000000000000" pitchFamily="2" charset="2"/>
              <a:buChar char="v"/>
            </a:pPr>
            <a:r>
              <a:rPr lang="pt-BR" sz="24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pt-BR" sz="2400" i="1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pt-BR" sz="24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 pode receber zero ou mais parâmetros, e poderá retornar apenas um valor. 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2209800"/>
            <a:ext cx="10355677" cy="3399369"/>
          </a:xfrm>
        </p:spPr>
        <p:txBody>
          <a:bodyPr>
            <a:noAutofit/>
          </a:bodyPr>
          <a:lstStyle/>
          <a:p>
            <a:pPr lvl="0">
              <a:buSzPts val="1100"/>
            </a:pPr>
            <a:r>
              <a:rPr lang="pt-BR" sz="2400" dirty="0"/>
              <a:t>O PHP possui várias funções nativas para validações de tipo e de valores, entre elas temos: </a:t>
            </a:r>
          </a:p>
          <a:p>
            <a:pPr marL="457200" lvl="0" indent="-381000">
              <a:lnSpc>
                <a:spcPct val="115000"/>
              </a:lnSpc>
              <a:buSzPts val="2400"/>
              <a:buChar char="●"/>
            </a:pPr>
            <a:r>
              <a:rPr lang="pt-BR" sz="2400" dirty="0" err="1"/>
              <a:t>isset</a:t>
            </a:r>
            <a:r>
              <a:rPr lang="pt-BR" sz="2400" dirty="0"/>
              <a:t>()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pt-BR" sz="2400" dirty="0" err="1"/>
              <a:t>empty</a:t>
            </a:r>
            <a:r>
              <a:rPr lang="pt-BR" sz="2400" dirty="0" smtClean="0"/>
              <a:t>()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pt-BR" sz="2400" dirty="0" err="1" smtClean="0"/>
              <a:t>Is_null</a:t>
            </a:r>
            <a:r>
              <a:rPr lang="pt-BR" sz="2400" dirty="0" smtClean="0"/>
              <a:t>()</a:t>
            </a:r>
            <a:endParaRPr lang="pt-BR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pt-BR" sz="2400" dirty="0" err="1"/>
              <a:t>is_array</a:t>
            </a:r>
            <a:r>
              <a:rPr lang="pt-BR" sz="2400" dirty="0"/>
              <a:t>()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pt-BR" sz="2400" dirty="0" err="1"/>
              <a:t>is_string</a:t>
            </a:r>
            <a:r>
              <a:rPr lang="pt-BR" sz="2400" dirty="0" smtClean="0"/>
              <a:t>(), </a:t>
            </a:r>
            <a:r>
              <a:rPr lang="pt-BR" sz="2400" dirty="0"/>
              <a:t>entre outras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>
              <a:buSzPts val="2800"/>
            </a:pPr>
            <a:r>
              <a:rPr lang="pt-BR" dirty="0"/>
              <a:t>Qual o objetivo de validar os dados de entrada?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7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524000"/>
            <a:ext cx="10355677" cy="4085169"/>
          </a:xfrm>
        </p:spPr>
        <p:txBody>
          <a:bodyPr>
            <a:noAutofit/>
          </a:bodyPr>
          <a:lstStyle/>
          <a:p>
            <a:pPr lvl="0"/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Informa se a variável foi iniciada, ou seja, verifica se a variável é definida.</a:t>
            </a:r>
          </a:p>
          <a:p>
            <a:pPr lvl="0"/>
            <a:r>
              <a:rPr lang="pt-BR" sz="2000" b="1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Sintaxe: 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isset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(&lt;conteúdo à ser verificado&gt;);</a:t>
            </a:r>
          </a:p>
          <a:p>
            <a:pPr lvl="0"/>
            <a:r>
              <a:rPr lang="pt-BR" sz="2000" b="1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Exemplo</a:t>
            </a:r>
            <a:r>
              <a:rPr lang="pt-BR" sz="2000" b="1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000" dirty="0">
              <a:highlight>
                <a:srgbClr val="F2F2F2"/>
              </a:highlight>
              <a:latin typeface="Nunito"/>
              <a:ea typeface="Nunito"/>
              <a:cs typeface="Nunito"/>
              <a:sym typeface="Nunit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$var = '';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000" dirty="0" err="1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pt-BR" sz="2000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isset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($var)) 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 "Essa variável existe.";</a:t>
            </a:r>
          </a:p>
          <a:p>
            <a:pPr lvl="0"/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}</a:t>
            </a:r>
          </a:p>
          <a:p>
            <a:pPr marL="76200" lvl="0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/>
            <a:r>
              <a:rPr lang="pt-BR" dirty="0"/>
              <a:t>Função </a:t>
            </a:r>
            <a:r>
              <a:rPr lang="pt-BR" dirty="0" err="1"/>
              <a:t>isset</a:t>
            </a:r>
            <a:r>
              <a:rPr lang="pt-BR" dirty="0"/>
              <a:t>()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524000"/>
            <a:ext cx="10355677" cy="4085169"/>
          </a:xfrm>
        </p:spPr>
        <p:txBody>
          <a:bodyPr>
            <a:noAutofit/>
          </a:bodyPr>
          <a:lstStyle/>
          <a:p>
            <a:pPr lvl="0" algn="just"/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Determina se a variável é </a:t>
            </a:r>
            <a:r>
              <a:rPr lang="pt-BR" sz="2000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vazia. Uma 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variável é considerada vazia se não existir ou seu valor </a:t>
            </a:r>
            <a:r>
              <a:rPr lang="pt-BR" sz="2000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ou ser igual a </a:t>
            </a:r>
            <a:r>
              <a:rPr lang="pt-BR" sz="2000" b="1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false.</a:t>
            </a:r>
          </a:p>
          <a:p>
            <a:pPr lvl="0"/>
            <a:r>
              <a:rPr lang="pt-BR" sz="2000" b="1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Sintaxe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empty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(&lt;conteúdo à ver verificado&gt;);</a:t>
            </a:r>
          </a:p>
          <a:p>
            <a:pPr lvl="0"/>
            <a:r>
              <a:rPr lang="pt-BR" sz="2000" b="1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Exemplo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000" dirty="0">
              <a:highlight>
                <a:srgbClr val="F2F2F2"/>
              </a:highlight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$var = 0;//'' ou 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null</a:t>
            </a:r>
            <a:endParaRPr lang="pt-BR" sz="2000" dirty="0">
              <a:highlight>
                <a:srgbClr val="F2F2F2"/>
              </a:highlight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empty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($var)) {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pt-BR" sz="2000" dirty="0" err="1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000" dirty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 "Variável Vazia";</a:t>
            </a:r>
          </a:p>
          <a:p>
            <a:pPr lvl="0">
              <a:lnSpc>
                <a:spcPct val="100000"/>
              </a:lnSpc>
            </a:pPr>
            <a:r>
              <a:rPr lang="pt-BR" sz="2000" dirty="0" smtClean="0"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}</a:t>
            </a:r>
            <a:endParaRPr lang="pt-BR" sz="2000" dirty="0">
              <a:highlight>
                <a:srgbClr val="F2F2F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/>
            <a:r>
              <a:rPr lang="pt-BR" dirty="0"/>
              <a:t>Função </a:t>
            </a:r>
            <a:r>
              <a:rPr lang="pt-BR" dirty="0" err="1"/>
              <a:t>empty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524000"/>
            <a:ext cx="10355677" cy="408516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en-US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if(</a:t>
            </a:r>
            <a:r>
              <a:rPr lang="en-US" sz="2400" dirty="0" err="1">
                <a:latin typeface="Nunito"/>
                <a:ea typeface="Nunito"/>
                <a:cs typeface="Nunito"/>
                <a:sym typeface="Nunito"/>
              </a:rPr>
              <a:t>isset</a:t>
            </a: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($_POST) &amp;&amp; !empty($_POST)) {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	if(</a:t>
            </a:r>
            <a:r>
              <a:rPr lang="en-US" sz="2400" dirty="0" err="1">
                <a:latin typeface="Nunito"/>
                <a:ea typeface="Nunito"/>
                <a:cs typeface="Nunito"/>
                <a:sym typeface="Nunito"/>
              </a:rPr>
              <a:t>isset</a:t>
            </a: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($_POST["name"]) &amp;&amp; </a:t>
            </a:r>
            <a:r>
              <a:rPr lang="en-US" sz="2400" dirty="0" err="1">
                <a:latin typeface="Nunito"/>
                <a:ea typeface="Nunito"/>
                <a:cs typeface="Nunito"/>
                <a:sym typeface="Nunito"/>
              </a:rPr>
              <a:t>isset</a:t>
            </a: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($_POST["email"])) {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		if(!empty($_POST["name"]) &amp;&amp; !empty($_POST["email"])) {</a:t>
            </a:r>
          </a:p>
          <a:p>
            <a:pPr marL="914400" lvl="0" indent="457200">
              <a:lnSpc>
                <a:spcPct val="100000"/>
              </a:lnSpc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//…</a:t>
            </a:r>
          </a:p>
          <a:p>
            <a:pPr marL="914400" lvl="0">
              <a:lnSpc>
                <a:spcPct val="100000"/>
              </a:lnSpc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}</a:t>
            </a:r>
          </a:p>
          <a:p>
            <a:pPr lvl="0" indent="457200">
              <a:lnSpc>
                <a:spcPct val="100000"/>
              </a:lnSpc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}</a:t>
            </a: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}</a:t>
            </a: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/>
            <a:r>
              <a:rPr lang="pt-BR" dirty="0" err="1"/>
              <a:t>isset</a:t>
            </a:r>
            <a:r>
              <a:rPr lang="pt-BR" dirty="0"/>
              <a:t>() e </a:t>
            </a:r>
            <a:r>
              <a:rPr lang="pt-BR" dirty="0" err="1"/>
              <a:t>empty</a:t>
            </a:r>
            <a:r>
              <a:rPr lang="pt-BR" dirty="0"/>
              <a:t>() juntas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1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621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Arial</vt:lpstr>
      <vt:lpstr>Calibri</vt:lpstr>
      <vt:lpstr>Exo 2 Extra Bold</vt:lpstr>
      <vt:lpstr>Franklin Gothic Book</vt:lpstr>
      <vt:lpstr>Franklin Gothic Demi</vt:lpstr>
      <vt:lpstr>Franklin Gothic Demi Cond</vt:lpstr>
      <vt:lpstr>Nunito</vt:lpstr>
      <vt:lpstr>Times New Roman</vt:lpstr>
      <vt:lpstr>Wingdings</vt:lpstr>
      <vt:lpstr>Tema do Office</vt:lpstr>
      <vt:lpstr>Programação Back End I</vt:lpstr>
      <vt:lpstr>Introdução ao 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Rafael Alves Florindo</cp:lastModifiedBy>
  <cp:revision>1188</cp:revision>
  <cp:lastPrinted>2021-05-21T20:29:14Z</cp:lastPrinted>
  <dcterms:created xsi:type="dcterms:W3CDTF">2020-01-23T19:05:58Z</dcterms:created>
  <dcterms:modified xsi:type="dcterms:W3CDTF">2022-08-07T20:08:47Z</dcterms:modified>
</cp:coreProperties>
</file>