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9" r:id="rId2"/>
    <p:sldId id="280" r:id="rId3"/>
    <p:sldId id="281" r:id="rId4"/>
    <p:sldId id="282" r:id="rId5"/>
    <p:sldId id="283" r:id="rId6"/>
    <p:sldId id="293" r:id="rId7"/>
    <p:sldId id="30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12" r:id="rId30"/>
    <p:sldId id="288" r:id="rId31"/>
    <p:sldId id="263" r:id="rId3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3DC4388-3F76-4FC7-8FFE-3698A9B1E210}">
          <p14:sldIdLst>
            <p14:sldId id="279"/>
            <p14:sldId id="280"/>
            <p14:sldId id="281"/>
            <p14:sldId id="282"/>
            <p14:sldId id="283"/>
            <p14:sldId id="293"/>
            <p14:sldId id="30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eção sem Título" id="{E725A132-BE54-4E53-A6F0-62426FAEB635}">
          <p14:sldIdLst>
            <p14:sldId id="312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7D"/>
    <a:srgbClr val="EE7325"/>
    <a:srgbClr val="E82E8A"/>
    <a:srgbClr val="002E46"/>
    <a:srgbClr val="00A6E9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19/08/2022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-fig.org/psr/" TargetMode="External"/><Relationship Id="rId2" Type="http://schemas.openxmlformats.org/officeDocument/2006/relationships/hyperlink" Target="http://br.phptherightway.com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70" y="2573524"/>
            <a:ext cx="7050636" cy="1676400"/>
          </a:xfrm>
        </p:spPr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Back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r>
              <a:rPr lang="pt-BR" b="0" dirty="0" smtClean="0">
                <a:latin typeface="Franklin Gothic Demi Cond"/>
              </a:rPr>
              <a:t>II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7363096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200" b="1" dirty="0" smtClean="0">
                <a:solidFill>
                  <a:srgbClr val="002060"/>
                </a:solidFill>
              </a:rPr>
              <a:t>Atributo</a:t>
            </a:r>
          </a:p>
          <a:p>
            <a:pPr algn="just"/>
            <a:r>
              <a:rPr lang="pt-BR" sz="2200" dirty="0"/>
              <a:t>Atributo </a:t>
            </a:r>
            <a:r>
              <a:rPr lang="pt-BR" sz="2200" b="1" dirty="0"/>
              <a:t>é uma característica ou propriedade particular que os objetos de uma classe possuem</a:t>
            </a:r>
            <a:r>
              <a:rPr lang="pt-BR" sz="2200" dirty="0"/>
              <a:t>, precedido da visibilidade e assumindo valores diferentes para cada objeto</a:t>
            </a:r>
            <a:r>
              <a:rPr lang="pt-BR" sz="2200" dirty="0" smtClean="0"/>
              <a:t>.</a:t>
            </a:r>
            <a:endParaRPr lang="pt-BR" sz="2200" dirty="0"/>
          </a:p>
          <a:p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88" y="1610994"/>
            <a:ext cx="2448018" cy="1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88" y="3688313"/>
            <a:ext cx="2448018" cy="196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9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7363096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200" b="1" dirty="0" smtClean="0">
                <a:solidFill>
                  <a:srgbClr val="002060"/>
                </a:solidFill>
              </a:rPr>
              <a:t>Método</a:t>
            </a:r>
          </a:p>
          <a:p>
            <a:pPr algn="just"/>
            <a:r>
              <a:rPr lang="pt-BR" sz="2200" dirty="0"/>
              <a:t>Um </a:t>
            </a:r>
            <a:r>
              <a:rPr lang="pt-BR" sz="2200" b="1" dirty="0"/>
              <a:t>método é considerado um comportamento ou uma funcionalidade específica</a:t>
            </a:r>
            <a:r>
              <a:rPr lang="pt-BR" sz="2200" dirty="0"/>
              <a:t>, ou seja, deve ser único, de forma que possua apenas uma única funcionalidade. É por esse motivo que os métodos são considerados de responsabilidades das classes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88" y="1610994"/>
            <a:ext cx="2448018" cy="1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88" y="3688313"/>
            <a:ext cx="2448018" cy="196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200" b="1" dirty="0" smtClean="0">
                <a:solidFill>
                  <a:srgbClr val="002060"/>
                </a:solidFill>
              </a:rPr>
              <a:t>Objeto</a:t>
            </a:r>
          </a:p>
          <a:p>
            <a:pPr algn="just"/>
            <a:r>
              <a:rPr lang="pt-BR" sz="2200" dirty="0"/>
              <a:t>Um objeto é qualquer elemento concreto (físico) ou abstrato (não físico) que existe no mundo real, e possui uma estrutura dinâmica originada com base em uma classe.</a:t>
            </a:r>
            <a:endParaRPr lang="pt-BR" sz="22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7" name="Picture 2" descr="C:\Users\giova\Desktop\apple-1282241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82" y="4222170"/>
            <a:ext cx="2741207" cy="18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iova\Desktop\meeting-1245776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09" y="4200238"/>
            <a:ext cx="2741206" cy="18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3"/>
            <a:ext cx="9662950" cy="5505351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Sintaxe da implementação de uma classe em PHP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Produto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cadastrar()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	//instruções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4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36" y="2567777"/>
            <a:ext cx="3105724" cy="248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3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200" b="1" dirty="0" smtClean="0">
                <a:solidFill>
                  <a:srgbClr val="002060"/>
                </a:solidFill>
              </a:rPr>
              <a:t>Instanciando e povoando um objeto da classe Produto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$celular = new Produto();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$celular-&gt;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$celular-&gt;nome = "Smartphone";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$celular-&gt;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= 800.55;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36" y="2567777"/>
            <a:ext cx="3105724" cy="248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3"/>
            <a:ext cx="9662950" cy="5505351"/>
          </a:xfrm>
        </p:spPr>
        <p:txBody>
          <a:bodyPr>
            <a:normAutofit fontScale="85000" lnSpcReduction="20000"/>
          </a:bodyPr>
          <a:lstStyle/>
          <a:p>
            <a:r>
              <a:rPr lang="pt-BR" sz="28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Método Concretos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Produto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cadastrar($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, $nome, $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-&gt;nome =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$celular = new Produto();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$celular-&gt;cadastrar(1, "Smartphone", 800.55);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345" y="681154"/>
            <a:ext cx="3105724" cy="248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2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622664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dirty="0"/>
              <a:t>Programação Orientada a Objetos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Método Construtor</a:t>
            </a:r>
          </a:p>
          <a:p>
            <a:pPr algn="just"/>
            <a:r>
              <a:rPr lang="pt-BR" sz="2400" dirty="0" smtClean="0"/>
              <a:t>O </a:t>
            </a:r>
            <a:r>
              <a:rPr lang="pt-BR" sz="2400" dirty="0"/>
              <a:t>método construtor </a:t>
            </a:r>
            <a:r>
              <a:rPr lang="pt-BR" sz="2400" b="1" dirty="0"/>
              <a:t>é um método especial, executado na instância da classe pelo operador </a:t>
            </a:r>
            <a:r>
              <a:rPr lang="pt-BR" sz="2400" b="1" i="1" dirty="0"/>
              <a:t>new</a:t>
            </a:r>
            <a:r>
              <a:rPr lang="pt-BR" sz="2400" b="1" dirty="0"/>
              <a:t>, </a:t>
            </a:r>
            <a:r>
              <a:rPr lang="pt-BR" sz="2400" dirty="0"/>
              <a:t>e esse método não produz um valor de retorno, pois estará retornando o próprio objeto.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([lista de parâmetros])</a:t>
            </a:r>
          </a:p>
          <a:p>
            <a:pPr algn="just"/>
            <a:r>
              <a:rPr lang="pt-B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2400" b="1" dirty="0">
                <a:latin typeface="Courier New" pitchFamily="49" charset="0"/>
                <a:cs typeface="Courier New" pitchFamily="49" charset="0"/>
              </a:rPr>
              <a:t>	//instruções</a:t>
            </a:r>
          </a:p>
          <a:p>
            <a:pPr algn="just"/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1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3"/>
            <a:ext cx="9662950" cy="5505351"/>
          </a:xfrm>
        </p:spPr>
        <p:txBody>
          <a:bodyPr>
            <a:normAutofit fontScale="85000" lnSpcReduction="20000"/>
          </a:bodyPr>
          <a:lstStyle/>
          <a:p>
            <a:r>
              <a:rPr lang="pt-BR" sz="28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Método Construtor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Produto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, $nome, $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-&gt;nome =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$celular = new Produto(1, "Smartphone", 800.55);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4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3"/>
            <a:ext cx="9662950" cy="5505351"/>
          </a:xfrm>
        </p:spPr>
        <p:txBody>
          <a:bodyPr>
            <a:normAutofit fontScale="77500" lnSpcReduction="20000"/>
          </a:bodyPr>
          <a:lstStyle/>
          <a:p>
            <a:r>
              <a:rPr lang="pt-BR" sz="3100" b="1" dirty="0"/>
              <a:t>Programação Orientada a Objetos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Método Destrutor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400" dirty="0"/>
              <a:t>O método destrutor é um outro método especial executado automaticamente quando o objeto é </a:t>
            </a:r>
            <a:r>
              <a:rPr lang="pt-BR" sz="2400" dirty="0" err="1"/>
              <a:t>desalocado</a:t>
            </a:r>
            <a:r>
              <a:rPr lang="pt-BR" sz="2400" dirty="0"/>
              <a:t> da memória de forma natural, ou seja, quando terminar as chamadas do objeto à classe ou quando forçamos o PHP a liberar a referência do objeto.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destruct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pt-B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2400" b="1" dirty="0">
                <a:latin typeface="Courier New" pitchFamily="49" charset="0"/>
                <a:cs typeface="Courier New" pitchFamily="49" charset="0"/>
              </a:rPr>
              <a:t>	//instruções</a:t>
            </a:r>
          </a:p>
          <a:p>
            <a:pPr algn="just"/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 fontScale="85000" lnSpcReduction="20000"/>
          </a:bodyPr>
          <a:lstStyle/>
          <a:p>
            <a:r>
              <a:rPr lang="pt-BR" sz="3100" b="1" dirty="0"/>
              <a:t>Programação Orientada a Objetos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Produto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$nome,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, $nome, $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-&gt;nome =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destruct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"Objeto finalizado!!!";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$celular = new Produto(1, "Smartphone", 800.55);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($celular);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95D93"/>
                </a:solidFill>
              </a:rPr>
              <a:t>Rafael Alves Florindo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Mestre em Gestão do Conhecimento nas Organizações.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Especialista em Desenvolvimento de Sistemas para Web.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Bacharel em Ciências da Computação.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Professor de TI desde 2009 pela SEED e desde 2014 pela </a:t>
            </a:r>
            <a:r>
              <a:rPr lang="pt-BR" sz="2000" dirty="0" err="1"/>
              <a:t>Unicesumar</a:t>
            </a:r>
            <a:r>
              <a:rPr lang="pt-BR" sz="2000" dirty="0" smtClean="0"/>
              <a:t>.</a:t>
            </a:r>
          </a:p>
        </p:txBody>
      </p:sp>
      <p:pic>
        <p:nvPicPr>
          <p:cNvPr id="14" name="Espaço Reservado para Imagem 6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r="22344"/>
          <a:stretch>
            <a:fillRect/>
          </a:stretch>
        </p:blipFill>
        <p:spPr/>
      </p:pic>
      <p:sp>
        <p:nvSpPr>
          <p:cNvPr id="15" name="Retângulo 14"/>
          <p:cNvSpPr/>
          <p:nvPr/>
        </p:nvSpPr>
        <p:spPr>
          <a:xfrm>
            <a:off x="1546415" y="6380291"/>
            <a:ext cx="136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/</a:t>
            </a:r>
            <a:r>
              <a:rPr lang="pt-BR" sz="1400" dirty="0" err="1" smtClean="0"/>
              <a:t>rafaelflorindo</a:t>
            </a:r>
            <a:endParaRPr lang="pt-BR" sz="14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84" y="6380291"/>
            <a:ext cx="252000" cy="252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89" y="6380291"/>
            <a:ext cx="252000" cy="252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294474" y="6378365"/>
            <a:ext cx="1673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@</a:t>
            </a:r>
            <a:r>
              <a:rPr lang="pt-BR" sz="1400" dirty="0" err="1" smtClean="0"/>
              <a:t>profrafaelflorindo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24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Visibilidade dos Atributos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000" b="1" i="1" dirty="0" err="1"/>
              <a:t>Public</a:t>
            </a:r>
            <a:r>
              <a:rPr lang="pt-BR" sz="2000" b="1" i="1" dirty="0"/>
              <a:t>: </a:t>
            </a:r>
            <a:r>
              <a:rPr lang="pt-BR" sz="2000" dirty="0"/>
              <a:t>é visível de qualquer lugar do sistema. No diagrama de classes, é identificado pelo símbolo “+”.</a:t>
            </a:r>
          </a:p>
          <a:p>
            <a:pPr algn="just"/>
            <a:r>
              <a:rPr lang="pt-BR" sz="2000" b="1" i="1" dirty="0"/>
              <a:t>Private: </a:t>
            </a:r>
            <a:r>
              <a:rPr lang="pt-BR" sz="2000" dirty="0"/>
              <a:t>é visível apenas de dentro da classe. Não pode ser acessado de fora da classe. No diagrama de classes, é identificado pelo símbolo “-“.</a:t>
            </a:r>
          </a:p>
          <a:p>
            <a:pPr algn="just"/>
            <a:r>
              <a:rPr lang="pt-BR" sz="2000" b="1" i="1" dirty="0" err="1"/>
              <a:t>Protected</a:t>
            </a:r>
            <a:r>
              <a:rPr lang="pt-BR" sz="2000" b="1" i="1" dirty="0"/>
              <a:t>: </a:t>
            </a:r>
            <a:r>
              <a:rPr lang="pt-BR" sz="2000" dirty="0"/>
              <a:t>é visível de dentro da classe e das subclasses herdadas dessa classe, mas não de fora. No diagrama de classes, é identificado pelo símbolo “#”.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Exemplo  sem modificadores de acesso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include("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Produto.php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celular = new Produto(1, "Smartphone", 800.55);</a:t>
            </a: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($celular);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 " . $celular-&gt;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"Celular : " . $celular-&gt;nome;</a:t>
            </a: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&gt;Preço: " . $celular-&gt;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3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Modificadores de acesso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000" dirty="0"/>
              <a:t>Com os modificadores de acesso determinamos a visibilidade (</a:t>
            </a:r>
            <a:r>
              <a:rPr lang="pt-BR" sz="2000" i="1" dirty="0" err="1"/>
              <a:t>public</a:t>
            </a:r>
            <a:r>
              <a:rPr lang="pt-BR" sz="2000" i="1" dirty="0"/>
              <a:t>, </a:t>
            </a:r>
            <a:r>
              <a:rPr lang="pt-BR" sz="2000" i="1" dirty="0" err="1"/>
              <a:t>private</a:t>
            </a:r>
            <a:r>
              <a:rPr lang="pt-BR" sz="2000" i="1" dirty="0"/>
              <a:t>, </a:t>
            </a:r>
            <a:r>
              <a:rPr lang="pt-BR" sz="2000" i="1" dirty="0" err="1"/>
              <a:t>protected</a:t>
            </a:r>
            <a:r>
              <a:rPr lang="pt-BR" sz="2000" dirty="0"/>
              <a:t>) de um método ou atributo pertencente a uma classe. Ou seja, definimos se ele pode ou não ser acessado fora da classe em que foi declarado.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latin typeface="Courier New" pitchFamily="49" charset="0"/>
                <a:cs typeface="Courier New" pitchFamily="49" charset="0"/>
              </a:rPr>
              <a:t>modificador $atributo;</a:t>
            </a:r>
          </a:p>
          <a:p>
            <a:pPr algn="just"/>
            <a:r>
              <a:rPr lang="pt-BR" sz="2000" dirty="0">
                <a:latin typeface="Courier New" pitchFamily="49" charset="0"/>
                <a:cs typeface="Courier New" pitchFamily="49" charset="0"/>
              </a:rPr>
              <a:t>modificador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{ 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Modificadores de acesso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000" dirty="0"/>
              <a:t>Para que seja possível acessar os atributos </a:t>
            </a:r>
            <a:r>
              <a:rPr lang="pt-BR" sz="2000" i="1" dirty="0" err="1"/>
              <a:t>private</a:t>
            </a:r>
            <a:r>
              <a:rPr lang="pt-BR" sz="2000" i="1" dirty="0"/>
              <a:t> </a:t>
            </a:r>
            <a:r>
              <a:rPr lang="pt-BR" sz="2000" dirty="0"/>
              <a:t>e </a:t>
            </a:r>
            <a:r>
              <a:rPr lang="pt-BR" sz="2000" i="1" dirty="0" err="1"/>
              <a:t>protected</a:t>
            </a:r>
            <a:r>
              <a:rPr lang="pt-BR" sz="2000" dirty="0"/>
              <a:t>, necessitamos de métodos públicos, conhecidos como modificadores de acesso </a:t>
            </a:r>
            <a:r>
              <a:rPr lang="pt-BR" sz="2000" b="1" dirty="0" err="1"/>
              <a:t>setters</a:t>
            </a:r>
            <a:r>
              <a:rPr lang="pt-BR" sz="2000" b="1" dirty="0"/>
              <a:t> </a:t>
            </a:r>
            <a:r>
              <a:rPr lang="pt-BR" sz="2000" dirty="0"/>
              <a:t>e </a:t>
            </a:r>
            <a:r>
              <a:rPr lang="pt-BR" sz="2000" b="1" dirty="0" err="1"/>
              <a:t>getters</a:t>
            </a:r>
            <a:r>
              <a:rPr lang="pt-BR" sz="2000" dirty="0"/>
              <a:t>, que </a:t>
            </a:r>
            <a:r>
              <a:rPr lang="pt-BR" sz="2000" dirty="0" err="1"/>
              <a:t>setam</a:t>
            </a:r>
            <a:r>
              <a:rPr lang="pt-BR" sz="2000" dirty="0"/>
              <a:t> e resgatam valores, respectivamente.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3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Modificadores de acesso: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setters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000" dirty="0"/>
              <a:t>O método </a:t>
            </a:r>
            <a:r>
              <a:rPr lang="pt-BR" sz="2000" i="1" dirty="0" err="1"/>
              <a:t>setter</a:t>
            </a:r>
            <a:r>
              <a:rPr lang="pt-BR" sz="2000" i="1" dirty="0"/>
              <a:t> </a:t>
            </a:r>
            <a:r>
              <a:rPr lang="pt-BR" sz="2000" dirty="0"/>
              <a:t>recebe, por parâmetro, o valor a ser armazenado no atributo da classe.</a:t>
            </a:r>
          </a:p>
          <a:p>
            <a:endParaRPr lang="pt-BR" sz="2000" dirty="0"/>
          </a:p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modificador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setNomeDaVariavel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(&lt;parâmetro&gt;)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-&gt;&lt;atributo&gt; = &lt;parâmetro&gt;;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0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Modificadores de acesso: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setters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// ....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($nome)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-&gt;nome =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setPreco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22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-&gt;nome = $nome;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2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Modificadores de acesso: </a:t>
            </a:r>
            <a:r>
              <a:rPr lang="pt-BR" sz="2000" b="1" dirty="0" err="1" smtClean="0">
                <a:solidFill>
                  <a:srgbClr val="002060"/>
                </a:solidFill>
              </a:rPr>
              <a:t>g</a:t>
            </a:r>
            <a:r>
              <a:rPr lang="pt-BR" sz="2000" b="1" i="1" dirty="0" err="1" smtClean="0">
                <a:solidFill>
                  <a:srgbClr val="002060"/>
                </a:solidFill>
              </a:rPr>
              <a:t>etters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000" dirty="0"/>
              <a:t>O método </a:t>
            </a:r>
            <a:r>
              <a:rPr lang="pt-BR" sz="2000" i="1" dirty="0" err="1"/>
              <a:t>getter</a:t>
            </a:r>
            <a:r>
              <a:rPr lang="pt-BR" sz="2000" i="1" dirty="0"/>
              <a:t> </a:t>
            </a:r>
            <a:r>
              <a:rPr lang="pt-BR" sz="2000" dirty="0"/>
              <a:t>recebe, por parâmetro, o valor a ser resgatado no atributo da classe.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modificador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getNomeDaVariavel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-&gt;&lt;atributo&gt;;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3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Modificadores de acesso: </a:t>
            </a:r>
            <a:r>
              <a:rPr lang="pt-BR" sz="2000" b="1" dirty="0" err="1" smtClean="0">
                <a:solidFill>
                  <a:srgbClr val="002060"/>
                </a:solidFill>
              </a:rPr>
              <a:t>g</a:t>
            </a:r>
            <a:r>
              <a:rPr lang="pt-BR" sz="2000" b="1" i="1" dirty="0" err="1" smtClean="0">
                <a:solidFill>
                  <a:srgbClr val="002060"/>
                </a:solidFill>
              </a:rPr>
              <a:t>etters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//….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getNome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$this-&gt;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getPreco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$this-&gt;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6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662950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Exemplo com Modificadores de acesso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/>
              <a:t>include("</a:t>
            </a:r>
            <a:r>
              <a:rPr lang="pt-BR" sz="2000" dirty="0" err="1"/>
              <a:t>Produto.php</a:t>
            </a:r>
            <a:r>
              <a:rPr lang="pt-BR" sz="2000" dirty="0"/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/>
              <a:t>$celular = new Produto(1, "Smartphone", 800.55);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/>
              <a:t>var_dump</a:t>
            </a:r>
            <a:r>
              <a:rPr lang="pt-BR" sz="2000" dirty="0"/>
              <a:t>($celular);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/>
              <a:t>echo</a:t>
            </a:r>
            <a:r>
              <a:rPr lang="pt-BR" sz="2000" dirty="0"/>
              <a:t> "</a:t>
            </a:r>
            <a:r>
              <a:rPr lang="pt-BR" sz="2000" dirty="0" err="1"/>
              <a:t>Codigo</a:t>
            </a:r>
            <a:r>
              <a:rPr lang="pt-BR" sz="2000" dirty="0"/>
              <a:t> : " . $celular-&gt;</a:t>
            </a:r>
            <a:r>
              <a:rPr lang="pt-BR" sz="2000" dirty="0" err="1"/>
              <a:t>codigo</a:t>
            </a:r>
            <a:r>
              <a:rPr lang="pt-BR" sz="2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/>
              <a:t>echo</a:t>
            </a:r>
            <a:r>
              <a:rPr lang="pt-BR" sz="2000" dirty="0"/>
              <a:t> "Celular : " . $celular-&gt;</a:t>
            </a:r>
            <a:r>
              <a:rPr lang="pt-BR" sz="2000" dirty="0" err="1"/>
              <a:t>getNome</a:t>
            </a:r>
            <a:r>
              <a:rPr lang="pt-BR" sz="20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br</a:t>
            </a:r>
            <a:r>
              <a:rPr lang="pt-BR" sz="2000" dirty="0"/>
              <a:t>&gt;Preço: " . $celular-&gt;</a:t>
            </a:r>
            <a:r>
              <a:rPr lang="pt-BR" sz="2000" dirty="0" err="1"/>
              <a:t>getPreco</a:t>
            </a:r>
            <a:r>
              <a:rPr lang="pt-BR" sz="2000" dirty="0"/>
              <a:t>();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0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smtClean="0"/>
              <a:t>Desenvolvimento </a:t>
            </a:r>
            <a:r>
              <a:rPr lang="pt-BR" b="0" dirty="0" smtClean="0"/>
              <a:t>Back </a:t>
            </a:r>
            <a:r>
              <a:rPr lang="pt-BR" b="0" dirty="0" err="1" smtClean="0"/>
              <a:t>End</a:t>
            </a:r>
            <a:r>
              <a:rPr lang="pt-BR" b="0" dirty="0" smtClean="0"/>
              <a:t> com OO e BD</a:t>
            </a:r>
            <a:endParaRPr lang="pt-BR" b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Rafael Florindo</a:t>
            </a:r>
            <a:endParaRPr lang="pt-BR" dirty="0"/>
          </a:p>
        </p:txBody>
      </p:sp>
      <p:pic>
        <p:nvPicPr>
          <p:cNvPr id="3" name="Picture 2" descr="Fotos grátis de Computador portátil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76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 smtClean="0"/>
              <a:t>Materiais extras</a:t>
            </a:r>
          </a:p>
          <a:p>
            <a:r>
              <a:rPr lang="pt-BR" sz="2000" dirty="0" smtClean="0"/>
              <a:t>PHP do </a:t>
            </a:r>
            <a:r>
              <a:rPr lang="pt-BR" sz="2000" dirty="0"/>
              <a:t>Jeito Certo: </a:t>
            </a:r>
            <a:r>
              <a:rPr lang="pt-BR" sz="2000" dirty="0">
                <a:hlinkClick r:id="rId2"/>
              </a:rPr>
              <a:t>http://br.phptherightway.com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/>
              <a:t>PHP Standards </a:t>
            </a:r>
            <a:r>
              <a:rPr lang="pt-BR" sz="2000" dirty="0" err="1" smtClean="0"/>
              <a:t>Recommendations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https://www.php-fig.org/psr</a:t>
            </a:r>
            <a:r>
              <a:rPr lang="pt-BR" sz="2000" dirty="0" smtClean="0">
                <a:hlinkClick r:id="rId3"/>
              </a:rPr>
              <a:t>/</a:t>
            </a:r>
            <a:r>
              <a:rPr lang="pt-BR" sz="2000" dirty="0" smtClean="0"/>
              <a:t> 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6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</a:t>
            </a:r>
            <a:r>
              <a:rPr lang="pt-BR" sz="2000" b="1" dirty="0">
                <a:solidFill>
                  <a:srgbClr val="002060"/>
                </a:solidFill>
              </a:rPr>
              <a:t>Programação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Orientada a Objetos</a:t>
            </a:r>
          </a:p>
          <a:p>
            <a:r>
              <a:rPr lang="pt-BR" sz="2000" dirty="0" smtClean="0"/>
              <a:t>Unidade </a:t>
            </a:r>
            <a:r>
              <a:rPr lang="pt-BR" sz="2000" dirty="0" smtClean="0"/>
              <a:t>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02</a:t>
            </a:r>
            <a:r>
              <a:rPr lang="pt-BR" sz="2000" b="1" dirty="0">
                <a:solidFill>
                  <a:srgbClr val="002060"/>
                </a:solidFill>
              </a:rPr>
              <a:t>: </a:t>
            </a:r>
            <a:r>
              <a:rPr lang="pt-BR" sz="2000" b="1" dirty="0">
                <a:solidFill>
                  <a:srgbClr val="002060"/>
                </a:solidFill>
              </a:rPr>
              <a:t>Manipulação de </a:t>
            </a:r>
            <a:r>
              <a:rPr lang="pt-BR" sz="2000" b="1" dirty="0" smtClean="0">
                <a:solidFill>
                  <a:srgbClr val="002060"/>
                </a:solidFill>
              </a:rPr>
              <a:t>dados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I, IV e V</a:t>
            </a:r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03: </a:t>
            </a:r>
            <a:r>
              <a:rPr lang="pt-BR" sz="2000" b="1" dirty="0" smtClean="0">
                <a:solidFill>
                  <a:srgbClr val="002060"/>
                </a:solidFill>
              </a:rPr>
              <a:t>Pilares da Orientação a Objetos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 e II.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04: </a:t>
            </a:r>
            <a:r>
              <a:rPr lang="pt-BR" sz="2000" b="1" dirty="0" smtClean="0">
                <a:solidFill>
                  <a:srgbClr val="002060"/>
                </a:solidFill>
              </a:rPr>
              <a:t>Relacionamentos </a:t>
            </a:r>
          </a:p>
          <a:p>
            <a:r>
              <a:rPr lang="pt-BR" sz="2000" dirty="0" smtClean="0"/>
              <a:t>Unidade I e III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5" y="1703196"/>
            <a:ext cx="8894718" cy="3905973"/>
          </a:xfrm>
        </p:spPr>
        <p:txBody>
          <a:bodyPr>
            <a:noAutofit/>
          </a:bodyPr>
          <a:lstStyle/>
          <a:p>
            <a:r>
              <a:rPr lang="pt-BR" sz="1800" b="1" dirty="0"/>
              <a:t>Conteúdo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Programação Orientada a Objetos</a:t>
            </a:r>
          </a:p>
          <a:p>
            <a:pPr marL="800100" lvl="1" indent="-342900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Franklin Gothic Book" panose="020B0503020102020204" pitchFamily="34" charset="0"/>
              </a:rPr>
              <a:t>Classe, Atributo e Método (Concreto, Construtor e Destrutor)</a:t>
            </a:r>
          </a:p>
          <a:p>
            <a:pPr marL="800100" lvl="1" indent="-342900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Franklin Gothic Book" panose="020B0503020102020204" pitchFamily="34" charset="0"/>
              </a:rPr>
              <a:t>Objeto</a:t>
            </a:r>
          </a:p>
          <a:p>
            <a:pPr marL="800100" lvl="1" indent="-342900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Franklin Gothic Book" panose="020B0503020102020204" pitchFamily="34" charset="0"/>
              </a:rPr>
              <a:t>Modificadores de Acesso</a:t>
            </a:r>
          </a:p>
          <a:p>
            <a:r>
              <a:rPr lang="pt-BR" sz="2000" b="1" dirty="0"/>
              <a:t>Requisitos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Aula de Estudo de Caso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Aulas conceituais Unidade I</a:t>
            </a: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/>
              <a:t>Aula 01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Unidade 01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pPr algn="just"/>
            <a:r>
              <a:rPr lang="pt-BR" sz="2200" b="1" dirty="0" smtClean="0"/>
              <a:t>Paradigma</a:t>
            </a:r>
            <a:r>
              <a:rPr lang="pt-BR" sz="2200" b="1" dirty="0"/>
              <a:t>: </a:t>
            </a:r>
            <a:r>
              <a:rPr lang="pt-BR" sz="2200" dirty="0"/>
              <a:t>O termo paradigma pode ser compreendido como um modelo ou padrão a ser seguido para a resolução de um problema</a:t>
            </a:r>
            <a:r>
              <a:rPr lang="pt-BR" sz="2200" dirty="0" smtClean="0"/>
              <a:t>.</a:t>
            </a:r>
          </a:p>
          <a:p>
            <a:pPr algn="just"/>
            <a:endParaRPr lang="pt-BR" sz="22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Programação Estrutural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Orientada a Objetos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8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Programação Estrutural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/>
              <a:t>O </a:t>
            </a:r>
            <a:r>
              <a:rPr lang="pt-BR" sz="2200" b="1" dirty="0"/>
              <a:t>desenvolvimento de software com a abordagem estrutural consiste na construção de um sistema sequencial.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/>
              <a:t>Assim, os programas são criados baseados em quais funções, procedimentos e variáveis são necessárias para resolver um problema. </a:t>
            </a:r>
            <a:endParaRPr lang="pt-BR" sz="22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1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/>
              <a:t>A </a:t>
            </a:r>
            <a:r>
              <a:rPr lang="pt-BR" sz="2200" b="1" dirty="0"/>
              <a:t>Orientação a Objetos tem, como principal característica, a forma natural de tratar a realidade</a:t>
            </a:r>
            <a:r>
              <a:rPr lang="pt-BR" sz="2200" dirty="0"/>
              <a:t>, pois considera que o mundo real é formado por objetos.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/>
              <a:t>Permite aos </a:t>
            </a:r>
            <a:r>
              <a:rPr lang="pt-BR" sz="2200" b="1" dirty="0"/>
              <a:t>desenvolvedores agruparem tarefas semelhantes em classes</a:t>
            </a:r>
            <a:r>
              <a:rPr lang="pt-BR" sz="2200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b="1" dirty="0"/>
              <a:t>Construção de módulos independentes ou objetos que podem ser facilmente substituídos</a:t>
            </a:r>
            <a:r>
              <a:rPr lang="pt-BR" sz="2200" dirty="0"/>
              <a:t>, modificados e reutilizados.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0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7363096" cy="5209692"/>
          </a:xfrm>
        </p:spPr>
        <p:txBody>
          <a:bodyPr>
            <a:normAutofit/>
          </a:bodyPr>
          <a:lstStyle/>
          <a:p>
            <a:r>
              <a:rPr lang="pt-BR" sz="2400" b="1" dirty="0"/>
              <a:t>Programação Orientada a Objetos</a:t>
            </a:r>
          </a:p>
          <a:p>
            <a:r>
              <a:rPr lang="pt-BR" sz="2200" b="1" dirty="0" smtClean="0">
                <a:solidFill>
                  <a:srgbClr val="002060"/>
                </a:solidFill>
              </a:rPr>
              <a:t>Classe</a:t>
            </a:r>
          </a:p>
          <a:p>
            <a:pPr algn="just"/>
            <a:r>
              <a:rPr lang="pt-BR" sz="2200" dirty="0"/>
              <a:t>A </a:t>
            </a:r>
            <a:r>
              <a:rPr lang="pt-BR" sz="2200" b="1" dirty="0"/>
              <a:t>classe é uma estrutura que definirá um tipo de dado</a:t>
            </a:r>
            <a:r>
              <a:rPr lang="pt-BR" sz="2200" dirty="0"/>
              <a:t>, podendo conter atributos e, também, métodos para manipular os atributos da classe. </a:t>
            </a:r>
          </a:p>
          <a:p>
            <a:pPr algn="just"/>
            <a:r>
              <a:rPr lang="pt-BR" sz="2200" dirty="0"/>
              <a:t>Uma </a:t>
            </a:r>
            <a:r>
              <a:rPr lang="pt-BR" sz="2200" b="1" dirty="0"/>
              <a:t>classe representa a abstração de um conjunto de objetos do mundo real </a:t>
            </a:r>
            <a:r>
              <a:rPr lang="pt-BR" sz="2200" dirty="0"/>
              <a:t>que possui comportamentos e características comuns (DALL’OGLIO, 2009</a:t>
            </a:r>
            <a:r>
              <a:rPr lang="pt-BR" sz="2200" dirty="0" smtClean="0"/>
              <a:t>).</a:t>
            </a:r>
            <a:endParaRPr lang="pt-BR" sz="2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88" y="1610994"/>
            <a:ext cx="2448018" cy="1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88" y="3688313"/>
            <a:ext cx="2448018" cy="196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1635</Words>
  <Application>Microsoft Office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Courier New</vt:lpstr>
      <vt:lpstr>Exo 2 Extra Bold</vt:lpstr>
      <vt:lpstr>Franklin Gothic Book</vt:lpstr>
      <vt:lpstr>Franklin Gothic Demi</vt:lpstr>
      <vt:lpstr>Franklin Gothic Demi Cond</vt:lpstr>
      <vt:lpstr>Times New Roman</vt:lpstr>
      <vt:lpstr>Wingdings</vt:lpstr>
      <vt:lpstr>Tema do Office</vt:lpstr>
      <vt:lpstr>Programação Back End II</vt:lpstr>
      <vt:lpstr>Apresentação do PowerPoint</vt:lpstr>
      <vt:lpstr>Desenvolvimento Back End com OO e BD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1183</cp:revision>
  <cp:lastPrinted>2021-05-21T20:29:14Z</cp:lastPrinted>
  <dcterms:created xsi:type="dcterms:W3CDTF">2020-01-23T19:05:58Z</dcterms:created>
  <dcterms:modified xsi:type="dcterms:W3CDTF">2022-08-19T23:49:36Z</dcterms:modified>
</cp:coreProperties>
</file>