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9" r:id="rId4"/>
    <p:sldId id="271" r:id="rId5"/>
    <p:sldId id="301" r:id="rId6"/>
    <p:sldId id="302" r:id="rId7"/>
    <p:sldId id="274" r:id="rId8"/>
    <p:sldId id="275" r:id="rId9"/>
    <p:sldId id="303" r:id="rId10"/>
    <p:sldId id="304" r:id="rId11"/>
    <p:sldId id="283" r:id="rId12"/>
    <p:sldId id="285" r:id="rId13"/>
    <p:sldId id="286" r:id="rId14"/>
    <p:sldId id="290" r:id="rId15"/>
    <p:sldId id="305" r:id="rId16"/>
    <p:sldId id="294" r:id="rId17"/>
    <p:sldId id="295" r:id="rId18"/>
    <p:sldId id="306" r:id="rId19"/>
    <p:sldId id="296" r:id="rId20"/>
    <p:sldId id="298" r:id="rId21"/>
    <p:sldId id="300" r:id="rId22"/>
    <p:sldId id="307" r:id="rId23"/>
    <p:sldId id="260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26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pPr/>
              <a:t>13/06/2020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pPr/>
              <a:t>13/06/2020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291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895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63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4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086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4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047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 smtClean="0"/>
          </a:p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</a:t>
            </a:r>
            <a:br>
              <a:rPr lang="pt-BR" dirty="0" smtClean="0"/>
            </a:br>
            <a:r>
              <a:rPr lang="pt-BR" dirty="0" smtClean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professor(a)</a:t>
            </a:r>
          </a:p>
        </p:txBody>
      </p:sp>
    </p:spTree>
    <p:extLst>
      <p:ext uri="{BB962C8B-B14F-4D97-AF65-F5344CB8AC3E}">
        <p14:creationId xmlns="" xmlns:p14="http://schemas.microsoft.com/office/powerpoint/2010/main" val="18699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696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236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158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68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45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90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69952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Clique para </a:t>
            </a:r>
            <a:br>
              <a:rPr lang="pt-BR" dirty="0" smtClean="0"/>
            </a:br>
            <a:r>
              <a:rPr lang="pt-BR" dirty="0" smtClean="0"/>
              <a:t>editar</a:t>
            </a:r>
            <a:br>
              <a:rPr lang="pt-BR" dirty="0" smtClean="0"/>
            </a:br>
            <a:r>
              <a:rPr lang="pt-BR" dirty="0" smtClean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autor(a)</a:t>
            </a:r>
          </a:p>
        </p:txBody>
      </p:sp>
    </p:spTree>
    <p:extLst>
      <p:ext uri="{BB962C8B-B14F-4D97-AF65-F5344CB8AC3E}">
        <p14:creationId xmlns="" xmlns:p14="http://schemas.microsoft.com/office/powerpoint/2010/main" val="2700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41216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 da disciplina</a:t>
            </a:r>
          </a:p>
        </p:txBody>
      </p:sp>
    </p:spTree>
    <p:extLst>
      <p:ext uri="{BB962C8B-B14F-4D97-AF65-F5344CB8AC3E}">
        <p14:creationId xmlns="" xmlns:p14="http://schemas.microsoft.com/office/powerpoint/2010/main" val="200160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75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="" xmlns:p14="http://schemas.microsoft.com/office/powerpoint/2010/main" val="77611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00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="" xmlns:p14="http://schemas.microsoft.com/office/powerpoint/2010/main" val="16857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Lorem ipsum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photos/" TargetMode="External"/><Relationship Id="rId7" Type="http://schemas.openxmlformats.org/officeDocument/2006/relationships/hyperlink" Target="https://pixabay.com/pt/vectors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6514" r="13050"/>
          <a:stretch/>
        </p:blipFill>
        <p:spPr>
          <a:xfrm>
            <a:off x="5166088" y="0"/>
            <a:ext cx="4143374" cy="68580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2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>
          <a:xfrm>
            <a:off x="171000" y="1811961"/>
            <a:ext cx="5864039" cy="3234080"/>
          </a:xfr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="" xmlns:p14="http://schemas.microsoft.com/office/powerpoint/2010/main" val="50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4294967295"/>
          </p:nvPr>
        </p:nvSpPr>
        <p:spPr>
          <a:xfrm>
            <a:off x="670805" y="339634"/>
            <a:ext cx="7896751" cy="6643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pt-BR" b="1" kern="0" dirty="0" smtClean="0">
                <a:solidFill>
                  <a:srgbClr val="005388"/>
                </a:solidFill>
              </a:rPr>
              <a:t>Principais estágios do Modelo em Cascata</a:t>
            </a:r>
            <a:endParaRPr lang="pt-BR" b="1" kern="0" dirty="0">
              <a:solidFill>
                <a:srgbClr val="005388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12473" y="1427721"/>
            <a:ext cx="83315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4"/>
            </a:pPr>
            <a:r>
              <a:rPr lang="pt-BR" sz="2400" b="1" dirty="0" smtClean="0"/>
              <a:t>Integração e teste de sistemas</a:t>
            </a:r>
            <a:r>
              <a:rPr lang="pt-BR" sz="2400" dirty="0" smtClean="0"/>
              <a:t>: as unidades de programa ou programas individuais são integrados e testados como um sistema completo, a fim de se garantir que os requisitos de software foram atendidos. Depois dos testes, o sistema de software é entregue ao cliente.</a:t>
            </a:r>
          </a:p>
          <a:p>
            <a:pPr marL="457200" indent="-457200">
              <a:buAutoNum type="arabicPeriod" startAt="4"/>
            </a:pPr>
            <a:endParaRPr lang="pt-BR" sz="2400" dirty="0" smtClean="0"/>
          </a:p>
          <a:p>
            <a:pPr marL="457200" indent="-457200">
              <a:buAutoNum type="arabicPeriod" startAt="4"/>
            </a:pPr>
            <a:r>
              <a:rPr lang="pt-BR" sz="2400" b="1" dirty="0" smtClean="0"/>
              <a:t>Operação e manutenção: </a:t>
            </a:r>
            <a:r>
              <a:rPr lang="pt-BR" sz="2400" dirty="0" smtClean="0"/>
              <a:t>essa é a fase mais longa do ciclo de vida. O sistema é instalado e colocado em operação. A manutenção envolve corrigir erros, melhorar a implementação das unidades de sistema e aumentando, conseqüentemente, as funções desse sistema à medida que novos requisitos são descobertos.</a:t>
            </a:r>
          </a:p>
        </p:txBody>
      </p:sp>
    </p:spTree>
    <p:extLst>
      <p:ext uri="{BB962C8B-B14F-4D97-AF65-F5344CB8AC3E}">
        <p14:creationId xmlns="" xmlns:p14="http://schemas.microsoft.com/office/powerpoint/2010/main" val="33606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636306" y="207950"/>
            <a:ext cx="8416254" cy="927536"/>
          </a:xfrm>
        </p:spPr>
        <p:txBody>
          <a:bodyPr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 smtClean="0"/>
              <a:t>Modelo de Desenvolvimento Incremental</a:t>
            </a:r>
            <a:endParaRPr lang="pt-BR" kern="0" dirty="0"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0805" y="1078927"/>
            <a:ext cx="84731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 objetivo é trabalhar junto do usuário para descobrir seus requisitos, de maneira incremental, até que o produto final seja obtido.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Este modelo é importante quando é difícil estabelecer </a:t>
            </a:r>
            <a:r>
              <a:rPr lang="pt-BR" sz="2400" i="1" dirty="0"/>
              <a:t>a priori </a:t>
            </a:r>
            <a:r>
              <a:rPr lang="pt-BR" sz="2400" dirty="0"/>
              <a:t>uma especificação detalhada dos requisitos.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59" y="2949499"/>
            <a:ext cx="7184383" cy="331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726599" y="6282860"/>
            <a:ext cx="514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Fonte: Sommerville, 2011 (Adaptado)</a:t>
            </a:r>
            <a:endParaRPr lang="pt-BR" sz="1200" dirty="0"/>
          </a:p>
        </p:txBody>
      </p:sp>
    </p:spTree>
    <p:extLst>
      <p:ext uri="{BB962C8B-B14F-4D97-AF65-F5344CB8AC3E}">
        <p14:creationId xmlns="" xmlns:p14="http://schemas.microsoft.com/office/powerpoint/2010/main" val="32068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636306" y="207949"/>
            <a:ext cx="8416254" cy="1059147"/>
          </a:xfrm>
        </p:spPr>
        <p:txBody>
          <a:bodyPr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 smtClean="0"/>
              <a:t>Modelo de Desenvolvimento Incremental</a:t>
            </a:r>
            <a:endParaRPr lang="pt-BR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636306" y="1371599"/>
            <a:ext cx="8416253" cy="4493623"/>
          </a:xfrm>
        </p:spPr>
        <p:txBody>
          <a:bodyPr>
            <a:noAutofit/>
          </a:bodyPr>
          <a:lstStyle/>
          <a:p>
            <a:pPr marL="457200" indent="-457200"/>
            <a:r>
              <a:rPr lang="pt-BR" b="1" dirty="0" smtClean="0">
                <a:cs typeface="Arial" panose="020B0604020202020204" pitchFamily="34" charset="0"/>
              </a:rPr>
              <a:t>Vantagens</a:t>
            </a:r>
            <a:r>
              <a:rPr lang="pt-BR" dirty="0" smtClean="0">
                <a:cs typeface="Arial" panose="020B0604020202020204" pitchFamily="34" charset="0"/>
              </a:rPr>
              <a:t>:</a:t>
            </a:r>
          </a:p>
          <a:p>
            <a:pPr marL="457200" indent="-457200">
              <a:buFont typeface="+mj-lt"/>
              <a:buAutoNum type="arabicParenR"/>
            </a:pPr>
            <a:r>
              <a:rPr lang="pt-BR" dirty="0" smtClean="0">
                <a:cs typeface="Arial" panose="020B0604020202020204" pitchFamily="34" charset="0"/>
              </a:rPr>
              <a:t>Se </a:t>
            </a:r>
            <a:r>
              <a:rPr lang="pt-BR" dirty="0">
                <a:cs typeface="Arial" panose="020B0604020202020204" pitchFamily="34" charset="0"/>
              </a:rPr>
              <a:t>o cliente mudar seus </a:t>
            </a:r>
            <a:r>
              <a:rPr lang="pt-BR" dirty="0" smtClean="0">
                <a:cs typeface="Arial" panose="020B0604020202020204" pitchFamily="34" charset="0"/>
              </a:rPr>
              <a:t>requisitos: </a:t>
            </a:r>
            <a:r>
              <a:rPr lang="pt-BR" dirty="0">
                <a:cs typeface="Arial" panose="020B0604020202020204" pitchFamily="34" charset="0"/>
              </a:rPr>
              <a:t>o custo será reduzido, pois a quantidade de análise e documentação a ser refeita é menor do que no modelo em </a:t>
            </a:r>
            <a:r>
              <a:rPr lang="pt-BR" dirty="0" smtClean="0">
                <a:cs typeface="Arial" panose="020B0604020202020204" pitchFamily="34" charset="0"/>
              </a:rPr>
              <a:t>cascata</a:t>
            </a:r>
            <a:r>
              <a:rPr lang="pt-BR" dirty="0"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pt-BR" dirty="0" smtClean="0">
                <a:cs typeface="Arial" panose="020B0604020202020204" pitchFamily="34" charset="0"/>
              </a:rPr>
              <a:t>É </a:t>
            </a:r>
            <a:r>
              <a:rPr lang="pt-BR" dirty="0">
                <a:cs typeface="Arial" panose="020B0604020202020204" pitchFamily="34" charset="0"/>
              </a:rPr>
              <a:t>mais fácil obter um retorno dos clientes sobre o desenvolvimento que foi feito, pois os clientes vão acompanhando o desenvolvimento do software à medida que novas versões </a:t>
            </a:r>
            <a:r>
              <a:rPr lang="pt-BR" dirty="0" smtClean="0">
                <a:cs typeface="Arial" panose="020B0604020202020204" pitchFamily="34" charset="0"/>
              </a:rPr>
              <a:t>são apresentadas </a:t>
            </a:r>
            <a:r>
              <a:rPr lang="pt-BR" dirty="0">
                <a:cs typeface="Arial" panose="020B0604020202020204" pitchFamily="34" charset="0"/>
              </a:rPr>
              <a:t>a </a:t>
            </a:r>
            <a:r>
              <a:rPr lang="pt-BR" dirty="0" smtClean="0">
                <a:cs typeface="Arial" panose="020B0604020202020204" pitchFamily="34" charset="0"/>
              </a:rPr>
              <a:t>eles</a:t>
            </a:r>
            <a:r>
              <a:rPr lang="pt-BR" dirty="0"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pt-BR" dirty="0" smtClean="0">
                <a:cs typeface="Arial" panose="020B0604020202020204" pitchFamily="34" charset="0"/>
              </a:rPr>
              <a:t>Os </a:t>
            </a:r>
            <a:r>
              <a:rPr lang="pt-BR" dirty="0">
                <a:cs typeface="Arial" panose="020B0604020202020204" pitchFamily="34" charset="0"/>
              </a:rPr>
              <a:t>clientes podem começar a utilizar o software logo que as versões iniciais forem disponibilizadas, o que não acontece com o modelo cascata.</a:t>
            </a:r>
          </a:p>
        </p:txBody>
      </p:sp>
    </p:spTree>
    <p:extLst>
      <p:ext uri="{BB962C8B-B14F-4D97-AF65-F5344CB8AC3E}">
        <p14:creationId xmlns="" xmlns:p14="http://schemas.microsoft.com/office/powerpoint/2010/main" val="15671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636306" y="207949"/>
            <a:ext cx="8416254" cy="1059147"/>
          </a:xfrm>
        </p:spPr>
        <p:txBody>
          <a:bodyPr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 smtClean="0"/>
              <a:t>Modelo de Desenvolvimento Incremental</a:t>
            </a:r>
            <a:endParaRPr lang="pt-BR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636306" y="1371599"/>
            <a:ext cx="8416253" cy="4493623"/>
          </a:xfrm>
        </p:spPr>
        <p:txBody>
          <a:bodyPr>
            <a:noAutofit/>
          </a:bodyPr>
          <a:lstStyle/>
          <a:p>
            <a:pPr marL="514350" indent="-514350"/>
            <a:r>
              <a:rPr lang="pt-BR" b="1" dirty="0" smtClean="0">
                <a:cs typeface="Arial" panose="020B0604020202020204" pitchFamily="34" charset="0"/>
              </a:rPr>
              <a:t>Desvantagens:</a:t>
            </a:r>
          </a:p>
          <a:p>
            <a:pPr marL="514350" indent="-514350">
              <a:buFont typeface="+mj-lt"/>
              <a:buAutoNum type="arabicParenR"/>
            </a:pPr>
            <a:r>
              <a:rPr lang="pt-BR" b="1" dirty="0" smtClean="0">
                <a:cs typeface="Arial" panose="020B0604020202020204" pitchFamily="34" charset="0"/>
              </a:rPr>
              <a:t>O </a:t>
            </a:r>
            <a:r>
              <a:rPr lang="pt-BR" b="1" dirty="0">
                <a:cs typeface="Arial" panose="020B0604020202020204" pitchFamily="34" charset="0"/>
              </a:rPr>
              <a:t>processo não é visível:</a:t>
            </a:r>
            <a:r>
              <a:rPr lang="pt-BR" dirty="0">
                <a:cs typeface="Arial" panose="020B0604020202020204" pitchFamily="34" charset="0"/>
              </a:rPr>
              <a:t> Dificuldade em medir o progresso e inviabilidade de documentar o sistema por conta do tamanho.</a:t>
            </a:r>
          </a:p>
          <a:p>
            <a:pPr marL="514350" indent="-514350">
              <a:buFont typeface="+mj-lt"/>
              <a:buAutoNum type="arabicParenR"/>
            </a:pPr>
            <a:r>
              <a:rPr lang="pt-BR" b="1" dirty="0" smtClean="0">
                <a:cs typeface="Arial" panose="020B0604020202020204" pitchFamily="34" charset="0"/>
              </a:rPr>
              <a:t>Os </a:t>
            </a:r>
            <a:r>
              <a:rPr lang="pt-BR" b="1" dirty="0">
                <a:cs typeface="Arial" panose="020B0604020202020204" pitchFamily="34" charset="0"/>
              </a:rPr>
              <a:t>sistemas frequentemente são mal estruturados</a:t>
            </a:r>
            <a:r>
              <a:rPr lang="pt-BR" dirty="0">
                <a:cs typeface="Arial" panose="020B0604020202020204" pitchFamily="34" charset="0"/>
              </a:rPr>
              <a:t>: Mudar constantemente pode corromper a estrutura do software e modificações constantes causam custos.</a:t>
            </a:r>
          </a:p>
          <a:p>
            <a:pPr marL="514350" indent="-514350">
              <a:buFont typeface="+mj-lt"/>
              <a:buAutoNum type="arabicParenR"/>
            </a:pPr>
            <a:r>
              <a:rPr lang="pt-BR" b="1" dirty="0" smtClean="0">
                <a:cs typeface="Arial" panose="020B0604020202020204" pitchFamily="34" charset="0"/>
              </a:rPr>
              <a:t>Podem </a:t>
            </a:r>
            <a:r>
              <a:rPr lang="pt-BR" b="1" dirty="0">
                <a:cs typeface="Arial" panose="020B0604020202020204" pitchFamily="34" charset="0"/>
              </a:rPr>
              <a:t>ser exigidas ferramentas e técnicas especiais</a:t>
            </a:r>
            <a:r>
              <a:rPr lang="pt-BR" dirty="0">
                <a:cs typeface="Arial" panose="020B0604020202020204" pitchFamily="34" charset="0"/>
              </a:rPr>
              <a:t>: Você pode utilizar ferramentas de desenvolvimento rápido mas com isto pode ser ter poucos profissionais com habilitação para utilizá-las.</a:t>
            </a:r>
          </a:p>
        </p:txBody>
      </p:sp>
    </p:spTree>
    <p:extLst>
      <p:ext uri="{BB962C8B-B14F-4D97-AF65-F5344CB8AC3E}">
        <p14:creationId xmlns="" xmlns:p14="http://schemas.microsoft.com/office/powerpoint/2010/main" val="17115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727746" y="552974"/>
            <a:ext cx="8416254" cy="349000"/>
          </a:xfrm>
        </p:spPr>
        <p:txBody>
          <a:bodyPr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Engenharia de Software Orientada a Reuso</a:t>
            </a:r>
            <a:endParaRPr lang="pt-BR" kern="0" dirty="0"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0805" y="1470812"/>
            <a:ext cx="84731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Foco no reuso de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Tem a vantagem de propiciar a entrega mais rápida do software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5155" y="2607468"/>
            <a:ext cx="7628049" cy="340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224191" y="5832623"/>
            <a:ext cx="405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Fonte: Sommerville, 2011 (Adaptado)</a:t>
            </a:r>
            <a:endParaRPr lang="pt-BR" sz="1200" dirty="0"/>
          </a:p>
        </p:txBody>
      </p:sp>
    </p:spTree>
    <p:extLst>
      <p:ext uri="{BB962C8B-B14F-4D97-AF65-F5344CB8AC3E}">
        <p14:creationId xmlns="" xmlns:p14="http://schemas.microsoft.com/office/powerpoint/2010/main" val="12943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727746" y="552974"/>
            <a:ext cx="8416254" cy="349000"/>
          </a:xfrm>
        </p:spPr>
        <p:txBody>
          <a:bodyPr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Engenharia de Software Orientada a Reuso</a:t>
            </a:r>
            <a:endParaRPr lang="pt-BR" kern="0" dirty="0"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27745" y="1267734"/>
            <a:ext cx="8416255" cy="483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/>
            <a:r>
              <a:rPr lang="pt-BR" sz="2400" b="1" dirty="0" smtClean="0">
                <a:cs typeface="Arial" panose="020B0604020202020204" pitchFamily="34" charset="0"/>
              </a:rPr>
              <a:t>Etapas:</a:t>
            </a:r>
          </a:p>
          <a:p>
            <a:pPr marL="457200" indent="-457200"/>
            <a:endParaRPr lang="pt-BR" sz="2400" b="1" dirty="0" smtClean="0"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pt-BR" sz="2400" b="1" dirty="0" smtClean="0">
                <a:cs typeface="Arial" panose="020B0604020202020204" pitchFamily="34" charset="0"/>
              </a:rPr>
              <a:t>Análise </a:t>
            </a:r>
            <a:r>
              <a:rPr lang="pt-BR" sz="2400" b="1" dirty="0">
                <a:cs typeface="Arial" panose="020B0604020202020204" pitchFamily="34" charset="0"/>
              </a:rPr>
              <a:t>de componentes: </a:t>
            </a:r>
            <a:r>
              <a:rPr lang="pt-BR" sz="2400" dirty="0" smtClean="0">
                <a:cs typeface="Arial" panose="020B0604020202020204" pitchFamily="34" charset="0"/>
              </a:rPr>
              <a:t>busca </a:t>
            </a:r>
            <a:r>
              <a:rPr lang="pt-BR" sz="2400" dirty="0">
                <a:cs typeface="Arial" panose="020B0604020202020204" pitchFamily="34" charset="0"/>
              </a:rPr>
              <a:t>por </a:t>
            </a:r>
            <a:r>
              <a:rPr lang="pt-BR" sz="2400" dirty="0" smtClean="0">
                <a:cs typeface="Arial" panose="020B0604020202020204" pitchFamily="34" charset="0"/>
              </a:rPr>
              <a:t>componentes.</a:t>
            </a:r>
            <a:endParaRPr lang="pt-BR" sz="2400" dirty="0"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endParaRPr lang="pt-BR" sz="2000" dirty="0"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pt-BR" sz="2400" b="1" dirty="0" smtClean="0">
                <a:cs typeface="Arial" panose="020B0604020202020204" pitchFamily="34" charset="0"/>
              </a:rPr>
              <a:t>Modificação </a:t>
            </a:r>
            <a:r>
              <a:rPr lang="pt-BR" sz="2400" b="1" dirty="0">
                <a:cs typeface="Arial" panose="020B0604020202020204" pitchFamily="34" charset="0"/>
              </a:rPr>
              <a:t>de requisitos: </a:t>
            </a:r>
            <a:r>
              <a:rPr lang="pt-BR" sz="2400" dirty="0" smtClean="0">
                <a:cs typeface="Arial" panose="020B0604020202020204" pitchFamily="34" charset="0"/>
              </a:rPr>
              <a:t>análise </a:t>
            </a:r>
            <a:r>
              <a:rPr lang="pt-BR" sz="2400" dirty="0">
                <a:cs typeface="Arial" panose="020B0604020202020204" pitchFamily="34" charset="0"/>
              </a:rPr>
              <a:t>dos componentes </a:t>
            </a:r>
            <a:r>
              <a:rPr lang="pt-BR" sz="2400" dirty="0" smtClean="0">
                <a:cs typeface="Arial" panose="020B0604020202020204" pitchFamily="34" charset="0"/>
              </a:rPr>
              <a:t>encontrados.</a:t>
            </a:r>
            <a:endParaRPr lang="pt-BR" sz="2400" dirty="0"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endParaRPr lang="pt-BR" sz="2000" dirty="0" smtClean="0"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pt-BR" sz="2400" b="1" dirty="0" smtClean="0">
                <a:cs typeface="Arial" panose="020B0604020202020204" pitchFamily="34" charset="0"/>
              </a:rPr>
              <a:t>Projeto </a:t>
            </a:r>
            <a:r>
              <a:rPr lang="pt-BR" sz="2400" b="1" dirty="0">
                <a:cs typeface="Arial" panose="020B0604020202020204" pitchFamily="34" charset="0"/>
              </a:rPr>
              <a:t>do sistema com reuso: </a:t>
            </a:r>
            <a:r>
              <a:rPr lang="pt-BR" sz="2400" dirty="0" smtClean="0">
                <a:cs typeface="Arial" panose="020B0604020202020204" pitchFamily="34" charset="0"/>
              </a:rPr>
              <a:t>projeção </a:t>
            </a:r>
            <a:r>
              <a:rPr lang="pt-BR" sz="2400" dirty="0">
                <a:cs typeface="Arial" panose="020B0604020202020204" pitchFamily="34" charset="0"/>
              </a:rPr>
              <a:t>do framework do sistema sendo levado em consideração os componentes.</a:t>
            </a:r>
          </a:p>
          <a:p>
            <a:pPr marL="457200" indent="-457200">
              <a:buFont typeface="+mj-lt"/>
              <a:buAutoNum type="arabicParenR"/>
            </a:pPr>
            <a:endParaRPr lang="pt-BR" sz="2000" dirty="0"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pt-BR" sz="2400" b="1" dirty="0" smtClean="0">
                <a:cs typeface="Arial" panose="020B0604020202020204" pitchFamily="34" charset="0"/>
              </a:rPr>
              <a:t>Desenvolvimento </a:t>
            </a:r>
            <a:r>
              <a:rPr lang="pt-BR" sz="2400" b="1" dirty="0">
                <a:cs typeface="Arial" panose="020B0604020202020204" pitchFamily="34" charset="0"/>
              </a:rPr>
              <a:t>e Integração: </a:t>
            </a:r>
            <a:r>
              <a:rPr lang="pt-BR" sz="2400" dirty="0" smtClean="0">
                <a:cs typeface="Arial" panose="020B0604020202020204" pitchFamily="34" charset="0"/>
              </a:rPr>
              <a:t>integração </a:t>
            </a:r>
            <a:r>
              <a:rPr lang="pt-BR" sz="2400" dirty="0">
                <a:cs typeface="Arial" panose="020B0604020202020204" pitchFamily="34" charset="0"/>
              </a:rPr>
              <a:t>entre o sistema e os sistemas </a:t>
            </a:r>
            <a:r>
              <a:rPr lang="pt-BR" sz="2400" dirty="0" smtClean="0">
                <a:cs typeface="Arial" panose="020B0604020202020204" pitchFamily="34" charset="0"/>
              </a:rPr>
              <a:t>adquiridos </a:t>
            </a:r>
            <a:r>
              <a:rPr lang="pt-BR" sz="2400" dirty="0">
                <a:cs typeface="Arial" panose="020B0604020202020204" pitchFamily="34" charset="0"/>
              </a:rPr>
              <a:t>e analisados.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43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587828" y="357032"/>
            <a:ext cx="8416254" cy="974399"/>
          </a:xfrm>
        </p:spPr>
        <p:txBody>
          <a:bodyPr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Atividades Básicas do Processo de </a:t>
            </a:r>
            <a:r>
              <a:rPr lang="pt-BR" dirty="0" smtClean="0"/>
              <a:t>Software</a:t>
            </a:r>
            <a:endParaRPr lang="pt-BR" kern="0" dirty="0"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27745" y="1874520"/>
            <a:ext cx="8416255" cy="238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Especificação de Software.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Projeto e implementação de Software.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Validação de Software.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Evolução de Software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76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587828" y="213339"/>
            <a:ext cx="8416254" cy="974399"/>
          </a:xfrm>
        </p:spPr>
        <p:txBody>
          <a:bodyPr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Especificação </a:t>
            </a:r>
            <a:r>
              <a:rPr lang="pt-BR" kern="0" dirty="0">
                <a:solidFill>
                  <a:srgbClr val="005388"/>
                </a:solidFill>
                <a:cs typeface="Arial" panose="020B0604020202020204" pitchFamily="34" charset="0"/>
              </a:rPr>
              <a:t>de </a:t>
            </a:r>
            <a:r>
              <a:rPr lang="pt-BR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Software</a:t>
            </a:r>
            <a:endParaRPr lang="pt-BR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27745" y="1561011"/>
            <a:ext cx="8416255" cy="474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sz="2400" b="1" dirty="0" smtClean="0">
                <a:cs typeface="Arial" panose="020B0604020202020204" pitchFamily="34" charset="0"/>
              </a:rPr>
              <a:t>Estudo </a:t>
            </a:r>
            <a:r>
              <a:rPr lang="pt-BR" sz="2400" b="1" dirty="0">
                <a:cs typeface="Arial" panose="020B0604020202020204" pitchFamily="34" charset="0"/>
              </a:rPr>
              <a:t>de viabilidade: </a:t>
            </a:r>
            <a:r>
              <a:rPr lang="pt-BR" sz="2400" dirty="0">
                <a:cs typeface="Arial" panose="020B0604020202020204" pitchFamily="34" charset="0"/>
              </a:rPr>
              <a:t>Considera-se as condições comerciais e orçamentárias.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2400" b="1" dirty="0" smtClean="0">
                <a:cs typeface="Arial" panose="020B0604020202020204" pitchFamily="34" charset="0"/>
              </a:rPr>
              <a:t>Levantamento </a:t>
            </a:r>
            <a:r>
              <a:rPr lang="pt-BR" sz="2400" b="1" dirty="0">
                <a:cs typeface="Arial" panose="020B0604020202020204" pitchFamily="34" charset="0"/>
              </a:rPr>
              <a:t>e análise de requisitos: </a:t>
            </a:r>
            <a:r>
              <a:rPr lang="pt-BR" sz="2400" dirty="0">
                <a:cs typeface="Arial" panose="020B0604020202020204" pitchFamily="34" charset="0"/>
              </a:rPr>
              <a:t>conversa, entrevista e prototipação.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2400" b="1" dirty="0" smtClean="0">
                <a:cs typeface="Arial" panose="020B0604020202020204" pitchFamily="34" charset="0"/>
              </a:rPr>
              <a:t>Especificação </a:t>
            </a:r>
            <a:r>
              <a:rPr lang="pt-BR" sz="2400" b="1" dirty="0">
                <a:cs typeface="Arial" panose="020B0604020202020204" pitchFamily="34" charset="0"/>
              </a:rPr>
              <a:t>de requisitos: </a:t>
            </a:r>
            <a:r>
              <a:rPr lang="pt-BR" sz="2400" dirty="0">
                <a:cs typeface="Arial" panose="020B0604020202020204" pitchFamily="34" charset="0"/>
              </a:rPr>
              <a:t>Tradução/filtragem dos requisitos.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2400" b="1" dirty="0" smtClean="0">
                <a:cs typeface="Arial" panose="020B0604020202020204" pitchFamily="34" charset="0"/>
              </a:rPr>
              <a:t>Validação </a:t>
            </a:r>
            <a:r>
              <a:rPr lang="pt-BR" sz="2400" b="1" dirty="0">
                <a:cs typeface="Arial" panose="020B0604020202020204" pitchFamily="34" charset="0"/>
              </a:rPr>
              <a:t>de requisitos: </a:t>
            </a:r>
            <a:r>
              <a:rPr lang="pt-BR" sz="2400" dirty="0">
                <a:cs typeface="Arial" panose="020B0604020202020204" pitchFamily="34" charset="0"/>
              </a:rPr>
              <a:t>Verificação da pertinência, consistência e integralidade.</a:t>
            </a:r>
          </a:p>
        </p:txBody>
      </p:sp>
    </p:spTree>
    <p:extLst>
      <p:ext uri="{BB962C8B-B14F-4D97-AF65-F5344CB8AC3E}">
        <p14:creationId xmlns="" xmlns:p14="http://schemas.microsoft.com/office/powerpoint/2010/main" val="366098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587828" y="213339"/>
            <a:ext cx="8416254" cy="974399"/>
          </a:xfrm>
        </p:spPr>
        <p:txBody>
          <a:bodyPr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Especificação </a:t>
            </a:r>
            <a:r>
              <a:rPr lang="pt-BR" kern="0" dirty="0">
                <a:solidFill>
                  <a:srgbClr val="005388"/>
                </a:solidFill>
                <a:cs typeface="Arial" panose="020B0604020202020204" pitchFamily="34" charset="0"/>
              </a:rPr>
              <a:t>de </a:t>
            </a:r>
            <a:r>
              <a:rPr lang="pt-BR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Software</a:t>
            </a:r>
            <a:endParaRPr lang="pt-BR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92331" y="1660972"/>
            <a:ext cx="84516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Entender o que o cliente quer está entre as tarefas mais difíceis enfrentadas por um Engenheiro de Software.</a:t>
            </a:r>
          </a:p>
          <a:p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8440" y="3501008"/>
            <a:ext cx="8675560" cy="1384995"/>
          </a:xfrm>
          <a:prstGeom prst="rect">
            <a:avLst/>
          </a:prstGeom>
          <a:solidFill>
            <a:srgbClr val="00538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bg1"/>
                </a:solidFill>
              </a:rPr>
              <a:t>“Eu sei que você pensa que entendeu o que eu disse, mas o que você não entende é que aquilo que eu disse não era o que eu quis dizer”. </a:t>
            </a: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098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587828" y="213339"/>
            <a:ext cx="8416254" cy="974399"/>
          </a:xfrm>
        </p:spPr>
        <p:txBody>
          <a:bodyPr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Projeto </a:t>
            </a:r>
            <a:r>
              <a:rPr lang="pt-BR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e Implementação de Software</a:t>
            </a:r>
            <a:endParaRPr lang="pt-BR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87827" y="1352005"/>
            <a:ext cx="8416255" cy="48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 smtClean="0">
                <a:cs typeface="Arial" panose="020B0604020202020204" pitchFamily="34" charset="0"/>
              </a:rPr>
              <a:t>O </a:t>
            </a:r>
            <a:r>
              <a:rPr lang="pt-BR" sz="2400" b="1" dirty="0" smtClean="0">
                <a:cs typeface="Arial" panose="020B0604020202020204" pitchFamily="34" charset="0"/>
              </a:rPr>
              <a:t>projeto de </a:t>
            </a:r>
            <a:r>
              <a:rPr lang="pt-BR" sz="2400" b="1" dirty="0" smtClean="0">
                <a:cs typeface="Arial" panose="020B0604020202020204" pitchFamily="34" charset="0"/>
              </a:rPr>
              <a:t>software </a:t>
            </a:r>
            <a:r>
              <a:rPr lang="pt-BR" sz="2400" dirty="0" smtClean="0">
                <a:cs typeface="Arial" panose="020B0604020202020204" pitchFamily="34" charset="0"/>
              </a:rPr>
              <a:t>cria </a:t>
            </a:r>
            <a:r>
              <a:rPr lang="pt-BR" sz="2400" dirty="0" smtClean="0">
                <a:cs typeface="Arial" panose="020B0604020202020204" pitchFamily="34" charset="0"/>
              </a:rPr>
              <a:t>uma representação </a:t>
            </a:r>
            <a:r>
              <a:rPr lang="pt-BR" sz="2400" dirty="0" smtClean="0">
                <a:cs typeface="Arial" panose="020B0604020202020204" pitchFamily="34" charset="0"/>
              </a:rPr>
              <a:t>ou </a:t>
            </a:r>
            <a:r>
              <a:rPr lang="pt-BR" sz="2400" dirty="0" smtClean="0">
                <a:cs typeface="Arial" panose="020B0604020202020204" pitchFamily="34" charset="0"/>
              </a:rPr>
              <a:t>modelo do </a:t>
            </a:r>
            <a:r>
              <a:rPr lang="pt-BR" sz="2400" dirty="0" smtClean="0">
                <a:cs typeface="Arial" panose="020B0604020202020204" pitchFamily="34" charset="0"/>
              </a:rPr>
              <a:t>software. Fornecendo </a:t>
            </a:r>
            <a:r>
              <a:rPr lang="pt-BR" sz="2400" dirty="0" smtClean="0">
                <a:cs typeface="Arial" panose="020B0604020202020204" pitchFamily="34" charset="0"/>
              </a:rPr>
              <a:t>detalhes </a:t>
            </a:r>
            <a:r>
              <a:rPr lang="pt-BR" sz="2400" dirty="0" smtClean="0">
                <a:cs typeface="Arial" panose="020B0604020202020204" pitchFamily="34" charset="0"/>
              </a:rPr>
              <a:t>sobre: a </a:t>
            </a:r>
            <a:r>
              <a:rPr lang="pt-BR" sz="2400" dirty="0" smtClean="0">
                <a:cs typeface="Arial" panose="020B0604020202020204" pitchFamily="34" charset="0"/>
              </a:rPr>
              <a:t>arquitetura do </a:t>
            </a:r>
            <a:r>
              <a:rPr lang="pt-BR" sz="2400" dirty="0" smtClean="0">
                <a:cs typeface="Arial" panose="020B0604020202020204" pitchFamily="34" charset="0"/>
              </a:rPr>
              <a:t>software, estruturas </a:t>
            </a:r>
            <a:r>
              <a:rPr lang="pt-BR" sz="2400" dirty="0" smtClean="0">
                <a:cs typeface="Arial" panose="020B0604020202020204" pitchFamily="34" charset="0"/>
              </a:rPr>
              <a:t>de dados, interfaces e componentes </a:t>
            </a:r>
            <a:r>
              <a:rPr lang="pt-BR" sz="2400" dirty="0" smtClean="0">
                <a:cs typeface="Arial" panose="020B0604020202020204" pitchFamily="34" charset="0"/>
              </a:rPr>
              <a:t>do sistema.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dirty="0" smtClean="0"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Na </a:t>
            </a:r>
            <a:r>
              <a:rPr lang="pt-BR" sz="2400" b="1" dirty="0" smtClean="0"/>
              <a:t>implementação</a:t>
            </a:r>
            <a:r>
              <a:rPr lang="pt-BR" sz="2400" dirty="0" smtClean="0"/>
              <a:t>, o sistema é codificado, ou seja, ocorre a tradução da descrição computacional obtida na fase de projeto em código executável, mediante o uso de uma ou mais linguagens de programação.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9210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Janaina Freitas</a:t>
            </a:r>
            <a:endParaRPr lang="pt-BR" dirty="0"/>
          </a:p>
        </p:txBody>
      </p:sp>
      <p:pic>
        <p:nvPicPr>
          <p:cNvPr id="2050" name="Picture 2" descr="Automation Software Technology Process System Business concept."/>
          <p:cNvPicPr>
            <a:picLocks noGrp="1" noChangeAspect="1" noChangeArrowheads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860" b="1386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302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587828" y="213339"/>
            <a:ext cx="8416254" cy="974399"/>
          </a:xfrm>
        </p:spPr>
        <p:txBody>
          <a:bodyPr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Validação </a:t>
            </a:r>
            <a:r>
              <a:rPr lang="pt-BR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de Software</a:t>
            </a:r>
            <a:endParaRPr lang="pt-BR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09897" y="1352005"/>
            <a:ext cx="8321040" cy="274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Destina-se </a:t>
            </a:r>
            <a:r>
              <a:rPr lang="pt-BR" sz="2400" dirty="0" smtClean="0"/>
              <a:t>a mostrar que um software</a:t>
            </a:r>
            <a:r>
              <a:rPr lang="pt-BR" sz="2400" i="1" dirty="0" smtClean="0"/>
              <a:t> </a:t>
            </a:r>
            <a:r>
              <a:rPr lang="pt-BR" sz="2400" dirty="0" smtClean="0"/>
              <a:t>esta de acordo com suas especificações e que atende as expectativas do usuário.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Envolve verificar cada processos em cada estágio desde a definição dos requisitos dos usuários até o desenvolvimento de cada um dos programas que compõem o sistema</a:t>
            </a:r>
            <a:r>
              <a:rPr lang="pt-BR" sz="2400" dirty="0" smtClean="0"/>
              <a:t>.</a:t>
            </a:r>
            <a:endParaRPr lang="pt-BR" sz="2400" dirty="0" smtClean="0"/>
          </a:p>
        </p:txBody>
      </p:sp>
      <p:pic>
        <p:nvPicPr>
          <p:cNvPr id="5" name="Picture 4" descr="Verification and validation in word cloud 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1173" y="3798705"/>
            <a:ext cx="2336564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719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587828" y="213339"/>
            <a:ext cx="8416254" cy="974399"/>
          </a:xfrm>
        </p:spPr>
        <p:txBody>
          <a:bodyPr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Evolução </a:t>
            </a:r>
            <a:r>
              <a:rPr lang="pt-BR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do Software</a:t>
            </a:r>
            <a:endParaRPr lang="pt-BR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3954" y="1352005"/>
            <a:ext cx="8429318" cy="474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O software evolui de modo a atender as modificações das necessidades dos usuários.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Após a implantação de um sistema é inevitável que ocorram mudanças: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Pequenos ajustes pós-implantação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Melhorias substanciais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Força da legislação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Atender novos requisitos dos usuários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Por estar gerando erros.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39882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1"/>
          </p:nvPr>
        </p:nvSpPr>
        <p:spPr>
          <a:xfrm>
            <a:off x="587828" y="213339"/>
            <a:ext cx="8416254" cy="974399"/>
          </a:xfrm>
        </p:spPr>
        <p:txBody>
          <a:bodyPr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Evolução </a:t>
            </a:r>
            <a:r>
              <a:rPr lang="pt-BR" kern="0" dirty="0" smtClean="0">
                <a:solidFill>
                  <a:srgbClr val="005388"/>
                </a:solidFill>
                <a:cs typeface="Arial" panose="020B0604020202020204" pitchFamily="34" charset="0"/>
              </a:rPr>
              <a:t>do Software</a:t>
            </a:r>
            <a:endParaRPr lang="pt-BR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0891" y="1412777"/>
            <a:ext cx="854310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700" b="1" dirty="0" smtClean="0">
                <a:solidFill>
                  <a:srgbClr val="C00000"/>
                </a:solidFill>
              </a:rPr>
              <a:t>Mas porque o a manutenção é tão importante?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700" b="1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700" dirty="0" smtClean="0"/>
              <a:t>Pense em como o mundo muda rapidamente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700" dirty="0" smtClean="0"/>
              <a:t>As demandas por tecnologias de informação impõem pressão competitiva nas empresas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700" dirty="0" smtClean="0"/>
              <a:t>Mudanças nas legislações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700" dirty="0" smtClean="0"/>
          </a:p>
          <a:p>
            <a:pPr algn="ctr"/>
            <a:r>
              <a:rPr lang="pt-BR" sz="2700" b="1" dirty="0" smtClean="0">
                <a:solidFill>
                  <a:srgbClr val="C00000"/>
                </a:solidFill>
              </a:rPr>
              <a:t>Por essa razão, o software deve ser mantido continuamente, ou seja, passar por manutenções sempre.</a:t>
            </a:r>
            <a:endParaRPr lang="pt-BR" sz="2700" b="1" dirty="0">
              <a:solidFill>
                <a:srgbClr val="C00000"/>
              </a:solidFill>
            </a:endParaRPr>
          </a:p>
          <a:p>
            <a:endParaRPr lang="pt-BR" sz="3000" dirty="0"/>
          </a:p>
        </p:txBody>
      </p:sp>
    </p:spTree>
    <p:extLst>
      <p:ext uri="{BB962C8B-B14F-4D97-AF65-F5344CB8AC3E}">
        <p14:creationId xmlns="" xmlns:p14="http://schemas.microsoft.com/office/powerpoint/2010/main" val="39882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705394" y="589709"/>
            <a:ext cx="7896751" cy="444706"/>
          </a:xfrm>
        </p:spPr>
        <p:txBody>
          <a:bodyPr>
            <a:noAutofit/>
          </a:bodyPr>
          <a:lstStyle/>
          <a:p>
            <a:r>
              <a:rPr lang="pt-BR" sz="3200" dirty="0" smtClean="0"/>
              <a:t>Unidade I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1031965" y="1771234"/>
            <a:ext cx="8112035" cy="3231839"/>
          </a:xfrm>
        </p:spPr>
        <p:txBody>
          <a:bodyPr anchor="t" anchorCtr="0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Processos de </a:t>
            </a:r>
            <a:r>
              <a:rPr lang="pt-BR" sz="2800" b="1" dirty="0" smtClean="0"/>
              <a:t>Software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b="1" dirty="0" smtClean="0"/>
              <a:t>Modelos de Processos de Software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b="1" dirty="0" smtClean="0"/>
              <a:t>Atividades Básicas do Processo de Software</a:t>
            </a:r>
            <a:endParaRPr lang="pt-BR" sz="2800" b="1" dirty="0"/>
          </a:p>
        </p:txBody>
      </p:sp>
    </p:spTree>
    <p:extLst>
      <p:ext uri="{BB962C8B-B14F-4D97-AF65-F5344CB8AC3E}">
        <p14:creationId xmlns="" xmlns:p14="http://schemas.microsoft.com/office/powerpoint/2010/main" val="5694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705394" y="378478"/>
            <a:ext cx="8112035" cy="588173"/>
          </a:xfrm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kern="0" dirty="0">
                <a:latin typeface="Arial" panose="020B0604020202020204" pitchFamily="34" charset="0"/>
                <a:cs typeface="Arial" panose="020B0604020202020204" pitchFamily="34" charset="0"/>
              </a:rPr>
              <a:t>Processos de Software</a:t>
            </a:r>
          </a:p>
        </p:txBody>
      </p:sp>
      <p:sp>
        <p:nvSpPr>
          <p:cNvPr id="5" name="Retângulo 4"/>
          <p:cNvSpPr/>
          <p:nvPr/>
        </p:nvSpPr>
        <p:spPr>
          <a:xfrm>
            <a:off x="809899" y="1475707"/>
            <a:ext cx="83341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 que é um </a:t>
            </a:r>
            <a:r>
              <a:rPr lang="pt-BR" sz="2400" b="1" dirty="0"/>
              <a:t>Processo de Software </a:t>
            </a:r>
            <a:r>
              <a:rPr lang="pt-BR" sz="2400" dirty="0"/>
              <a:t>?</a:t>
            </a:r>
          </a:p>
          <a:p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É considerado um </a:t>
            </a:r>
            <a:r>
              <a:rPr lang="pt-BR" sz="2400" b="1" dirty="0">
                <a:solidFill>
                  <a:srgbClr val="FF0000"/>
                </a:solidFill>
              </a:rPr>
              <a:t>conjunto de atividades</a:t>
            </a:r>
            <a:r>
              <a:rPr lang="pt-BR" sz="2400" dirty="0"/>
              <a:t> necessárias para definir, desenvolver, testar e manter um produto de software de alta qualidade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É uma abordagem adaptável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A intenção é sempre entregar software dentro do prazo e  com qualidade. </a:t>
            </a:r>
          </a:p>
        </p:txBody>
      </p:sp>
    </p:spTree>
    <p:extLst>
      <p:ext uri="{BB962C8B-B14F-4D97-AF65-F5344CB8AC3E}">
        <p14:creationId xmlns="" xmlns:p14="http://schemas.microsoft.com/office/powerpoint/2010/main" val="3589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705394" y="378478"/>
            <a:ext cx="8112035" cy="588173"/>
          </a:xfrm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kern="0" dirty="0">
                <a:latin typeface="Arial" panose="020B0604020202020204" pitchFamily="34" charset="0"/>
                <a:cs typeface="Arial" panose="020B0604020202020204" pitchFamily="34" charset="0"/>
              </a:rPr>
              <a:t>Processos de Software</a:t>
            </a:r>
          </a:p>
        </p:txBody>
      </p:sp>
      <p:sp>
        <p:nvSpPr>
          <p:cNvPr id="4" name="Retângulo 3"/>
          <p:cNvSpPr/>
          <p:nvPr/>
        </p:nvSpPr>
        <p:spPr>
          <a:xfrm>
            <a:off x="670804" y="1183343"/>
            <a:ext cx="847319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/>
              <a:t>Objetivos:</a:t>
            </a:r>
          </a:p>
          <a:p>
            <a:endParaRPr lang="pt-BR" sz="2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200" dirty="0" smtClean="0"/>
              <a:t>Definir </a:t>
            </a:r>
            <a:r>
              <a:rPr lang="pt-BR" sz="2200" b="1" i="1" dirty="0" smtClean="0"/>
              <a:t>quais</a:t>
            </a:r>
            <a:r>
              <a:rPr lang="pt-BR" sz="2200" dirty="0" smtClean="0"/>
              <a:t> as atividades que serão executadas ao longo do projeto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200" b="1" i="1" dirty="0" smtClean="0"/>
              <a:t>Quando</a:t>
            </a:r>
            <a:r>
              <a:rPr lang="pt-BR" sz="2200" dirty="0" smtClean="0"/>
              <a:t>, </a:t>
            </a:r>
            <a:r>
              <a:rPr lang="pt-BR" sz="2200" b="1" i="1" dirty="0" smtClean="0"/>
              <a:t>como</a:t>
            </a:r>
            <a:r>
              <a:rPr lang="pt-BR" sz="2200" dirty="0" smtClean="0"/>
              <a:t> e </a:t>
            </a:r>
            <a:r>
              <a:rPr lang="pt-BR" sz="2200" b="1" i="1" dirty="0" smtClean="0"/>
              <a:t>por quem </a:t>
            </a:r>
            <a:r>
              <a:rPr lang="pt-BR" sz="2200" dirty="0" smtClean="0"/>
              <a:t>tais atividades serão executadas</a:t>
            </a:r>
          </a:p>
          <a:p>
            <a:endParaRPr lang="pt-BR" sz="22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5108721" y="5474839"/>
            <a:ext cx="1473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Como?</a:t>
            </a:r>
            <a:endParaRPr lang="pt-BR" sz="20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7195484" y="471183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Quem?</a:t>
            </a:r>
            <a:endParaRPr lang="pt-BR" sz="20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3466876" y="449659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Quando?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992778" y="4978335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Quais ou o que?</a:t>
            </a:r>
            <a:endParaRPr lang="pt-BR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40" y="3511818"/>
            <a:ext cx="2129475" cy="141965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751908" y="532158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900" dirty="0">
                <a:hlinkClick r:id="rId3"/>
              </a:rPr>
              <a:t>https://pixabay.com/pt/photos</a:t>
            </a:r>
            <a:r>
              <a:rPr lang="pt-BR" sz="900" dirty="0" smtClean="0">
                <a:hlinkClick r:id="rId3"/>
              </a:rPr>
              <a:t>/</a:t>
            </a:r>
            <a:endParaRPr lang="pt-BR" sz="900" dirty="0" smtClean="0"/>
          </a:p>
          <a:p>
            <a:r>
              <a:rPr lang="pt-BR" sz="900" dirty="0" smtClean="0"/>
              <a:t>acer-chromebook-laptop-notebook-791027</a:t>
            </a:r>
            <a:r>
              <a:rPr lang="pt-BR" sz="900" dirty="0"/>
              <a:t>/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317" y="2916339"/>
            <a:ext cx="2234682" cy="165040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857015" y="264710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900" dirty="0">
                <a:hlinkClick r:id="rId3"/>
              </a:rPr>
              <a:t>https://pixabay.com/pt/photos</a:t>
            </a:r>
            <a:r>
              <a:rPr lang="pt-BR" sz="900" dirty="0" smtClean="0">
                <a:hlinkClick r:id="rId3"/>
              </a:rPr>
              <a:t>/</a:t>
            </a:r>
            <a:endParaRPr lang="pt-BR" sz="900" dirty="0" smtClean="0"/>
          </a:p>
          <a:p>
            <a:r>
              <a:rPr lang="pt-BR" sz="900" dirty="0" smtClean="0"/>
              <a:t>rel%C3%B3gio-despertador-prazo-final-3035731</a:t>
            </a:r>
            <a:r>
              <a:rPr lang="pt-BR" sz="900" dirty="0"/>
              <a:t>/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83" y="4290611"/>
            <a:ext cx="1102271" cy="107538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91" y="3361408"/>
            <a:ext cx="1398529" cy="1383161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6985814" y="5024319"/>
            <a:ext cx="21581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>
                <a:hlinkClick r:id="rId7"/>
              </a:rPr>
              <a:t>https://</a:t>
            </a:r>
            <a:r>
              <a:rPr lang="pt-BR" sz="900" dirty="0" smtClean="0">
                <a:hlinkClick r:id="rId7"/>
              </a:rPr>
              <a:t>pixabay.com/pt/vectors</a:t>
            </a:r>
            <a:endParaRPr lang="pt-BR" sz="900" dirty="0" smtClean="0"/>
          </a:p>
          <a:p>
            <a:r>
              <a:rPr lang="pt-BR" sz="900" dirty="0" smtClean="0"/>
              <a:t>/</a:t>
            </a:r>
            <a:r>
              <a:rPr lang="pt-BR" sz="900" dirty="0"/>
              <a:t>homem-pessoa-avatar-computador-159846/</a:t>
            </a:r>
          </a:p>
        </p:txBody>
      </p:sp>
    </p:spTree>
    <p:extLst>
      <p:ext uri="{BB962C8B-B14F-4D97-AF65-F5344CB8AC3E}">
        <p14:creationId xmlns="" xmlns:p14="http://schemas.microsoft.com/office/powerpoint/2010/main" val="3589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705394" y="378478"/>
            <a:ext cx="8112035" cy="588173"/>
          </a:xfrm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kern="0" dirty="0">
                <a:latin typeface="Arial" panose="020B0604020202020204" pitchFamily="34" charset="0"/>
                <a:cs typeface="Arial" panose="020B0604020202020204" pitchFamily="34" charset="0"/>
              </a:rPr>
              <a:t>Processos de Software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901337" y="1358142"/>
            <a:ext cx="82426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Existem vários processos de desenvolvimento de software diferentes </a:t>
            </a:r>
            <a:r>
              <a:rPr lang="pt-BR" sz="2400" dirty="0">
                <a:sym typeface="Wingdings" panose="05000000000000000000" pitchFamily="2" charset="2"/>
              </a:rPr>
              <a:t> </a:t>
            </a:r>
            <a:r>
              <a:rPr lang="pt-BR" sz="2400" dirty="0"/>
              <a:t> mas todos envolvem 4  Atividades fundamentais: </a:t>
            </a:r>
          </a:p>
          <a:p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Especificação de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Projeto e Implementação de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Validação de Software</a:t>
            </a: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Evolução de Software</a:t>
            </a:r>
            <a:endParaRPr lang="pt-BR" sz="2400" dirty="0"/>
          </a:p>
        </p:txBody>
      </p:sp>
      <p:sp>
        <p:nvSpPr>
          <p:cNvPr id="19" name="Retângulo 18"/>
          <p:cNvSpPr/>
          <p:nvPr/>
        </p:nvSpPr>
        <p:spPr>
          <a:xfrm>
            <a:off x="565745" y="4814031"/>
            <a:ext cx="8578255" cy="830997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Estas atividades são </a:t>
            </a:r>
            <a:r>
              <a:rPr lang="pt-BR" sz="2400" b="1" dirty="0">
                <a:solidFill>
                  <a:schemeClr val="bg1"/>
                </a:solidFill>
              </a:rPr>
              <a:t>a </a:t>
            </a:r>
            <a:r>
              <a:rPr lang="pt-BR" sz="2400" b="1" dirty="0" smtClean="0">
                <a:solidFill>
                  <a:schemeClr val="bg1"/>
                </a:solidFill>
              </a:rPr>
              <a:t>base </a:t>
            </a:r>
            <a:r>
              <a:rPr lang="pt-BR" sz="2400" b="1" dirty="0">
                <a:solidFill>
                  <a:schemeClr val="bg1"/>
                </a:solidFill>
              </a:rPr>
              <a:t>sobre a qual o processo de desenvolvimento deve ser construído</a:t>
            </a:r>
          </a:p>
        </p:txBody>
      </p:sp>
    </p:spTree>
    <p:extLst>
      <p:ext uri="{BB962C8B-B14F-4D97-AF65-F5344CB8AC3E}">
        <p14:creationId xmlns="" xmlns:p14="http://schemas.microsoft.com/office/powerpoint/2010/main" val="3589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705394" y="365415"/>
            <a:ext cx="8112035" cy="588173"/>
          </a:xfrm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Modelos de Processos </a:t>
            </a:r>
            <a:r>
              <a:rPr lang="pt-BR" sz="2800" b="1" kern="0" dirty="0">
                <a:latin typeface="Arial" panose="020B0604020202020204" pitchFamily="34" charset="0"/>
                <a:cs typeface="Arial" panose="020B0604020202020204" pitchFamily="34" charset="0"/>
              </a:rPr>
              <a:t>de Software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6916" y="1475706"/>
            <a:ext cx="78883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É uma representação abstrata, simplificada de um processo de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Incluem as atividades que fazem parte do processo de software, os artefatos e os papéis dos envolvidos.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400" dirty="0"/>
              <a:t>Existem diversos modelos na literatura. </a:t>
            </a:r>
            <a:r>
              <a:rPr lang="pt-BR" sz="2400" dirty="0" smtClean="0"/>
              <a:t>Vamos </a:t>
            </a:r>
            <a:r>
              <a:rPr lang="pt-BR" sz="2400" dirty="0"/>
              <a:t>trabalhar com três modelos: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Modelo em Cascata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Desenvolvimento Incremental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Engenharia de Software Orientada a Reuso</a:t>
            </a:r>
          </a:p>
        </p:txBody>
      </p:sp>
    </p:spTree>
    <p:extLst>
      <p:ext uri="{BB962C8B-B14F-4D97-AF65-F5344CB8AC3E}">
        <p14:creationId xmlns="" xmlns:p14="http://schemas.microsoft.com/office/powerpoint/2010/main" val="37724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4294967295"/>
          </p:nvPr>
        </p:nvSpPr>
        <p:spPr>
          <a:xfrm>
            <a:off x="670805" y="339634"/>
            <a:ext cx="7896751" cy="6643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pt-BR" b="1" kern="0" dirty="0" smtClean="0">
                <a:solidFill>
                  <a:srgbClr val="005388"/>
                </a:solidFill>
              </a:rPr>
              <a:t>Modelo em Cascata</a:t>
            </a:r>
            <a:endParaRPr lang="pt-BR" b="1" kern="0" dirty="0">
              <a:solidFill>
                <a:srgbClr val="005388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95" y="2659719"/>
            <a:ext cx="6912233" cy="377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70805" y="1114213"/>
            <a:ext cx="83315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Ou Ciclo </a:t>
            </a:r>
            <a:r>
              <a:rPr lang="pt-BR" sz="2000" dirty="0"/>
              <a:t>de vida </a:t>
            </a:r>
            <a:r>
              <a:rPr lang="pt-BR" sz="2000" dirty="0" smtClean="0"/>
              <a:t>Clássico:  </a:t>
            </a:r>
            <a:r>
              <a:rPr lang="pt-BR" sz="2000" dirty="0"/>
              <a:t>paradigma mais antigo </a:t>
            </a:r>
            <a:r>
              <a:rPr lang="pt-BR" sz="2000" dirty="0" smtClean="0"/>
              <a:t>da Engenharia </a:t>
            </a:r>
            <a:r>
              <a:rPr lang="pt-BR" sz="2000" dirty="0"/>
              <a:t>de </a:t>
            </a:r>
            <a:r>
              <a:rPr lang="pt-BR" sz="2000" dirty="0" smtClean="0"/>
              <a:t>Software.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Requer </a:t>
            </a:r>
            <a:r>
              <a:rPr lang="pt-BR" sz="2000" dirty="0"/>
              <a:t>uma abordagem </a:t>
            </a:r>
            <a:r>
              <a:rPr lang="pt-BR" sz="2000" dirty="0" smtClean="0"/>
              <a:t>sistemática, sequencial </a:t>
            </a:r>
            <a:r>
              <a:rPr lang="pt-BR" sz="2000" dirty="0"/>
              <a:t>ao desenvolvimento </a:t>
            </a:r>
            <a:r>
              <a:rPr lang="pt-BR" sz="2000" dirty="0" smtClean="0"/>
              <a:t>de Software.  O resultado </a:t>
            </a:r>
            <a:r>
              <a:rPr lang="pt-BR" sz="2000" dirty="0"/>
              <a:t>de uma fase se constitui </a:t>
            </a:r>
            <a:r>
              <a:rPr lang="pt-BR" sz="2000" dirty="0" smtClean="0"/>
              <a:t>na entrada </a:t>
            </a:r>
            <a:r>
              <a:rPr lang="pt-BR" sz="2000" dirty="0"/>
              <a:t>da </a:t>
            </a:r>
            <a:r>
              <a:rPr lang="pt-BR" sz="2000" dirty="0" smtClean="0"/>
              <a:t>outra.</a:t>
            </a:r>
          </a:p>
        </p:txBody>
      </p:sp>
    </p:spTree>
    <p:extLst>
      <p:ext uri="{BB962C8B-B14F-4D97-AF65-F5344CB8AC3E}">
        <p14:creationId xmlns="" xmlns:p14="http://schemas.microsoft.com/office/powerpoint/2010/main" val="33606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4294967295"/>
          </p:nvPr>
        </p:nvSpPr>
        <p:spPr>
          <a:xfrm>
            <a:off x="670805" y="339634"/>
            <a:ext cx="7896751" cy="6643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pt-BR" b="1" kern="0" dirty="0" smtClean="0">
                <a:solidFill>
                  <a:srgbClr val="005388"/>
                </a:solidFill>
              </a:rPr>
              <a:t>Principais estágios do Modelo em Cascata</a:t>
            </a:r>
            <a:endParaRPr lang="pt-BR" b="1" kern="0" dirty="0">
              <a:solidFill>
                <a:srgbClr val="005388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12473" y="1427721"/>
            <a:ext cx="833152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b="1" dirty="0" smtClean="0"/>
              <a:t>Análise e definição de requisitos</a:t>
            </a:r>
            <a:r>
              <a:rPr lang="pt-BR" sz="2400" dirty="0" smtClean="0"/>
              <a:t>: as funções, as restrições e os objetivos do sistema são estabelecidos por meio da consulta aos usuários do sistema. 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b="1" dirty="0" smtClean="0"/>
              <a:t>Projeto de sistemas e de software</a:t>
            </a:r>
            <a:r>
              <a:rPr lang="pt-BR" sz="2400" dirty="0" smtClean="0"/>
              <a:t>: estabelece uma arquitetura do sistema geral. O projeto de software envolve a identificação e a descrição das abstrações fundamentais do sistema de software e suas relações.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b="1" dirty="0" smtClean="0"/>
              <a:t>Implementação e teste de unidades</a:t>
            </a:r>
            <a:r>
              <a:rPr lang="pt-BR" sz="2400" dirty="0" smtClean="0"/>
              <a:t>: durante esse estágio, o projeto de software é implementado (codificado) e o teste de unidades é realizado.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3606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2177</TotalTime>
  <Words>1140</Words>
  <Application>Microsoft Office PowerPoint</Application>
  <PresentationFormat>Apresentação na tela (4:3)</PresentationFormat>
  <Paragraphs>127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Engenharia de Software</vt:lpstr>
      <vt:lpstr>Engenharia de Software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Janaina</cp:lastModifiedBy>
  <cp:revision>116</cp:revision>
  <dcterms:created xsi:type="dcterms:W3CDTF">2019-02-06T19:28:48Z</dcterms:created>
  <dcterms:modified xsi:type="dcterms:W3CDTF">2020-06-13T19:10:01Z</dcterms:modified>
</cp:coreProperties>
</file>