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71" r:id="rId5"/>
    <p:sldId id="277" r:id="rId6"/>
    <p:sldId id="276" r:id="rId7"/>
    <p:sldId id="273" r:id="rId8"/>
    <p:sldId id="279" r:id="rId9"/>
    <p:sldId id="280" r:id="rId10"/>
    <p:sldId id="283" r:id="rId11"/>
    <p:sldId id="284" r:id="rId12"/>
    <p:sldId id="301" r:id="rId13"/>
    <p:sldId id="302" r:id="rId14"/>
    <p:sldId id="292" r:id="rId15"/>
    <p:sldId id="303" r:id="rId16"/>
    <p:sldId id="304" r:id="rId17"/>
    <p:sldId id="305" r:id="rId18"/>
    <p:sldId id="26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4763" y="1339504"/>
            <a:ext cx="8543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As metodologias consideradas ágeis, assim como </a:t>
            </a:r>
            <a:r>
              <a:rPr lang="pt-BR" sz="2400" dirty="0" err="1" smtClean="0"/>
              <a:t>Scrum</a:t>
            </a:r>
            <a:r>
              <a:rPr lang="pt-BR" sz="2400" dirty="0" smtClean="0"/>
              <a:t>, são fortemente </a:t>
            </a:r>
            <a:r>
              <a:rPr lang="pt-BR" sz="2400" dirty="0" smtClean="0"/>
              <a:t>influenciadas </a:t>
            </a:r>
            <a:r>
              <a:rPr lang="pt-BR" sz="2400" dirty="0" smtClean="0"/>
              <a:t>pelas práticas da indústria japonesa, </a:t>
            </a:r>
            <a:r>
              <a:rPr lang="pt-BR" sz="2400" dirty="0" smtClean="0"/>
              <a:t>(adotadas </a:t>
            </a:r>
            <a:r>
              <a:rPr lang="pt-BR" sz="2400" dirty="0" smtClean="0"/>
              <a:t>pelas empresas Toyota </a:t>
            </a:r>
            <a:r>
              <a:rPr lang="pt-BR" sz="2400" dirty="0" smtClean="0"/>
              <a:t>e Honda)</a:t>
            </a:r>
          </a:p>
          <a:p>
            <a:pPr marL="285750" indent="-285750"/>
            <a:r>
              <a:rPr lang="pt-BR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origem do termo </a:t>
            </a:r>
            <a:r>
              <a:rPr lang="pt-BR" sz="2400" i="1" dirty="0" err="1" smtClean="0"/>
              <a:t>S</a:t>
            </a:r>
            <a:r>
              <a:rPr lang="pt-BR" sz="2400" i="1" dirty="0" err="1" smtClean="0"/>
              <a:t>crum</a:t>
            </a:r>
            <a:r>
              <a:rPr lang="pt-BR" sz="2400" i="1" dirty="0" smtClean="0"/>
              <a:t> </a:t>
            </a:r>
            <a:r>
              <a:rPr lang="pt-BR" sz="2400" dirty="0" smtClean="0"/>
              <a:t>surgiu </a:t>
            </a:r>
            <a:r>
              <a:rPr lang="pt-BR" sz="2400" dirty="0"/>
              <a:t>de um </a:t>
            </a:r>
            <a:r>
              <a:rPr lang="pt-BR" sz="2400" dirty="0" smtClean="0"/>
              <a:t>artigo </a:t>
            </a:r>
            <a:r>
              <a:rPr lang="pt-BR" sz="2400" dirty="0"/>
              <a:t>escrito em 1986 por </a:t>
            </a:r>
            <a:r>
              <a:rPr lang="pt-BR" sz="2400" dirty="0" err="1"/>
              <a:t>Takeuchi</a:t>
            </a:r>
            <a:r>
              <a:rPr lang="pt-BR" sz="2400" dirty="0"/>
              <a:t> e </a:t>
            </a:r>
            <a:r>
              <a:rPr lang="pt-BR" sz="2400" dirty="0" err="1"/>
              <a:t>Nonaka</a:t>
            </a:r>
            <a:r>
              <a:rPr lang="pt-BR" sz="2400" dirty="0"/>
              <a:t>, </a:t>
            </a:r>
            <a:r>
              <a:rPr lang="pt-BR" sz="2400" dirty="0" smtClean="0"/>
              <a:t>intitulado </a:t>
            </a:r>
            <a:r>
              <a:rPr lang="pt-BR" sz="2400" i="1" dirty="0" smtClean="0"/>
              <a:t>The </a:t>
            </a:r>
            <a:r>
              <a:rPr lang="pt-BR" sz="2400" i="1" dirty="0"/>
              <a:t>new </a:t>
            </a:r>
            <a:r>
              <a:rPr lang="pt-BR" sz="2400" i="1" dirty="0" err="1"/>
              <a:t>product</a:t>
            </a:r>
            <a:r>
              <a:rPr lang="pt-BR" sz="2400" i="1" dirty="0"/>
              <a:t> </a:t>
            </a:r>
            <a:r>
              <a:rPr lang="pt-BR" sz="2400" i="1" dirty="0" err="1"/>
              <a:t>development</a:t>
            </a:r>
            <a:r>
              <a:rPr lang="pt-BR" sz="2400" i="1" dirty="0"/>
              <a:t> game </a:t>
            </a:r>
            <a:r>
              <a:rPr lang="pt-BR" sz="2400" dirty="0"/>
              <a:t>(O novo jogo do desenvolvimento de </a:t>
            </a:r>
            <a:r>
              <a:rPr lang="pt-BR" sz="2400" dirty="0" smtClean="0"/>
              <a:t>produtos).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 smtClean="0"/>
              <a:t>metodologia </a:t>
            </a:r>
            <a:r>
              <a:rPr lang="pt-BR" sz="2400" dirty="0" err="1" smtClean="0"/>
              <a:t>Scrum</a:t>
            </a:r>
            <a:r>
              <a:rPr lang="pt-BR" sz="2400" dirty="0" smtClean="0"/>
              <a:t> foi desenvolvida em 1990 por </a:t>
            </a:r>
            <a:r>
              <a:rPr lang="pt-BR" sz="2400" dirty="0" smtClean="0"/>
              <a:t>Jeff </a:t>
            </a:r>
            <a:r>
              <a:rPr lang="pt-BR" sz="2400" dirty="0" smtClean="0"/>
              <a:t>S</a:t>
            </a:r>
            <a:r>
              <a:rPr lang="pt-BR" sz="2400" dirty="0" smtClean="0"/>
              <a:t>utherland e </a:t>
            </a:r>
            <a:r>
              <a:rPr lang="pt-BR" sz="2400" dirty="0" smtClean="0"/>
              <a:t>Ken </a:t>
            </a:r>
            <a:r>
              <a:rPr lang="pt-BR" sz="2400" dirty="0" err="1" smtClean="0"/>
              <a:t>Schwabe</a:t>
            </a:r>
            <a:r>
              <a:rPr lang="pt-BR" sz="2400" dirty="0" smtClean="0"/>
              <a:t>.</a:t>
            </a:r>
            <a:endParaRPr lang="pt-BR" sz="2400" dirty="0"/>
          </a:p>
          <a:p>
            <a:pPr marL="285750" indent="-285750"/>
            <a:endParaRPr lang="pt-BR" dirty="0" smtClean="0">
              <a:cs typeface="Arial" panose="020B0604020202020204" pitchFamily="34" charset="0"/>
            </a:endParaRPr>
          </a:p>
        </p:txBody>
      </p:sp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40080" y="339291"/>
            <a:ext cx="8360228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3653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4763" y="1339504"/>
            <a:ext cx="854311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pt-BR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Scrum é um </a:t>
            </a:r>
            <a:r>
              <a:rPr lang="pt-BR" sz="2400" b="1" dirty="0">
                <a:solidFill>
                  <a:srgbClr val="FF0000"/>
                </a:solidFill>
                <a:cs typeface="Arial" panose="020B0604020202020204" pitchFamily="34" charset="0"/>
              </a:rPr>
              <a:t>framework</a:t>
            </a:r>
            <a:r>
              <a:rPr lang="pt-BR" sz="2400" dirty="0">
                <a:cs typeface="Arial" panose="020B0604020202020204" pitchFamily="34" charset="0"/>
              </a:rPr>
              <a:t> para desenvolver e manter produtos complexos</a:t>
            </a:r>
            <a:r>
              <a:rPr lang="pt-BR" sz="2400" dirty="0" smtClean="0">
                <a:cs typeface="Arial" panose="020B0604020202020204" pitchFamily="34" charset="0"/>
              </a:rPr>
              <a:t>.</a:t>
            </a:r>
          </a:p>
          <a:p>
            <a:endParaRPr lang="pt-BR" sz="2400" b="1" i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É uma metodologia que concentra </a:t>
            </a:r>
            <a:r>
              <a:rPr lang="pt-BR" sz="2400" dirty="0" smtClean="0">
                <a:cs typeface="Arial" panose="020B0604020202020204" pitchFamily="34" charset="0"/>
              </a:rPr>
              <a:t>as suas atenções no produto final, com um rápido desenvolvimento, e nas interações dos indivíduos.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cs typeface="Arial" panose="020B0604020202020204" pitchFamily="34" charset="0"/>
              </a:rPr>
              <a:t>Segue os princípios do Manifesto </a:t>
            </a:r>
            <a:r>
              <a:rPr lang="pt-BR" sz="2400" dirty="0" smtClean="0">
                <a:cs typeface="Arial" panose="020B0604020202020204" pitchFamily="34" charset="0"/>
              </a:rPr>
              <a:t>Ágil: são usados </a:t>
            </a:r>
            <a:r>
              <a:rPr lang="pt-BR" sz="2400" dirty="0" smtClean="0">
                <a:cs typeface="Arial" panose="020B0604020202020204" pitchFamily="34" charset="0"/>
              </a:rPr>
              <a:t>para orientar </a:t>
            </a:r>
            <a:r>
              <a:rPr lang="pt-BR" sz="2400" dirty="0" smtClean="0">
                <a:cs typeface="Arial" panose="020B0604020202020204" pitchFamily="34" charset="0"/>
              </a:rPr>
              <a:t>as atividades de desenvolvimento dentro de um processo que </a:t>
            </a:r>
            <a:r>
              <a:rPr lang="pt-BR" sz="2400" dirty="0" smtClean="0">
                <a:cs typeface="Arial" panose="020B0604020202020204" pitchFamily="34" charset="0"/>
              </a:rPr>
              <a:t>incorporar </a:t>
            </a:r>
            <a:r>
              <a:rPr lang="pt-BR" sz="2400" dirty="0" smtClean="0">
                <a:cs typeface="Arial" panose="020B0604020202020204" pitchFamily="34" charset="0"/>
              </a:rPr>
              <a:t>as seguintes atividades metodológicas: requisitos, análise, projeto, evolução </a:t>
            </a:r>
            <a:r>
              <a:rPr lang="pt-BR" sz="2400" dirty="0" smtClean="0">
                <a:cs typeface="Arial" panose="020B0604020202020204" pitchFamily="34" charset="0"/>
              </a:rPr>
              <a:t>e </a:t>
            </a:r>
            <a:r>
              <a:rPr lang="pt-BR" sz="2400" dirty="0" smtClean="0">
                <a:cs typeface="Arial" panose="020B0604020202020204" pitchFamily="34" charset="0"/>
              </a:rPr>
              <a:t>entrega”</a:t>
            </a:r>
            <a:endParaRPr lang="pt-BR" sz="24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cs typeface="Arial" panose="020B0604020202020204" pitchFamily="34" charset="0"/>
            </a:endParaRPr>
          </a:p>
        </p:txBody>
      </p:sp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49086" y="339291"/>
            <a:ext cx="8151222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2856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2149" y="1339504"/>
            <a:ext cx="825572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pt-BR" sz="2000" dirty="0">
              <a:cs typeface="Arial" panose="020B0604020202020204" pitchFamily="34" charset="0"/>
            </a:endParaRPr>
          </a:p>
          <a:p>
            <a:pPr marL="285750" indent="-285750"/>
            <a:r>
              <a:rPr lang="pt-BR" sz="2400" dirty="0" smtClean="0">
                <a:cs typeface="Arial" panose="020B0604020202020204" pitchFamily="34" charset="0"/>
              </a:rPr>
              <a:t>Características </a:t>
            </a:r>
            <a:r>
              <a:rPr lang="pt-BR" sz="2400" dirty="0" smtClean="0">
                <a:cs typeface="Arial" panose="020B0604020202020204" pitchFamily="34" charset="0"/>
              </a:rPr>
              <a:t>consideradas </a:t>
            </a:r>
            <a:r>
              <a:rPr lang="pt-BR" sz="2400" dirty="0" smtClean="0">
                <a:cs typeface="Arial" panose="020B0604020202020204" pitchFamily="34" charset="0"/>
              </a:rPr>
              <a:t>importantes:</a:t>
            </a:r>
          </a:p>
          <a:p>
            <a:pPr marL="285750" indent="-285750"/>
            <a:r>
              <a:rPr lang="pt-BR" sz="2400" dirty="0" smtClean="0"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F</a:t>
            </a:r>
            <a:r>
              <a:rPr lang="pt-BR" sz="2400" dirty="0" smtClean="0">
                <a:cs typeface="Arial" panose="020B0604020202020204" pitchFamily="34" charset="0"/>
              </a:rPr>
              <a:t>lexibilidade </a:t>
            </a:r>
            <a:r>
              <a:rPr lang="pt-BR" sz="2400" dirty="0" smtClean="0">
                <a:cs typeface="Arial" panose="020B0604020202020204" pitchFamily="34" charset="0"/>
              </a:rPr>
              <a:t>de resultados e </a:t>
            </a:r>
            <a:r>
              <a:rPr lang="pt-BR" sz="2400" dirty="0" smtClean="0">
                <a:cs typeface="Arial" panose="020B0604020202020204" pitchFamily="34" charset="0"/>
              </a:rPr>
              <a:t>prazos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Trabalho </a:t>
            </a:r>
            <a:r>
              <a:rPr lang="pt-BR" sz="2400" dirty="0" smtClean="0">
                <a:cs typeface="Arial" panose="020B0604020202020204" pitchFamily="34" charset="0"/>
              </a:rPr>
              <a:t>com equipes </a:t>
            </a:r>
            <a:r>
              <a:rPr lang="pt-BR" sz="2400" dirty="0" smtClean="0">
                <a:cs typeface="Arial" panose="020B0604020202020204" pitchFamily="34" charset="0"/>
              </a:rPr>
              <a:t>pequenas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Uso </a:t>
            </a:r>
            <a:r>
              <a:rPr lang="pt-BR" sz="2400" dirty="0" smtClean="0">
                <a:cs typeface="Arial" panose="020B0604020202020204" pitchFamily="34" charset="0"/>
              </a:rPr>
              <a:t>de </a:t>
            </a:r>
            <a:r>
              <a:rPr lang="pt-BR" sz="2400" dirty="0" smtClean="0">
                <a:cs typeface="Arial" panose="020B0604020202020204" pitchFamily="34" charset="0"/>
              </a:rPr>
              <a:t>revisões freqüentes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Colaboração </a:t>
            </a:r>
            <a:r>
              <a:rPr lang="pt-BR" sz="2400" dirty="0" smtClean="0">
                <a:cs typeface="Arial" panose="020B0604020202020204" pitchFamily="34" charset="0"/>
              </a:rPr>
              <a:t>dos </a:t>
            </a:r>
            <a:r>
              <a:rPr lang="pt-BR" sz="2400" dirty="0" smtClean="0">
                <a:cs typeface="Arial" panose="020B0604020202020204" pitchFamily="34" charset="0"/>
              </a:rPr>
              <a:t>interessados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Se </a:t>
            </a:r>
            <a:r>
              <a:rPr lang="pt-BR" sz="2400" dirty="0" smtClean="0">
                <a:cs typeface="Arial" panose="020B0604020202020204" pitchFamily="34" charset="0"/>
              </a:rPr>
              <a:t>baseia na orientação a objetos</a:t>
            </a:r>
            <a:endParaRPr lang="pt-BR" dirty="0" smtClean="0">
              <a:cs typeface="Arial" panose="020B0604020202020204" pitchFamily="34" charset="0"/>
            </a:endParaRPr>
          </a:p>
        </p:txBody>
      </p:sp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49086" y="339291"/>
            <a:ext cx="8151222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 - Características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2856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2149" y="1339504"/>
            <a:ext cx="82557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pt-BR" sz="2400" dirty="0" err="1" smtClean="0">
                <a:cs typeface="Arial" panose="020B0604020202020204" pitchFamily="34" charset="0"/>
              </a:rPr>
              <a:t>Scrum</a:t>
            </a:r>
            <a:r>
              <a:rPr lang="pt-BR" sz="2400" dirty="0" smtClean="0">
                <a:cs typeface="Arial" panose="020B0604020202020204" pitchFamily="34" charset="0"/>
              </a:rPr>
              <a:t> </a:t>
            </a:r>
            <a:r>
              <a:rPr lang="pt-BR" sz="2400" dirty="0" smtClean="0">
                <a:cs typeface="Arial" panose="020B0604020202020204" pitchFamily="34" charset="0"/>
              </a:rPr>
              <a:t>é </a:t>
            </a:r>
            <a:r>
              <a:rPr lang="pt-BR" sz="2400" dirty="0" smtClean="0">
                <a:cs typeface="Arial" panose="020B0604020202020204" pitchFamily="34" charset="0"/>
              </a:rPr>
              <a:t>conhecido </a:t>
            </a:r>
            <a:r>
              <a:rPr lang="pt-BR" sz="2400" dirty="0" smtClean="0">
                <a:cs typeface="Arial" panose="020B0604020202020204" pitchFamily="34" charset="0"/>
              </a:rPr>
              <a:t>pelo </a:t>
            </a:r>
            <a:r>
              <a:rPr lang="pt-BR" sz="2400" dirty="0" smtClean="0">
                <a:cs typeface="Arial" panose="020B0604020202020204" pitchFamily="34" charset="0"/>
              </a:rPr>
              <a:t>fato de:</a:t>
            </a:r>
          </a:p>
          <a:p>
            <a:pPr marL="285750" indent="-285750"/>
            <a:endParaRPr lang="pt-BR" sz="24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Estruturar </a:t>
            </a:r>
            <a:r>
              <a:rPr lang="pt-BR" sz="2400" dirty="0" smtClean="0">
                <a:cs typeface="Arial" panose="020B0604020202020204" pitchFamily="34" charset="0"/>
              </a:rPr>
              <a:t>seu funcionamento por ciclos, chamados de </a:t>
            </a:r>
            <a:r>
              <a:rPr lang="pt-BR" sz="2400" b="1" i="1" dirty="0" err="1" smtClean="0">
                <a:cs typeface="Arial" panose="020B0604020202020204" pitchFamily="34" charset="0"/>
              </a:rPr>
              <a:t>sprints</a:t>
            </a:r>
            <a:r>
              <a:rPr lang="pt-BR" sz="2400" dirty="0" smtClean="0">
                <a:cs typeface="Arial" panose="020B0604020202020204" pitchFamily="34" charset="0"/>
              </a:rPr>
              <a:t> que </a:t>
            </a:r>
            <a:r>
              <a:rPr lang="pt-BR" sz="2400" dirty="0" smtClean="0">
                <a:cs typeface="Arial" panose="020B0604020202020204" pitchFamily="34" charset="0"/>
              </a:rPr>
              <a:t>representam </a:t>
            </a:r>
            <a:r>
              <a:rPr lang="pt-BR" sz="2400" dirty="0" smtClean="0">
                <a:cs typeface="Arial" panose="020B0604020202020204" pitchFamily="34" charset="0"/>
              </a:rPr>
              <a:t>iterações de trabalho com duração </a:t>
            </a:r>
            <a:r>
              <a:rPr lang="pt-BR" sz="2400" dirty="0" smtClean="0">
                <a:cs typeface="Arial" panose="020B0604020202020204" pitchFamily="34" charset="0"/>
              </a:rPr>
              <a:t>variável.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4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cs typeface="Arial" panose="020B0604020202020204" pitchFamily="34" charset="0"/>
              </a:rPr>
              <a:t>As </a:t>
            </a:r>
            <a:r>
              <a:rPr lang="pt-BR" sz="2400" dirty="0" smtClean="0">
                <a:cs typeface="Arial" panose="020B0604020202020204" pitchFamily="34" charset="0"/>
              </a:rPr>
              <a:t>tarefas desenvolvidas </a:t>
            </a:r>
            <a:r>
              <a:rPr lang="pt-BR" sz="2400" dirty="0" smtClean="0">
                <a:cs typeface="Arial" panose="020B0604020202020204" pitchFamily="34" charset="0"/>
              </a:rPr>
              <a:t>dentro </a:t>
            </a:r>
            <a:r>
              <a:rPr lang="pt-BR" sz="2400" dirty="0" smtClean="0">
                <a:cs typeface="Arial" panose="020B0604020202020204" pitchFamily="34" charset="0"/>
              </a:rPr>
              <a:t>de um </a:t>
            </a:r>
            <a:r>
              <a:rPr lang="pt-BR" sz="2400" b="1" i="1" dirty="0" err="1" smtClean="0">
                <a:cs typeface="Arial" panose="020B0604020202020204" pitchFamily="34" charset="0"/>
              </a:rPr>
              <a:t>sprint</a:t>
            </a:r>
            <a:r>
              <a:rPr lang="pt-BR" sz="2400" dirty="0" smtClean="0">
                <a:cs typeface="Arial" panose="020B0604020202020204" pitchFamily="34" charset="0"/>
              </a:rPr>
              <a:t> são adaptadas ao problema pela equipe </a:t>
            </a:r>
            <a:r>
              <a:rPr lang="pt-BR" sz="2400" dirty="0" err="1" smtClean="0">
                <a:cs typeface="Arial" panose="020B0604020202020204" pitchFamily="34" charset="0"/>
              </a:rPr>
              <a:t>scrum</a:t>
            </a:r>
            <a:r>
              <a:rPr lang="pt-BR" sz="2400" dirty="0" smtClean="0">
                <a:cs typeface="Arial" panose="020B0604020202020204" pitchFamily="34" charset="0"/>
              </a:rPr>
              <a:t> e são </a:t>
            </a:r>
            <a:r>
              <a:rPr lang="pt-BR" sz="2400" dirty="0" smtClean="0">
                <a:cs typeface="Arial" panose="020B0604020202020204" pitchFamily="34" charset="0"/>
              </a:rPr>
              <a:t>realizadas </a:t>
            </a:r>
            <a:r>
              <a:rPr lang="pt-BR" sz="2400" dirty="0" smtClean="0">
                <a:cs typeface="Arial" panose="020B0604020202020204" pitchFamily="34" charset="0"/>
              </a:rPr>
              <a:t>em um período curto de tempo durante o desenvolvimento do projeto. </a:t>
            </a:r>
            <a:endParaRPr lang="pt-BR" sz="24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4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err="1" smtClean="0">
                <a:cs typeface="Arial" panose="020B0604020202020204" pitchFamily="34" charset="0"/>
              </a:rPr>
              <a:t>Scrum</a:t>
            </a:r>
            <a:r>
              <a:rPr lang="pt-BR" sz="2400" dirty="0" smtClean="0">
                <a:cs typeface="Arial" panose="020B0604020202020204" pitchFamily="34" charset="0"/>
              </a:rPr>
              <a:t> </a:t>
            </a:r>
            <a:r>
              <a:rPr lang="pt-BR" sz="2400" dirty="0" smtClean="0">
                <a:cs typeface="Arial" panose="020B0604020202020204" pitchFamily="34" charset="0"/>
              </a:rPr>
              <a:t>estipula um conjunto de práticas e regras que </a:t>
            </a:r>
            <a:r>
              <a:rPr lang="pt-BR" sz="2400" dirty="0" smtClean="0">
                <a:cs typeface="Arial" panose="020B0604020202020204" pitchFamily="34" charset="0"/>
              </a:rPr>
              <a:t>deve ser </a:t>
            </a:r>
            <a:r>
              <a:rPr lang="pt-BR" sz="2400" dirty="0" smtClean="0">
                <a:cs typeface="Arial" panose="020B0604020202020204" pitchFamily="34" charset="0"/>
              </a:rPr>
              <a:t>seguidas pela </a:t>
            </a:r>
            <a:r>
              <a:rPr lang="pt-BR" sz="2400" dirty="0" smtClean="0">
                <a:cs typeface="Arial" panose="020B0604020202020204" pitchFamily="34" charset="0"/>
              </a:rPr>
              <a:t>equipe (papéis, cerimônias e artefatos).</a:t>
            </a:r>
          </a:p>
        </p:txBody>
      </p:sp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49086" y="339291"/>
            <a:ext cx="8151222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32856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339291"/>
            <a:ext cx="8373291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 – Fundamentos Básicos</a:t>
            </a:r>
            <a:endParaRPr lang="pt-BR" sz="28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0" y="1410244"/>
            <a:ext cx="7975692" cy="4232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14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339291"/>
            <a:ext cx="8373291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SCRUM – Fluxo do Processo </a:t>
            </a:r>
            <a:endParaRPr lang="pt-BR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438" y="892355"/>
            <a:ext cx="8282562" cy="533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1280161" y="6188670"/>
            <a:ext cx="7106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dirty="0" smtClean="0"/>
              <a:t>Fonte</a:t>
            </a:r>
            <a:r>
              <a:rPr lang="pt-BR" sz="1050" dirty="0" smtClean="0"/>
              <a:t>: Pressman e </a:t>
            </a:r>
            <a:r>
              <a:rPr lang="pt-BR" sz="1050" dirty="0" err="1" smtClean="0"/>
              <a:t>Maxim</a:t>
            </a:r>
            <a:r>
              <a:rPr lang="pt-BR" sz="1050" dirty="0" smtClean="0"/>
              <a:t> (2016, p. 78).</a:t>
            </a:r>
            <a:endParaRPr lang="pt-BR" sz="1050" dirty="0"/>
          </a:p>
        </p:txBody>
      </p:sp>
    </p:spTree>
    <p:extLst>
      <p:ext uri="{BB962C8B-B14F-4D97-AF65-F5344CB8AC3E}">
        <p14:creationId xmlns="" xmlns:p14="http://schemas.microsoft.com/office/powerpoint/2010/main" val="25414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339291"/>
            <a:ext cx="8373291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Metodologia Tradicional X Metodologia Ágil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757646" y="1443841"/>
            <a:ext cx="83863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C00000"/>
                </a:solidFill>
              </a:rPr>
              <a:t>Qual </a:t>
            </a:r>
            <a:r>
              <a:rPr lang="pt-BR" sz="2800" b="1" dirty="0" smtClean="0">
                <a:solidFill>
                  <a:srgbClr val="C00000"/>
                </a:solidFill>
              </a:rPr>
              <a:t>das metodologias é a melhor? </a:t>
            </a:r>
            <a:endParaRPr lang="pt-BR" sz="2800" b="1" dirty="0" smtClean="0">
              <a:solidFill>
                <a:srgbClr val="C00000"/>
              </a:solidFill>
            </a:endParaRPr>
          </a:p>
          <a:p>
            <a:pPr algn="ctr"/>
            <a:r>
              <a:rPr lang="pt-BR" sz="2400" dirty="0" smtClean="0"/>
              <a:t>Depende </a:t>
            </a:r>
            <a:r>
              <a:rPr lang="pt-BR" sz="2400" dirty="0" smtClean="0"/>
              <a:t>do contexto do </a:t>
            </a:r>
            <a:r>
              <a:rPr lang="pt-BR" sz="2400" dirty="0" smtClean="0"/>
              <a:t>software a </a:t>
            </a:r>
            <a:r>
              <a:rPr lang="pt-BR" sz="2400" dirty="0" smtClean="0"/>
              <a:t>ser desenvolvido. </a:t>
            </a:r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Mesmo </a:t>
            </a:r>
            <a:r>
              <a:rPr lang="pt-BR" sz="2400" dirty="0" smtClean="0"/>
              <a:t>considerando as vantagens das metodologias ágeis </a:t>
            </a:r>
            <a:r>
              <a:rPr lang="pt-BR" sz="2400" dirty="0" smtClean="0"/>
              <a:t>no </a:t>
            </a:r>
            <a:r>
              <a:rPr lang="pt-BR" sz="2400" dirty="0" smtClean="0"/>
              <a:t>desenvolvimento de </a:t>
            </a:r>
            <a:r>
              <a:rPr lang="pt-BR" sz="2400" dirty="0" smtClean="0"/>
              <a:t>software, </a:t>
            </a:r>
            <a:r>
              <a:rPr lang="pt-BR" sz="2400" dirty="0" smtClean="0"/>
              <a:t>sempre devemos pensar “no que” e “para que” </a:t>
            </a:r>
            <a:r>
              <a:rPr lang="pt-BR" sz="2400" dirty="0" smtClean="0"/>
              <a:t>será desenvolvido.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Para </a:t>
            </a:r>
            <a:r>
              <a:rPr lang="pt-BR" sz="2400" dirty="0" smtClean="0"/>
              <a:t>os </a:t>
            </a:r>
            <a:r>
              <a:rPr lang="pt-BR" sz="2400" dirty="0" smtClean="0"/>
              <a:t>softwares </a:t>
            </a:r>
            <a:r>
              <a:rPr lang="pt-BR" sz="2400" dirty="0" smtClean="0"/>
              <a:t>que são </a:t>
            </a:r>
            <a:r>
              <a:rPr lang="pt-BR" sz="2400" dirty="0" smtClean="0"/>
              <a:t>críticos: precisão</a:t>
            </a:r>
            <a:r>
              <a:rPr lang="pt-BR" sz="2400" dirty="0" smtClean="0"/>
              <a:t>, risco e </a:t>
            </a:r>
            <a:r>
              <a:rPr lang="pt-BR" sz="2400" dirty="0" smtClean="0"/>
              <a:t>confiabilidade </a:t>
            </a:r>
            <a:r>
              <a:rPr lang="pt-BR" sz="2400" dirty="0" smtClean="0"/>
              <a:t>são decisivos, não podemos dispensar </a:t>
            </a:r>
            <a:r>
              <a:rPr lang="pt-BR" sz="2400" dirty="0" smtClean="0"/>
              <a:t>as </a:t>
            </a:r>
            <a:r>
              <a:rPr lang="pt-BR" sz="2400" dirty="0" smtClean="0"/>
              <a:t>recomendações que são impostas pelas regras e normas das metodologias </a:t>
            </a:r>
            <a:r>
              <a:rPr lang="pt-BR" sz="2400" dirty="0" smtClean="0"/>
              <a:t>tradicionais</a:t>
            </a:r>
            <a:r>
              <a:rPr lang="pt-BR" sz="2400" dirty="0" smtClean="0"/>
              <a:t>, principalmente em relação à </a:t>
            </a:r>
            <a:r>
              <a:rPr lang="pt-BR" sz="2400" dirty="0" smtClean="0"/>
              <a:t>documentação.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5414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287040"/>
            <a:ext cx="8516984" cy="836368"/>
          </a:xfrm>
        </p:spPr>
        <p:txBody>
          <a:bodyPr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 smtClean="0"/>
              <a:t>Comparação - Metodologia Tradicional X Metodologia Ágil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714" y="1188720"/>
            <a:ext cx="7040335" cy="509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414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pic>
        <p:nvPicPr>
          <p:cNvPr id="2050" name="Picture 2" descr="Automation Software Technology Process System Business concept.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860" b="138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405474"/>
            <a:ext cx="8112035" cy="3231839"/>
          </a:xfrm>
        </p:spPr>
        <p:txBody>
          <a:bodyPr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 smtClean="0"/>
              <a:t>Metodologias Ágeis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0" dirty="0" smtClean="0">
                <a:solidFill>
                  <a:srgbClr val="005388"/>
                </a:solidFill>
              </a:rPr>
              <a:t>Extreme </a:t>
            </a:r>
            <a:r>
              <a:rPr lang="pt-BR" sz="2800" b="0" dirty="0">
                <a:solidFill>
                  <a:srgbClr val="005388"/>
                </a:solidFill>
              </a:rPr>
              <a:t>P</a:t>
            </a:r>
            <a:r>
              <a:rPr lang="pt-BR" sz="2800" b="0" dirty="0" smtClean="0">
                <a:solidFill>
                  <a:srgbClr val="005388"/>
                </a:solidFill>
              </a:rPr>
              <a:t>rogramming (XP)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b="0" dirty="0" smtClean="0">
                <a:solidFill>
                  <a:srgbClr val="005388"/>
                </a:solidFill>
              </a:rPr>
              <a:t>Scrum</a:t>
            </a:r>
            <a:endParaRPr lang="pt-BR" sz="2800" b="0" dirty="0">
              <a:solidFill>
                <a:srgbClr val="00538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705394" y="1685109"/>
            <a:ext cx="8281852" cy="47810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Os métodos ágeis são uma abordagem ao modelo de gestão tradicional de projetos.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modelo de entrega ágil é baseado em </a:t>
            </a:r>
            <a:r>
              <a:rPr lang="pt-BR" b="1" dirty="0"/>
              <a:t>ciclos iterativos e incrementais</a:t>
            </a:r>
            <a:r>
              <a:rPr lang="pt-BR" dirty="0"/>
              <a:t>, o que traz </a:t>
            </a:r>
            <a:r>
              <a:rPr lang="pt-BR" b="1" dirty="0"/>
              <a:t>flexibilidade</a:t>
            </a:r>
            <a:r>
              <a:rPr lang="pt-BR" dirty="0"/>
              <a:t> e </a:t>
            </a:r>
            <a:r>
              <a:rPr lang="pt-BR" b="1" dirty="0"/>
              <a:t>adaptabilidade</a:t>
            </a:r>
            <a:r>
              <a:rPr lang="pt-BR" dirty="0"/>
              <a:t>.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Uma </a:t>
            </a:r>
            <a:r>
              <a:rPr lang="pt-BR" dirty="0"/>
              <a:t>característica importante é a </a:t>
            </a:r>
            <a:r>
              <a:rPr lang="pt-BR" b="1" dirty="0"/>
              <a:t>inspeção</a:t>
            </a:r>
            <a:r>
              <a:rPr lang="pt-BR" dirty="0"/>
              <a:t> e </a:t>
            </a:r>
            <a:r>
              <a:rPr lang="pt-BR" b="1" dirty="0"/>
              <a:t>adaptação</a:t>
            </a:r>
            <a:r>
              <a:rPr lang="pt-BR" dirty="0"/>
              <a:t> dos ciclos e iterações, focados em gerar </a:t>
            </a:r>
            <a:r>
              <a:rPr lang="pt-BR" b="1" dirty="0"/>
              <a:t>melhoria contínua</a:t>
            </a:r>
            <a:r>
              <a:rPr lang="pt-BR" dirty="0"/>
              <a:t> para as equipes e processos.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Estão focados </a:t>
            </a:r>
            <a:r>
              <a:rPr lang="pt-BR" dirty="0"/>
              <a:t>no que </a:t>
            </a:r>
            <a:r>
              <a:rPr lang="pt-BR" b="1" dirty="0" smtClean="0"/>
              <a:t>agrega </a:t>
            </a:r>
            <a:r>
              <a:rPr lang="pt-BR" b="1" dirty="0"/>
              <a:t>valor ao </a:t>
            </a:r>
            <a:r>
              <a:rPr lang="pt-BR" b="1" dirty="0" smtClean="0"/>
              <a:t>cliente.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36023" y="535232"/>
            <a:ext cx="8739051" cy="58817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 smtClean="0">
                <a:cs typeface="Arial" panose="020B0604020202020204" pitchFamily="34" charset="0"/>
              </a:rPr>
              <a:t>Metodologias Ágeis</a:t>
            </a:r>
            <a:endParaRPr lang="pt-BR" sz="2800" b="1" kern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9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>
          <a:xfrm>
            <a:off x="705394" y="1632857"/>
            <a:ext cx="8281852" cy="4323806"/>
          </a:xfrm>
        </p:spPr>
        <p:txBody>
          <a:bodyPr>
            <a:noAutofit/>
          </a:bodyPr>
          <a:lstStyle/>
          <a:p>
            <a:r>
              <a:rPr lang="pt-BR" dirty="0"/>
              <a:t>Em 2001 um grupo de 17 pessoas se reuniram para discutir sobre uma nova abordagem para a gestão de projetos de software. </a:t>
            </a:r>
            <a:endParaRPr lang="pt-BR" dirty="0" smtClean="0"/>
          </a:p>
          <a:p>
            <a:endParaRPr lang="pt-BR" sz="1100" dirty="0">
              <a:cs typeface="Arial" panose="020B0604020202020204" pitchFamily="34" charset="0"/>
            </a:endParaRPr>
          </a:p>
          <a:p>
            <a:r>
              <a:rPr lang="pt-BR" dirty="0">
                <a:cs typeface="Arial" panose="020B0604020202020204" pitchFamily="34" charset="0"/>
              </a:rPr>
              <a:t>Esse manifesto é composto por quatro valores, são eles</a:t>
            </a:r>
            <a:r>
              <a:rPr lang="pt-BR" dirty="0" smtClean="0">
                <a:cs typeface="Arial" panose="020B0604020202020204" pitchFamily="34" charset="0"/>
              </a:rPr>
              <a:t>:</a:t>
            </a:r>
            <a:endParaRPr lang="pt-BR" dirty="0"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b="1" u="sng" dirty="0">
                <a:cs typeface="Arial" panose="020B0604020202020204" pitchFamily="34" charset="0"/>
              </a:rPr>
              <a:t>Indivíduos e interações</a:t>
            </a:r>
            <a:r>
              <a:rPr lang="pt-BR" b="1" dirty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mais que processos e ferramentas.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b="1" u="sng" dirty="0" smtClean="0">
                <a:cs typeface="Arial" panose="020B0604020202020204" pitchFamily="34" charset="0"/>
              </a:rPr>
              <a:t>Software </a:t>
            </a:r>
            <a:r>
              <a:rPr lang="pt-BR" b="1" u="sng" dirty="0">
                <a:cs typeface="Arial" panose="020B0604020202020204" pitchFamily="34" charset="0"/>
              </a:rPr>
              <a:t>em funcionamento</a:t>
            </a:r>
            <a:r>
              <a:rPr lang="pt-BR" b="1" dirty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mais que documentação </a:t>
            </a:r>
            <a:r>
              <a:rPr lang="pt-BR" dirty="0" smtClean="0">
                <a:cs typeface="Arial" panose="020B0604020202020204" pitchFamily="34" charset="0"/>
              </a:rPr>
              <a:t>abrangente.</a:t>
            </a:r>
            <a:endParaRPr lang="pt-BR" dirty="0"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b="1" u="sng" dirty="0">
                <a:cs typeface="Arial" panose="020B0604020202020204" pitchFamily="34" charset="0"/>
              </a:rPr>
              <a:t>Colaboração com o cliente</a:t>
            </a:r>
            <a:r>
              <a:rPr lang="pt-BR" b="1" dirty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mais que negociação de </a:t>
            </a:r>
            <a:r>
              <a:rPr lang="pt-BR" dirty="0" smtClean="0">
                <a:cs typeface="Arial" panose="020B0604020202020204" pitchFamily="34" charset="0"/>
              </a:rPr>
              <a:t>contratos.</a:t>
            </a:r>
            <a:endParaRPr lang="pt-BR" dirty="0"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b="1" u="sng" dirty="0" smtClean="0">
                <a:cs typeface="Arial" panose="020B0604020202020204" pitchFamily="34" charset="0"/>
              </a:rPr>
              <a:t>Responder </a:t>
            </a:r>
            <a:r>
              <a:rPr lang="pt-BR" b="1" u="sng" dirty="0">
                <a:cs typeface="Arial" panose="020B0604020202020204" pitchFamily="34" charset="0"/>
              </a:rPr>
              <a:t>a </a:t>
            </a:r>
            <a:r>
              <a:rPr lang="pt-BR" b="1" u="sng" dirty="0" smtClean="0">
                <a:cs typeface="Arial" panose="020B0604020202020204" pitchFamily="34" charset="0"/>
              </a:rPr>
              <a:t>mudanças</a:t>
            </a:r>
            <a:r>
              <a:rPr lang="pt-BR" b="1" dirty="0" smtClean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mais que seguir o </a:t>
            </a:r>
            <a:r>
              <a:rPr lang="pt-BR" dirty="0" smtClean="0">
                <a:cs typeface="Arial" panose="020B0604020202020204" pitchFamily="34" charset="0"/>
              </a:rPr>
              <a:t>plano.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261257"/>
            <a:ext cx="8112035" cy="981891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 smtClean="0">
                <a:cs typeface="Arial" panose="020B0604020202020204" pitchFamily="34" charset="0"/>
              </a:rPr>
              <a:t>O Manifesto Ágil</a:t>
            </a:r>
            <a:endParaRPr lang="pt-BR" sz="2800" b="1" kern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5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mbrella symbol on the white background silhou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87" y="378822"/>
            <a:ext cx="6350113" cy="5883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156407"/>
            <a:ext cx="8360230" cy="849433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kern="0" dirty="0" smtClean="0">
                <a:cs typeface="Arial" panose="020B0604020202020204" pitchFamily="34" charset="0"/>
              </a:rPr>
              <a:t>Metodologias/Frameworks Disponíveis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34699" y="3562126"/>
            <a:ext cx="1275165" cy="472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SCRUM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32025" y="3300869"/>
            <a:ext cx="2361105" cy="636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XP</a:t>
            </a:r>
          </a:p>
          <a:p>
            <a:pPr algn="ctr"/>
            <a:r>
              <a:rPr lang="pt-BR" sz="1400" b="1" dirty="0" smtClean="0"/>
              <a:t>(EXTREME PROGRAMMING)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1658983" y="4198390"/>
            <a:ext cx="2677886" cy="636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400" b="1" dirty="0" smtClean="0"/>
              <a:t>FDD</a:t>
            </a:r>
          </a:p>
          <a:p>
            <a:pPr algn="ctr"/>
            <a:r>
              <a:rPr lang="en-US" sz="1400" b="1" dirty="0"/>
              <a:t>(Feature Driven Development)</a:t>
            </a:r>
            <a:endParaRPr lang="pt-BR" sz="1400" b="1" dirty="0"/>
          </a:p>
        </p:txBody>
      </p:sp>
      <p:sp>
        <p:nvSpPr>
          <p:cNvPr id="9" name="Retângulo 8"/>
          <p:cNvSpPr/>
          <p:nvPr/>
        </p:nvSpPr>
        <p:spPr>
          <a:xfrm>
            <a:off x="4807131" y="4063946"/>
            <a:ext cx="1275165" cy="472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400" b="1" dirty="0" smtClean="0"/>
              <a:t>Crystal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738458" y="4830251"/>
            <a:ext cx="2376349" cy="472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400" b="1" dirty="0" smtClean="0"/>
              <a:t>TDD</a:t>
            </a:r>
          </a:p>
          <a:p>
            <a:pPr algn="ctr"/>
            <a:r>
              <a:rPr lang="en-US" sz="1400" b="1" dirty="0"/>
              <a:t>(Teste Driven Development)</a:t>
            </a:r>
            <a:endParaRPr lang="pt-BR" sz="1400" b="1" dirty="0"/>
          </a:p>
          <a:p>
            <a:pPr algn="ctr"/>
            <a:endParaRPr lang="pt-BR" sz="1200" b="1" dirty="0"/>
          </a:p>
        </p:txBody>
      </p:sp>
      <p:sp>
        <p:nvSpPr>
          <p:cNvPr id="3" name="Retângulo 2"/>
          <p:cNvSpPr/>
          <p:nvPr/>
        </p:nvSpPr>
        <p:spPr>
          <a:xfrm>
            <a:off x="3226527" y="1826783"/>
            <a:ext cx="2842706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Metodologias Ágeis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1599018" y="5139405"/>
            <a:ext cx="2376349" cy="472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pt-BR" sz="2000" b="1" dirty="0" err="1" smtClean="0"/>
              <a:t>Kanban</a:t>
            </a:r>
            <a:endParaRPr lang="pt-BR" sz="1200" b="1" dirty="0"/>
          </a:p>
          <a:p>
            <a:pPr algn="ctr"/>
            <a:endParaRPr lang="pt-BR" sz="1100" b="1" dirty="0"/>
          </a:p>
        </p:txBody>
      </p:sp>
    </p:spTree>
    <p:extLst>
      <p:ext uri="{BB962C8B-B14F-4D97-AF65-F5344CB8AC3E}">
        <p14:creationId xmlns="" xmlns:p14="http://schemas.microsoft.com/office/powerpoint/2010/main" val="11771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705394" y="378479"/>
            <a:ext cx="8112035" cy="836368"/>
          </a:xfrm>
        </p:spPr>
        <p:txBody>
          <a:bodyPr anchor="ctr">
            <a:no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dirty="0" smtClean="0">
                <a:solidFill>
                  <a:srgbClr val="005388"/>
                </a:solidFill>
              </a:rPr>
              <a:t>Extreme </a:t>
            </a:r>
            <a:r>
              <a:rPr lang="pt-BR" sz="2800" dirty="0">
                <a:solidFill>
                  <a:srgbClr val="005388"/>
                </a:solidFill>
              </a:rPr>
              <a:t>Programming (XP)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9268" y="1535448"/>
            <a:ext cx="8464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Extreme Programming (Programação Extrema) usa uma abordagem orientada a objetos enquanto paradigma de desenvolvimento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XP é considerada uma metodologia ágil, em que os projetos são conduzidos com base em requisitos que se modificam </a:t>
            </a:r>
            <a:r>
              <a:rPr lang="pt-BR" sz="2400" dirty="0" smtClean="0"/>
              <a:t>rapidamente.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metodologia XP tem, como meta, atender as necessidades dos clientes </a:t>
            </a:r>
            <a:r>
              <a:rPr lang="pt-BR" sz="2400" dirty="0" smtClean="0"/>
              <a:t>com mais </a:t>
            </a:r>
            <a:r>
              <a:rPr lang="pt-BR" sz="2400" dirty="0"/>
              <a:t>qualidade, mais rapidez e de forma simples. 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8129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27016" y="378479"/>
            <a:ext cx="8425544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Extreme </a:t>
            </a:r>
            <a:r>
              <a:rPr lang="pt-BR" sz="2800" b="1" dirty="0"/>
              <a:t>Programming (XP</a:t>
            </a:r>
            <a:r>
              <a:rPr lang="pt-BR" sz="2800" b="1" dirty="0" smtClean="0"/>
              <a:t>)</a:t>
            </a:r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705394" y="1430943"/>
            <a:ext cx="84386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sz="2400" b="1" dirty="0" smtClean="0"/>
              <a:t>Valores Fundamentais</a:t>
            </a:r>
            <a:r>
              <a:rPr lang="pt-BR" sz="2400" dirty="0" smtClean="0"/>
              <a:t>:</a:t>
            </a:r>
          </a:p>
          <a:p>
            <a:pPr marL="342900" indent="-342900"/>
            <a:endParaRPr lang="pt-B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Comunicação: </a:t>
            </a:r>
            <a:r>
              <a:rPr lang="pt-BR" sz="2400" dirty="0" smtClean="0"/>
              <a:t>foca </a:t>
            </a:r>
            <a:r>
              <a:rPr lang="pt-BR" sz="2400" dirty="0"/>
              <a:t>em construir um </a:t>
            </a:r>
            <a:r>
              <a:rPr lang="pt-BR" sz="2400" dirty="0" smtClean="0"/>
              <a:t>entendimento das pessoa com o problema.</a:t>
            </a:r>
          </a:p>
          <a:p>
            <a:pPr lvl="2"/>
            <a:endParaRPr lang="pt-B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Simplicidade:  </a:t>
            </a:r>
            <a:r>
              <a:rPr lang="pt-BR" sz="2400" dirty="0" smtClean="0"/>
              <a:t>faz </a:t>
            </a:r>
            <a:r>
              <a:rPr lang="pt-BR" sz="2400" dirty="0"/>
              <a:t>aquilo que é mais </a:t>
            </a:r>
            <a:r>
              <a:rPr lang="pt-BR" sz="2400" dirty="0" smtClean="0"/>
              <a:t>simples hoje </a:t>
            </a:r>
            <a:r>
              <a:rPr lang="pt-BR" sz="2400" dirty="0"/>
              <a:t>e criar um ambiente em </a:t>
            </a:r>
            <a:r>
              <a:rPr lang="pt-BR" sz="2400" dirty="0" smtClean="0"/>
              <a:t>que o </a:t>
            </a:r>
            <a:r>
              <a:rPr lang="pt-BR" sz="2400" dirty="0"/>
              <a:t>custo </a:t>
            </a:r>
            <a:r>
              <a:rPr lang="pt-BR" sz="2400" dirty="0" smtClean="0"/>
              <a:t>de mudanças </a:t>
            </a:r>
            <a:r>
              <a:rPr lang="pt-BR" sz="2400" dirty="0"/>
              <a:t>no futuro seja </a:t>
            </a:r>
            <a:r>
              <a:rPr lang="pt-BR" sz="2400" dirty="0" smtClean="0"/>
              <a:t>baixo.</a:t>
            </a:r>
          </a:p>
          <a:p>
            <a:pPr lvl="2"/>
            <a:endParaRPr lang="pt-B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Feedback Rápido: </a:t>
            </a:r>
            <a:r>
              <a:rPr lang="pt-BR" sz="2400" dirty="0" smtClean="0"/>
              <a:t>programadores e clientes se comunicando frequentemente.</a:t>
            </a:r>
          </a:p>
          <a:p>
            <a:pPr lvl="2"/>
            <a:endParaRPr lang="pt-B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Coragem: </a:t>
            </a:r>
            <a:r>
              <a:rPr lang="pt-BR" sz="2400" dirty="0" smtClean="0"/>
              <a:t>alterar </a:t>
            </a:r>
            <a:r>
              <a:rPr lang="pt-BR" sz="2400" dirty="0"/>
              <a:t>código já escrito e que </a:t>
            </a:r>
            <a:r>
              <a:rPr lang="pt-BR" sz="2400" dirty="0" smtClean="0"/>
              <a:t>está funcionando.</a:t>
            </a:r>
          </a:p>
        </p:txBody>
      </p:sp>
    </p:spTree>
    <p:extLst>
      <p:ext uri="{BB962C8B-B14F-4D97-AF65-F5344CB8AC3E}">
        <p14:creationId xmlns="" xmlns:p14="http://schemas.microsoft.com/office/powerpoint/2010/main" val="20155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4763" y="1339504"/>
            <a:ext cx="85431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sz="2400" b="1" dirty="0" smtClean="0"/>
              <a:t>Valores Fundamentais</a:t>
            </a:r>
            <a:r>
              <a:rPr lang="pt-B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Presumir </a:t>
            </a:r>
            <a:r>
              <a:rPr lang="pt-BR" sz="2400" b="1" dirty="0"/>
              <a:t>Simplicidade: </a:t>
            </a:r>
            <a:r>
              <a:rPr lang="pt-BR" sz="2400" dirty="0" smtClean="0"/>
              <a:t>todo </a:t>
            </a:r>
            <a:r>
              <a:rPr lang="pt-BR" sz="2400" dirty="0"/>
              <a:t>problema deve ser tratado para ser resolvido da forma mais simples possível</a:t>
            </a:r>
            <a:r>
              <a:rPr lang="pt-BR" sz="2400" dirty="0" smtClean="0"/>
              <a:t>.</a:t>
            </a:r>
          </a:p>
          <a:p>
            <a:pPr lvl="2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Mudanças Incrementais: </a:t>
            </a:r>
            <a:r>
              <a:rPr lang="pt-BR" sz="2400" dirty="0" smtClean="0"/>
              <a:t>mudanças </a:t>
            </a:r>
            <a:r>
              <a:rPr lang="pt-BR" sz="2400" dirty="0"/>
              <a:t>devem ser incrementais e feitas </a:t>
            </a:r>
            <a:r>
              <a:rPr lang="pt-BR" sz="2400" dirty="0" smtClean="0"/>
              <a:t>aos poucos.</a:t>
            </a:r>
          </a:p>
          <a:p>
            <a:pPr lvl="1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Abraçar Mudanças: </a:t>
            </a:r>
            <a:r>
              <a:rPr lang="pt-BR" sz="2400" dirty="0" smtClean="0"/>
              <a:t>mudanças </a:t>
            </a:r>
            <a:r>
              <a:rPr lang="pt-BR" sz="2400" dirty="0"/>
              <a:t>devem ser sempre bem vindas</a:t>
            </a:r>
            <a:r>
              <a:rPr lang="pt-BR" sz="2400" dirty="0" smtClean="0"/>
              <a:t>.</a:t>
            </a:r>
          </a:p>
          <a:p>
            <a:pPr lvl="1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Trabalho de Qualidade: </a:t>
            </a:r>
            <a:r>
              <a:rPr lang="pt-BR" sz="2400" dirty="0" smtClean="0"/>
              <a:t>ter </a:t>
            </a:r>
            <a:r>
              <a:rPr lang="pt-BR" sz="2400" dirty="0"/>
              <a:t>um sistema que atenda aos requisitos do cliente, que rode 100% dos casos de teste e que agregue o maior valor possível para o negócio do cliente.</a:t>
            </a:r>
          </a:p>
        </p:txBody>
      </p:sp>
      <p:sp>
        <p:nvSpPr>
          <p:cNvPr id="5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574764" y="339291"/>
            <a:ext cx="8425544" cy="836368"/>
          </a:xfrm>
        </p:spPr>
        <p:txBody>
          <a:bodyPr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/>
              <a:t>Extreme </a:t>
            </a:r>
            <a:r>
              <a:rPr lang="pt-BR" sz="2800" b="1" dirty="0"/>
              <a:t>Programming (</a:t>
            </a:r>
            <a:r>
              <a:rPr lang="pt-BR" sz="2800" b="1" dirty="0" smtClean="0"/>
              <a:t>XP)</a:t>
            </a:r>
            <a:endParaRPr lang="pt-BR" sz="2800" b="1" dirty="0"/>
          </a:p>
        </p:txBody>
      </p:sp>
    </p:spTree>
    <p:extLst>
      <p:ext uri="{BB962C8B-B14F-4D97-AF65-F5344CB8AC3E}">
        <p14:creationId xmlns="" xmlns:p14="http://schemas.microsoft.com/office/powerpoint/2010/main" val="8212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723</Words>
  <Application>Microsoft Office PowerPoint</Application>
  <PresentationFormat>Apresentação na tela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150</cp:revision>
  <dcterms:created xsi:type="dcterms:W3CDTF">2019-02-06T19:28:48Z</dcterms:created>
  <dcterms:modified xsi:type="dcterms:W3CDTF">2020-06-14T12:30:17Z</dcterms:modified>
</cp:coreProperties>
</file>