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85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8" r:id="rId14"/>
    <p:sldId id="295" r:id="rId15"/>
    <p:sldId id="296" r:id="rId16"/>
    <p:sldId id="299" r:id="rId17"/>
    <p:sldId id="297" r:id="rId18"/>
    <p:sldId id="260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xmlns="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xmlns="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xmlns="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 l="46514" r="13050"/>
          <a:stretch/>
        </p:blipFill>
        <p:spPr>
          <a:xfrm>
            <a:off x="5000626" y="0"/>
            <a:ext cx="4143374" cy="6858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49"/>
          <a:stretch/>
        </p:blipFill>
        <p:spPr>
          <a:xfrm>
            <a:off x="0" y="2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171000" y="1811961"/>
            <a:ext cx="5864039" cy="3234080"/>
          </a:xfr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de Software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70805" y="1205246"/>
            <a:ext cx="847319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 smtClean="0"/>
              <a:t>Um software é baseado na seguinte premissa apresentada graficamente: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300" dirty="0"/>
          </a:p>
        </p:txBody>
      </p:sp>
      <p:sp>
        <p:nvSpPr>
          <p:cNvPr id="5" name="Retângulo 4"/>
          <p:cNvSpPr/>
          <p:nvPr/>
        </p:nvSpPr>
        <p:spPr>
          <a:xfrm>
            <a:off x="1191244" y="2258470"/>
            <a:ext cx="1660270" cy="9144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Entrada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12233" y="2258470"/>
            <a:ext cx="2810825" cy="9144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Processamento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83777" y="2258470"/>
            <a:ext cx="1674255" cy="9144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Saída</a:t>
            </a:r>
            <a:endParaRPr lang="pt-BR" sz="2400" b="1" dirty="0">
              <a:solidFill>
                <a:schemeClr val="bg1"/>
              </a:solidFill>
            </a:endParaRPr>
          </a:p>
        </p:txBody>
      </p:sp>
      <p:cxnSp>
        <p:nvCxnSpPr>
          <p:cNvPr id="9" name="Conector de Seta Reta 3"/>
          <p:cNvCxnSpPr>
            <a:stCxn id="5" idx="3"/>
            <a:endCxn id="6" idx="1"/>
          </p:cNvCxnSpPr>
          <p:nvPr/>
        </p:nvCxnSpPr>
        <p:spPr>
          <a:xfrm>
            <a:off x="2851514" y="2715670"/>
            <a:ext cx="5607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13"/>
          <p:cNvCxnSpPr/>
          <p:nvPr/>
        </p:nvCxnSpPr>
        <p:spPr>
          <a:xfrm>
            <a:off x="6223058" y="2715670"/>
            <a:ext cx="5607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872829" y="3335688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Fonte: autora</a:t>
            </a:r>
            <a:endParaRPr lang="pt-BR" sz="1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70805" y="3593871"/>
            <a:ext cx="83712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smtClean="0"/>
              <a:t>O que </a:t>
            </a:r>
            <a:r>
              <a:rPr lang="pt-BR" sz="2300" b="1" dirty="0" smtClean="0"/>
              <a:t>entra</a:t>
            </a:r>
            <a:r>
              <a:rPr lang="pt-BR" sz="2300" dirty="0" smtClean="0"/>
              <a:t>, como dados, informações, eventos é um requisito.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smtClean="0"/>
              <a:t>O </a:t>
            </a:r>
            <a:r>
              <a:rPr lang="pt-BR" sz="2300" b="1" dirty="0" smtClean="0"/>
              <a:t>processamento</a:t>
            </a:r>
            <a:r>
              <a:rPr lang="pt-BR" sz="2300" dirty="0" smtClean="0"/>
              <a:t> em si a ser realizado tem regras, fórmulas, normas, critérios, arquivos, tabelas, etc. para que seja executado.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 smtClean="0"/>
              <a:t>A </a:t>
            </a:r>
            <a:r>
              <a:rPr lang="pt-BR" sz="2300" b="1" dirty="0" smtClean="0"/>
              <a:t>saída</a:t>
            </a:r>
            <a:r>
              <a:rPr lang="pt-BR" sz="2300" dirty="0" smtClean="0"/>
              <a:t> desse processamento também é composta de dados e informações ou disparos de eventos. 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de Software – Tipos de Requisitos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Conector de Seta Reta 13"/>
          <p:cNvCxnSpPr>
            <a:endCxn id="25" idx="1"/>
          </p:cNvCxnSpPr>
          <p:nvPr/>
        </p:nvCxnSpPr>
        <p:spPr>
          <a:xfrm flipV="1">
            <a:off x="2112135" y="2270676"/>
            <a:ext cx="1573326" cy="1291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15"/>
          <p:cNvCxnSpPr>
            <a:endCxn id="25" idx="3"/>
          </p:cNvCxnSpPr>
          <p:nvPr/>
        </p:nvCxnSpPr>
        <p:spPr>
          <a:xfrm flipH="1" flipV="1">
            <a:off x="6171084" y="2270676"/>
            <a:ext cx="1916848" cy="1291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3685461" y="1697566"/>
            <a:ext cx="2485623" cy="1146219"/>
          </a:xfrm>
          <a:prstGeom prst="rect">
            <a:avLst/>
          </a:prstGeom>
          <a:solidFill>
            <a:srgbClr val="0053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Requisito de Software</a:t>
            </a:r>
            <a:endParaRPr lang="pt-BR" sz="2400" b="1" dirty="0"/>
          </a:p>
        </p:txBody>
      </p:sp>
      <p:sp>
        <p:nvSpPr>
          <p:cNvPr id="26" name="Retângulo 25"/>
          <p:cNvSpPr/>
          <p:nvPr/>
        </p:nvSpPr>
        <p:spPr>
          <a:xfrm>
            <a:off x="941263" y="3562209"/>
            <a:ext cx="2046982" cy="11462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Requisito de Funcional</a:t>
            </a:r>
            <a:endParaRPr lang="pt-BR" sz="2400" b="1" dirty="0"/>
          </a:p>
        </p:txBody>
      </p:sp>
      <p:sp>
        <p:nvSpPr>
          <p:cNvPr id="27" name="Retângulo 26"/>
          <p:cNvSpPr/>
          <p:nvPr/>
        </p:nvSpPr>
        <p:spPr>
          <a:xfrm>
            <a:off x="4004289" y="3562208"/>
            <a:ext cx="2046982" cy="11462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Requisito de Não Funcional</a:t>
            </a:r>
            <a:endParaRPr lang="pt-BR" sz="2400" b="1" dirty="0"/>
          </a:p>
        </p:txBody>
      </p:sp>
      <p:sp>
        <p:nvSpPr>
          <p:cNvPr id="28" name="Retângulo 27"/>
          <p:cNvSpPr/>
          <p:nvPr/>
        </p:nvSpPr>
        <p:spPr>
          <a:xfrm>
            <a:off x="6789761" y="3562207"/>
            <a:ext cx="2046982" cy="11462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Requisito de Domínio</a:t>
            </a:r>
            <a:endParaRPr lang="pt-BR" sz="2400" b="1" dirty="0"/>
          </a:p>
        </p:txBody>
      </p:sp>
      <p:cxnSp>
        <p:nvCxnSpPr>
          <p:cNvPr id="29" name="Conector de Seta Reta 11"/>
          <p:cNvCxnSpPr>
            <a:stCxn id="27" idx="0"/>
          </p:cNvCxnSpPr>
          <p:nvPr/>
        </p:nvCxnSpPr>
        <p:spPr>
          <a:xfrm flipV="1">
            <a:off x="5027780" y="2874353"/>
            <a:ext cx="0" cy="687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943549" y="496837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Fonte: autora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de Software – Tipos de Requisitos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70805" y="981042"/>
            <a:ext cx="83701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Requisitos funcionais: </a:t>
            </a:r>
            <a:r>
              <a:rPr lang="pt-BR" sz="2400" dirty="0"/>
              <a:t>dizem respeito à definição das </a:t>
            </a:r>
            <a:r>
              <a:rPr lang="pt-BR" sz="2400" b="1" dirty="0"/>
              <a:t>funções</a:t>
            </a:r>
            <a:r>
              <a:rPr lang="pt-BR" sz="2400" dirty="0"/>
              <a:t> que um sistema ou um componente de sistema deve </a:t>
            </a:r>
            <a:r>
              <a:rPr lang="pt-BR" sz="2400" dirty="0" smtClean="0"/>
              <a:t>fazer</a:t>
            </a:r>
            <a:r>
              <a:rPr lang="pt-BR" sz="2400" dirty="0"/>
              <a:t> </a:t>
            </a:r>
            <a:r>
              <a:rPr lang="pt-BR" sz="2400" dirty="0" smtClean="0"/>
              <a:t>(entradas e saídas).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Requisitos não funcionais: </a:t>
            </a:r>
            <a:r>
              <a:rPr lang="pt-BR" sz="2400" dirty="0"/>
              <a:t>dizem respeito </a:t>
            </a:r>
            <a:r>
              <a:rPr lang="pt-BR" sz="2400" dirty="0" smtClean="0"/>
              <a:t>às </a:t>
            </a:r>
            <a:r>
              <a:rPr lang="pt-BR" sz="2400" dirty="0"/>
              <a:t>restrições, aspectos de desempenho, interfaces com o usuário, confiabilidade, segurança, manutenibilidade, portabilidade e Padrões</a:t>
            </a:r>
            <a:r>
              <a:rPr lang="pt-B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Requisitos de </a:t>
            </a:r>
            <a:r>
              <a:rPr lang="pt-BR" sz="2400" b="1" dirty="0" smtClean="0"/>
              <a:t>domínio/negócio: </a:t>
            </a:r>
            <a:r>
              <a:rPr lang="pt-BR" sz="2400" dirty="0" smtClean="0"/>
              <a:t>requisitos </a:t>
            </a:r>
            <a:r>
              <a:rPr lang="pt-BR" sz="2400" dirty="0"/>
              <a:t>derivados do domínio da aplicação e descrevem características do sistema e qualidades que refletem o </a:t>
            </a:r>
            <a:r>
              <a:rPr lang="pt-BR" sz="2400" dirty="0" smtClean="0"/>
              <a:t>domínio (regra do negócio).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Funcional (RF)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0805" y="1266912"/>
            <a:ext cx="83701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Requisito </a:t>
            </a:r>
            <a:r>
              <a:rPr lang="pt-BR" sz="2400" dirty="0"/>
              <a:t>é uma exigência, solicitação</a:t>
            </a:r>
            <a:r>
              <a:rPr lang="pt-BR" sz="2400" dirty="0" smtClean="0"/>
              <a:t>, desejo</a:t>
            </a:r>
            <a:r>
              <a:rPr lang="pt-BR" sz="2400" dirty="0"/>
              <a:t>, necessidade. 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Quando </a:t>
            </a:r>
            <a:r>
              <a:rPr lang="pt-BR" sz="2400" dirty="0"/>
              <a:t>falamos de </a:t>
            </a:r>
            <a:r>
              <a:rPr lang="pt-BR" sz="2400" b="1" dirty="0"/>
              <a:t>um Requisito </a:t>
            </a:r>
            <a:r>
              <a:rPr lang="pt-BR" sz="2400" b="1" dirty="0" smtClean="0"/>
              <a:t>Funcional (RF) </a:t>
            </a:r>
            <a:r>
              <a:rPr lang="pt-BR" sz="2400" dirty="0"/>
              <a:t>estamos </a:t>
            </a:r>
            <a:r>
              <a:rPr lang="pt-BR" sz="2400" dirty="0" smtClean="0"/>
              <a:t>nos referindo </a:t>
            </a:r>
            <a:r>
              <a:rPr lang="pt-BR" sz="2400" dirty="0"/>
              <a:t>à requisição de uma funcionalidade que um software </a:t>
            </a:r>
            <a:r>
              <a:rPr lang="pt-BR" sz="2400" dirty="0" smtClean="0"/>
              <a:t>deverá atender/realizar</a:t>
            </a:r>
            <a:r>
              <a:rPr lang="pt-BR" sz="2400" dirty="0"/>
              <a:t>. Ou seja, exigência, solicitação, desejo, necessidade, que </a:t>
            </a:r>
            <a:r>
              <a:rPr lang="pt-BR" sz="2400" dirty="0" smtClean="0"/>
              <a:t>um software </a:t>
            </a:r>
            <a:r>
              <a:rPr lang="pt-BR" sz="2400" dirty="0"/>
              <a:t>deverá materializar</a:t>
            </a:r>
            <a:r>
              <a:rPr lang="pt-B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Requisitos Funcionais (RF): </a:t>
            </a:r>
            <a:r>
              <a:rPr lang="pt-BR" sz="2400" dirty="0"/>
              <a:t>dizem respeito à definição das funções que um sistema ou um componente de sistema deve fazer.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de Software – Tipos de Requisitos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0805" y="1239552"/>
            <a:ext cx="8473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Exemplos </a:t>
            </a:r>
            <a:r>
              <a:rPr lang="pt-BR" sz="2400" dirty="0"/>
              <a:t>de </a:t>
            </a:r>
            <a:r>
              <a:rPr lang="pt-BR" sz="2400" b="1" dirty="0" smtClean="0"/>
              <a:t>Requisitos Funcionais (RF)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r>
              <a:rPr lang="pt-BR" sz="2400" dirty="0"/>
              <a:t>[RF001] O Sistema deve cadastrar médicos profissionais (entrada</a:t>
            </a:r>
            <a:r>
              <a:rPr lang="pt-BR" sz="2400" dirty="0" smtClean="0"/>
              <a:t>)</a:t>
            </a:r>
          </a:p>
          <a:p>
            <a:endParaRPr lang="pt-BR" sz="2400" dirty="0"/>
          </a:p>
          <a:p>
            <a:r>
              <a:rPr lang="pt-BR" sz="2400" dirty="0"/>
              <a:t>[RF002] O Sistema deve emitir um relatório de clientes (saída</a:t>
            </a:r>
            <a:r>
              <a:rPr lang="pt-BR" sz="2400" dirty="0" smtClean="0"/>
              <a:t>)</a:t>
            </a:r>
          </a:p>
          <a:p>
            <a:endParaRPr lang="pt-BR" sz="2400" dirty="0"/>
          </a:p>
          <a:p>
            <a:r>
              <a:rPr lang="pt-BR" sz="2400" dirty="0"/>
              <a:t>[RF003] O Sistema deve passar um cliente da situação "em consulta" para "consultado" quando o cliente terminar de ser atendido (mudança de estado</a:t>
            </a:r>
            <a:r>
              <a:rPr lang="pt-BR" sz="2400" dirty="0" smtClean="0"/>
              <a:t>)</a:t>
            </a:r>
          </a:p>
          <a:p>
            <a:endParaRPr lang="pt-BR" sz="2400" dirty="0"/>
          </a:p>
          <a:p>
            <a:r>
              <a:rPr lang="pt-BR" sz="2400" dirty="0" smtClean="0"/>
              <a:t>[</a:t>
            </a:r>
            <a:r>
              <a:rPr lang="pt-BR" sz="2400" dirty="0"/>
              <a:t>RF004] O cliente pode consultar seus dados no sistema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Não Funcionais (RNF)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72731" y="1484784"/>
            <a:ext cx="8371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Requisitos não funcionais: </a:t>
            </a:r>
            <a:r>
              <a:rPr lang="pt-BR" sz="2400" dirty="0"/>
              <a:t>dizem respeito às restrições, aspectos de desempenho, interfaces com o usuário, confiabilidade, segurança, manutenibilidade, portabilidade e Padrões</a:t>
            </a:r>
            <a:r>
              <a:rPr lang="pt-B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Os </a:t>
            </a:r>
            <a:r>
              <a:rPr lang="pt-BR" sz="2400" dirty="0"/>
              <a:t>requisitos não </a:t>
            </a:r>
            <a:r>
              <a:rPr lang="pt-BR" sz="2400" dirty="0" smtClean="0"/>
              <a:t>funcionais, sempre que possível, </a:t>
            </a:r>
            <a:r>
              <a:rPr lang="pt-BR" sz="2400" dirty="0"/>
              <a:t>devem ser escritos </a:t>
            </a:r>
            <a:r>
              <a:rPr lang="pt-BR" sz="2400" dirty="0" smtClean="0"/>
              <a:t>quantitativamente </a:t>
            </a:r>
            <a:r>
              <a:rPr lang="pt-BR" sz="2400" dirty="0"/>
              <a:t>para que possam </a:t>
            </a:r>
            <a:r>
              <a:rPr lang="pt-BR" sz="2400" dirty="0" smtClean="0"/>
              <a:t>ser objetivamente testados.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de Software – Tipos de Requisitos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72731" y="1484784"/>
            <a:ext cx="83712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Exemplos </a:t>
            </a:r>
            <a:r>
              <a:rPr lang="pt-BR" sz="2400" dirty="0"/>
              <a:t>de </a:t>
            </a:r>
            <a:r>
              <a:rPr lang="pt-BR" sz="2400" b="1" dirty="0" smtClean="0"/>
              <a:t>Requisitos Não Funcionais (RNF)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r>
              <a:rPr lang="pt-BR" sz="2400" dirty="0"/>
              <a:t>[RNF001] O sistema deve imprimir o relatório em até 5 segundos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[RNF002] Todos os relatórios devem seguir o padrão de relatórios especificado pelo setor XYZ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[RNF003] O sistema deve ser implementado em Java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[RNF004] O sistema deve ser protegido para o acesso de usuários.</a:t>
            </a:r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de Domínio (RD)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72731" y="1266912"/>
            <a:ext cx="82682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Exemplos de </a:t>
            </a:r>
            <a:r>
              <a:rPr lang="pt-BR" sz="2400" b="1" dirty="0"/>
              <a:t>Requisitos </a:t>
            </a:r>
            <a:r>
              <a:rPr lang="pt-BR" sz="2400" b="1" dirty="0" smtClean="0"/>
              <a:t>de Domínio (RD):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[</a:t>
            </a:r>
            <a:r>
              <a:rPr lang="pt-BR" sz="2400" dirty="0" smtClean="0"/>
              <a:t>RD001</a:t>
            </a:r>
            <a:r>
              <a:rPr lang="pt-BR" sz="2400" dirty="0"/>
              <a:t>] </a:t>
            </a:r>
            <a:r>
              <a:rPr lang="pt-BR" sz="2400" dirty="0" smtClean="0"/>
              <a:t>O </a:t>
            </a:r>
            <a:r>
              <a:rPr lang="pt-BR" sz="2400" dirty="0"/>
              <a:t>calculo da média final de cada aluno é dado pela fórmula: (Nota1 * 2 + Nota2 * 3)/</a:t>
            </a:r>
            <a:r>
              <a:rPr lang="pt-BR" sz="2400" dirty="0" smtClean="0"/>
              <a:t>5.</a:t>
            </a:r>
          </a:p>
          <a:p>
            <a:endParaRPr lang="pt-BR" sz="2400" dirty="0"/>
          </a:p>
          <a:p>
            <a:r>
              <a:rPr lang="pt-BR" sz="2400" dirty="0"/>
              <a:t>[</a:t>
            </a:r>
            <a:r>
              <a:rPr lang="pt-BR" sz="2400" dirty="0" smtClean="0"/>
              <a:t>RD002] O valor </a:t>
            </a:r>
            <a:r>
              <a:rPr lang="pt-BR" sz="2400" dirty="0"/>
              <a:t>do IPI é calculado em relação ao valor da nota fiscal da mercadoria despachada, que pode eventualmente incluir valores sobre o frete e despesas acessórias (juros, taxas e outras).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/>
              <a:t>[</a:t>
            </a:r>
            <a:r>
              <a:rPr lang="pt-BR" sz="2400" dirty="0" smtClean="0"/>
              <a:t>RD003] O cálculo de comissão dos vendedores é de 15% sobre o total líquido das vendas</a:t>
            </a:r>
            <a:r>
              <a:rPr lang="pt-BR" sz="2400" dirty="0"/>
              <a:t> </a:t>
            </a:r>
            <a:r>
              <a:rPr lang="pt-BR" sz="2400" dirty="0" smtClean="0"/>
              <a:t>no mês.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  <p:pic>
        <p:nvPicPr>
          <p:cNvPr id="6" name="Espaço Reservado para 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502" b="19502"/>
          <a:stretch>
            <a:fillRect/>
          </a:stretch>
        </p:blipFill>
        <p:spPr>
          <a:xfrm>
            <a:off x="0" y="0"/>
            <a:ext cx="9144000" cy="41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05394" y="589709"/>
            <a:ext cx="7896751" cy="444706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Unidade II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49087" y="1666732"/>
            <a:ext cx="8112035" cy="1154845"/>
          </a:xfrm>
        </p:spPr>
        <p:txBody>
          <a:bodyPr anchor="t" anchorCtr="0"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Requisitos de Software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de Software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53792" y="1029409"/>
            <a:ext cx="8435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processo de estabelecer </a:t>
            </a:r>
            <a:r>
              <a:rPr lang="pt-BR" sz="2400" dirty="0" smtClean="0"/>
              <a:t>as </a:t>
            </a:r>
            <a:r>
              <a:rPr lang="pt-BR" sz="2400" b="1" dirty="0" smtClean="0"/>
              <a:t>funções</a:t>
            </a:r>
            <a:r>
              <a:rPr lang="pt-BR" sz="2400" dirty="0" smtClean="0"/>
              <a:t> </a:t>
            </a:r>
            <a:r>
              <a:rPr lang="pt-BR" sz="2400" dirty="0"/>
              <a:t>que um cliente requer </a:t>
            </a:r>
            <a:r>
              <a:rPr lang="pt-BR" sz="2400" dirty="0" smtClean="0"/>
              <a:t>de um </a:t>
            </a:r>
            <a:r>
              <a:rPr lang="pt-BR" sz="2400" dirty="0"/>
              <a:t>sistema e as </a:t>
            </a:r>
            <a:r>
              <a:rPr lang="pt-BR" sz="2400" b="1" dirty="0"/>
              <a:t>restrições</a:t>
            </a:r>
            <a:r>
              <a:rPr lang="pt-BR" sz="2400" dirty="0"/>
              <a:t> sob </a:t>
            </a:r>
            <a:r>
              <a:rPr lang="pt-BR" sz="2400" dirty="0" smtClean="0"/>
              <a:t>as quais </a:t>
            </a:r>
            <a:r>
              <a:rPr lang="pt-BR" sz="2400" dirty="0"/>
              <a:t>ele deve funcionar e </a:t>
            </a:r>
            <a:r>
              <a:rPr lang="pt-BR" sz="2400" dirty="0" smtClean="0"/>
              <a:t>ser desenvolvido</a:t>
            </a:r>
            <a:endParaRPr lang="pt-BR" sz="2400" dirty="0"/>
          </a:p>
        </p:txBody>
      </p:sp>
      <p:sp>
        <p:nvSpPr>
          <p:cNvPr id="14" name="Retângulo 13"/>
          <p:cNvSpPr/>
          <p:nvPr/>
        </p:nvSpPr>
        <p:spPr>
          <a:xfrm>
            <a:off x="3882101" y="2457811"/>
            <a:ext cx="4536504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</a:rPr>
              <a:t>Descobrir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</a:rPr>
              <a:t>Analisar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</a:rPr>
              <a:t>Documentar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tx1"/>
                </a:solidFill>
              </a:rPr>
              <a:t>Verificar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044845" y="2849789"/>
            <a:ext cx="1973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O Processo de</a:t>
            </a:r>
            <a:r>
              <a:rPr lang="pt-BR" sz="2000" b="1" dirty="0" smtClean="0"/>
              <a:t>:</a:t>
            </a:r>
            <a:endParaRPr lang="pt-BR" sz="2000" b="1" dirty="0"/>
          </a:p>
        </p:txBody>
      </p:sp>
      <p:sp>
        <p:nvSpPr>
          <p:cNvPr id="16" name="Retângulo 15"/>
          <p:cNvSpPr/>
          <p:nvPr/>
        </p:nvSpPr>
        <p:spPr>
          <a:xfrm>
            <a:off x="5904877" y="2594276"/>
            <a:ext cx="2369712" cy="1015663"/>
          </a:xfrm>
          <a:prstGeom prst="rect">
            <a:avLst/>
          </a:prstGeom>
          <a:solidFill>
            <a:srgbClr val="005388"/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É chamado de </a:t>
            </a:r>
            <a:r>
              <a:rPr lang="pt-BR" sz="2000" b="1" dirty="0">
                <a:solidFill>
                  <a:schemeClr val="bg1"/>
                </a:solidFill>
              </a:rPr>
              <a:t>Engenharia</a:t>
            </a:r>
          </a:p>
          <a:p>
            <a:pPr algn="ctr"/>
            <a:r>
              <a:rPr lang="pt-BR" sz="2000" b="1" dirty="0">
                <a:solidFill>
                  <a:schemeClr val="bg1"/>
                </a:solidFill>
              </a:rPr>
              <a:t>de Requisitos</a:t>
            </a:r>
          </a:p>
        </p:txBody>
      </p:sp>
      <p:sp>
        <p:nvSpPr>
          <p:cNvPr id="17" name="Seta para a direita 6"/>
          <p:cNvSpPr/>
          <p:nvPr/>
        </p:nvSpPr>
        <p:spPr>
          <a:xfrm>
            <a:off x="3090013" y="2816089"/>
            <a:ext cx="618368" cy="484632"/>
          </a:xfrm>
          <a:prstGeom prst="rightArrow">
            <a:avLst/>
          </a:prstGeom>
          <a:solidFill>
            <a:srgbClr val="00538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70805" y="4236247"/>
            <a:ext cx="84731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Engenharia de Requisitos constrói uma ponte entre o projeto e a </a:t>
            </a:r>
            <a:r>
              <a:rPr lang="pt-BR" sz="2400" dirty="0" smtClean="0"/>
              <a:t>construção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ctr"/>
            <a:r>
              <a:rPr lang="pt-BR" sz="2400" b="1" dirty="0">
                <a:solidFill>
                  <a:srgbClr val="C00000"/>
                </a:solidFill>
              </a:rPr>
              <a:t>Por que é difícil entender claramente o que o cliente deseja?</a:t>
            </a:r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de Software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70805" y="1003944"/>
            <a:ext cx="847319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Entender os requisitos de um problema está entre as tarefas mais difíceis </a:t>
            </a:r>
            <a:r>
              <a:rPr lang="pt-BR" sz="2400" dirty="0" smtClean="0"/>
              <a:t>enfrentadas por </a:t>
            </a:r>
            <a:r>
              <a:rPr lang="pt-BR" sz="2400" dirty="0"/>
              <a:t>um engenheiro de </a:t>
            </a:r>
            <a:r>
              <a:rPr lang="pt-BR" sz="2400" dirty="0" smtClean="0"/>
              <a:t>software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Surpreendentemente</a:t>
            </a:r>
            <a:r>
              <a:rPr lang="pt-BR" sz="2400" dirty="0"/>
              <a:t>, em muitos casos a resposta a </a:t>
            </a:r>
            <a:r>
              <a:rPr lang="pt-BR" sz="2400" dirty="0" smtClean="0"/>
              <a:t>essas perguntas </a:t>
            </a:r>
            <a:r>
              <a:rPr lang="pt-BR" sz="2400" dirty="0"/>
              <a:t>é “não</a:t>
            </a:r>
            <a:r>
              <a:rPr lang="pt-BR" sz="2400" dirty="0" smtClean="0"/>
              <a:t>”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E </a:t>
            </a:r>
            <a:r>
              <a:rPr lang="pt-BR" sz="2400" dirty="0"/>
              <a:t>mesmo se os clientes e usuários finais fossem explícitos quanto </a:t>
            </a:r>
            <a:r>
              <a:rPr lang="pt-BR" sz="2400" dirty="0" smtClean="0"/>
              <a:t>às suas </a:t>
            </a:r>
            <a:r>
              <a:rPr lang="pt-BR" sz="2400" dirty="0"/>
              <a:t>necessidades, essas mudariam ao longo do </a:t>
            </a:r>
            <a:r>
              <a:rPr lang="pt-BR" sz="2400" dirty="0" smtClean="0"/>
              <a:t>projeto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15155" y="2194353"/>
            <a:ext cx="8628845" cy="1200329"/>
          </a:xfrm>
          <a:prstGeom prst="rect">
            <a:avLst/>
          </a:prstGeom>
          <a:solidFill>
            <a:srgbClr val="005388"/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Afinal de contas, o cliente não sabe o que é necessário? 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Os usuários finais não deveriam ter um bom entendimento das características e funções que </a:t>
            </a:r>
            <a:r>
              <a:rPr lang="pt-BR" sz="2400" b="1" dirty="0" smtClean="0">
                <a:solidFill>
                  <a:schemeClr val="bg1"/>
                </a:solidFill>
              </a:rPr>
              <a:t>trarão </a:t>
            </a:r>
            <a:r>
              <a:rPr lang="pt-BR" sz="2400" b="1" dirty="0">
                <a:solidFill>
                  <a:schemeClr val="bg1"/>
                </a:solidFill>
              </a:rPr>
              <a:t>benefícios?</a:t>
            </a:r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de Software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24248" y="1147584"/>
            <a:ext cx="83197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Os requisitos são descrições </a:t>
            </a:r>
            <a:r>
              <a:rPr lang="pt-BR" sz="2800" dirty="0" smtClean="0"/>
              <a:t>das </a:t>
            </a:r>
            <a:r>
              <a:rPr lang="pt-BR" sz="2800" b="1" dirty="0" smtClean="0"/>
              <a:t>funções</a:t>
            </a:r>
            <a:r>
              <a:rPr lang="pt-BR" sz="2800" dirty="0" smtClean="0"/>
              <a:t> </a:t>
            </a:r>
            <a:r>
              <a:rPr lang="pt-BR" sz="2800" dirty="0"/>
              <a:t>e </a:t>
            </a:r>
            <a:r>
              <a:rPr lang="pt-BR" sz="2800" b="1" dirty="0"/>
              <a:t>restrições</a:t>
            </a:r>
            <a:r>
              <a:rPr lang="pt-BR" sz="2800" dirty="0"/>
              <a:t> que são </a:t>
            </a:r>
            <a:r>
              <a:rPr lang="pt-BR" sz="2800" dirty="0" smtClean="0"/>
              <a:t>geradas durante </a:t>
            </a:r>
            <a:r>
              <a:rPr lang="pt-BR" sz="2800" dirty="0"/>
              <a:t>o processo de engenharia </a:t>
            </a:r>
            <a:r>
              <a:rPr lang="pt-BR" sz="2800" dirty="0" smtClean="0"/>
              <a:t>de requisitos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Um requisito </a:t>
            </a:r>
            <a:r>
              <a:rPr lang="pt-BR" sz="2800" dirty="0"/>
              <a:t>compreende uma </a:t>
            </a:r>
            <a:r>
              <a:rPr lang="pt-BR" sz="2800" b="1" dirty="0"/>
              <a:t>característica</a:t>
            </a:r>
            <a:r>
              <a:rPr lang="pt-BR" sz="2800" dirty="0"/>
              <a:t> </a:t>
            </a:r>
            <a:r>
              <a:rPr lang="pt-BR" sz="2800" dirty="0" smtClean="0"/>
              <a:t>ou </a:t>
            </a:r>
            <a:r>
              <a:rPr lang="pt-BR" sz="2800" b="1" dirty="0" smtClean="0"/>
              <a:t>funcionalidade</a:t>
            </a:r>
            <a:r>
              <a:rPr lang="pt-BR" sz="2800" dirty="0" smtClean="0"/>
              <a:t> </a:t>
            </a:r>
            <a:r>
              <a:rPr lang="pt-BR" sz="2800" dirty="0"/>
              <a:t>que o sistema deve possuir ou </a:t>
            </a:r>
            <a:r>
              <a:rPr lang="pt-BR" sz="2800" dirty="0" smtClean="0"/>
              <a:t>uma </a:t>
            </a:r>
            <a:r>
              <a:rPr lang="pt-BR" sz="2800" b="1" dirty="0" smtClean="0"/>
              <a:t>restrição</a:t>
            </a:r>
            <a:r>
              <a:rPr lang="pt-BR" sz="2800" dirty="0" smtClean="0"/>
              <a:t> </a:t>
            </a:r>
            <a:r>
              <a:rPr lang="pt-BR" sz="2800" dirty="0"/>
              <a:t>que deve satisfazer para atender </a:t>
            </a:r>
            <a:r>
              <a:rPr lang="pt-BR" sz="2800" dirty="0" smtClean="0"/>
              <a:t>uma necessidade </a:t>
            </a:r>
            <a:r>
              <a:rPr lang="pt-BR" sz="2800" dirty="0"/>
              <a:t>do </a:t>
            </a:r>
            <a:r>
              <a:rPr lang="pt-BR" sz="2800" dirty="0" smtClean="0"/>
              <a:t>usuário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/>
              <a:t>É a parte mais crítica e propensa a erros no desenvolvimento de software</a:t>
            </a:r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de Software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0804" y="1147584"/>
            <a:ext cx="8473196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b="1" dirty="0" smtClean="0"/>
              <a:t>Níveis de Requisitos:</a:t>
            </a:r>
          </a:p>
          <a:p>
            <a:endParaRPr lang="pt-BR" sz="23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 smtClean="0"/>
              <a:t>Requisitos do Usuário:</a:t>
            </a:r>
            <a:r>
              <a:rPr lang="pt-BR" sz="2300" dirty="0" smtClean="0"/>
              <a:t> se </a:t>
            </a:r>
            <a:r>
              <a:rPr lang="pt-BR" sz="2300" dirty="0"/>
              <a:t>destinam às pessoas envolvidas no uso e na aquisição do </a:t>
            </a:r>
            <a:r>
              <a:rPr lang="pt-BR" sz="2300" dirty="0" smtClean="0"/>
              <a:t>sistema. Devem </a:t>
            </a:r>
            <a:r>
              <a:rPr lang="pt-BR" sz="2300" dirty="0"/>
              <a:t>ser escritos usando linguagem natural, tabelas e diagramas de modo que sejam compreensíveis.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 smtClean="0"/>
              <a:t>Requisitos </a:t>
            </a:r>
            <a:r>
              <a:rPr lang="pt-BR" sz="2300" b="1" dirty="0"/>
              <a:t>do </a:t>
            </a:r>
            <a:r>
              <a:rPr lang="pt-BR" sz="2300" b="1" dirty="0" smtClean="0"/>
              <a:t>Sistema</a:t>
            </a:r>
            <a:r>
              <a:rPr lang="pt-BR" sz="2300" dirty="0" smtClean="0"/>
              <a:t>: se </a:t>
            </a:r>
            <a:r>
              <a:rPr lang="pt-BR" sz="2300" dirty="0"/>
              <a:t>destinam a comunicar, de modo preciso as funções que o sistema tem de fornecer</a:t>
            </a:r>
            <a:r>
              <a:rPr lang="pt-BR" sz="2300" dirty="0" smtClean="0"/>
              <a:t>. Podem </a:t>
            </a:r>
            <a:r>
              <a:rPr lang="pt-BR" sz="2300" dirty="0"/>
              <a:t>ser escritos</a:t>
            </a:r>
            <a:r>
              <a:rPr lang="pt-BR" sz="2300" dirty="0" smtClean="0"/>
              <a:t>: em </a:t>
            </a:r>
            <a:r>
              <a:rPr lang="pt-BR" sz="2300" dirty="0"/>
              <a:t>linguagem </a:t>
            </a:r>
            <a:r>
              <a:rPr lang="pt-BR" sz="2300" dirty="0" smtClean="0"/>
              <a:t>estruturada ou linguagem </a:t>
            </a:r>
            <a:r>
              <a:rPr lang="pt-BR" sz="2300" dirty="0"/>
              <a:t>com base em alguma linguagem de </a:t>
            </a:r>
            <a:r>
              <a:rPr lang="pt-BR" sz="2300" dirty="0" smtClean="0"/>
              <a:t>programação.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3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Requisitos </a:t>
            </a:r>
            <a:r>
              <a:rPr lang="pt-BR" sz="2300" b="1" dirty="0" smtClean="0"/>
              <a:t>de Projeto (Especificação </a:t>
            </a:r>
            <a:r>
              <a:rPr lang="pt-BR" sz="2300" b="1" dirty="0"/>
              <a:t>de </a:t>
            </a:r>
            <a:r>
              <a:rPr lang="pt-BR" sz="2300" b="1" dirty="0" smtClean="0"/>
              <a:t>projeto):  </a:t>
            </a:r>
            <a:r>
              <a:rPr lang="pt-BR" sz="2300" dirty="0"/>
              <a:t>é a </a:t>
            </a:r>
            <a:r>
              <a:rPr lang="pt-BR" sz="2300" dirty="0" smtClean="0"/>
              <a:t>definição do </a:t>
            </a:r>
            <a:r>
              <a:rPr lang="pt-BR" sz="2300" dirty="0"/>
              <a:t>projeto de software em nível </a:t>
            </a:r>
            <a:r>
              <a:rPr lang="pt-BR" sz="2300" dirty="0" smtClean="0"/>
              <a:t>mais técnico </a:t>
            </a:r>
            <a:r>
              <a:rPr lang="pt-BR" sz="2300" dirty="0"/>
              <a:t>– </a:t>
            </a:r>
            <a:r>
              <a:rPr lang="pt-BR" sz="2300" dirty="0" smtClean="0"/>
              <a:t>modelagem.</a:t>
            </a:r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de Software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70805" y="1231004"/>
            <a:ext cx="8293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Por que é difícil </a:t>
            </a:r>
            <a:r>
              <a:rPr lang="pt-BR" sz="2400" b="1" dirty="0" smtClean="0"/>
              <a:t>entender os requisitos</a:t>
            </a:r>
            <a:r>
              <a:rPr lang="pt-BR" sz="2400" dirty="0" smtClean="0"/>
              <a:t>? Porque temos diferentes níveis de descrição.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Exemplo</a:t>
            </a:r>
            <a:r>
              <a:rPr lang="pt-BR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0805" y="2667684"/>
            <a:ext cx="3312368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Requisitos de Usuário</a:t>
            </a:r>
          </a:p>
          <a:p>
            <a:endParaRPr lang="pt-BR" sz="2400" b="1" dirty="0" smtClean="0"/>
          </a:p>
          <a:p>
            <a:r>
              <a:rPr lang="pt-BR" sz="2400" dirty="0" smtClean="0"/>
              <a:t>O sistema </a:t>
            </a:r>
            <a:r>
              <a:rPr lang="pt-BR" sz="2400" b="1" dirty="0" smtClean="0"/>
              <a:t>deve</a:t>
            </a:r>
            <a:r>
              <a:rPr lang="pt-BR" sz="2400" dirty="0" smtClean="0"/>
              <a:t> gerar relatórios mensais que mostram o custo dos medicamentos prescritos por clínica durante cada mês.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172754" y="2667684"/>
            <a:ext cx="4791733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Requisitos de Sistema</a:t>
            </a:r>
          </a:p>
          <a:p>
            <a:endParaRPr lang="pt-BR" sz="2400" b="1" dirty="0" smtClean="0"/>
          </a:p>
          <a:p>
            <a:r>
              <a:rPr lang="pt-BR" sz="2400" dirty="0" smtClean="0"/>
              <a:t>1. No último dia de cada mês </a:t>
            </a:r>
            <a:r>
              <a:rPr lang="pt-BR" sz="2400" b="1" dirty="0" smtClean="0"/>
              <a:t>deve</a:t>
            </a:r>
            <a:r>
              <a:rPr lang="pt-BR" sz="2400" dirty="0" smtClean="0"/>
              <a:t> ser gerado um resumo dos medicamentos prescritos por clínica.</a:t>
            </a:r>
          </a:p>
          <a:p>
            <a:r>
              <a:rPr lang="pt-BR" sz="2400" dirty="0" smtClean="0"/>
              <a:t>2. Um </a:t>
            </a:r>
            <a:r>
              <a:rPr lang="pt-BR" sz="2400" b="1" dirty="0" smtClean="0"/>
              <a:t>relatório</a:t>
            </a:r>
            <a:r>
              <a:rPr lang="pt-BR" sz="2400" dirty="0" smtClean="0"/>
              <a:t> por clínica </a:t>
            </a:r>
            <a:r>
              <a:rPr lang="pt-BR" sz="2400" b="1" dirty="0" smtClean="0"/>
              <a:t>deve</a:t>
            </a:r>
            <a:r>
              <a:rPr lang="pt-BR" sz="2400" dirty="0" smtClean="0"/>
              <a:t> ser gerado, listando nome dos medicamentos, total de prescrições e o custo total.</a:t>
            </a:r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832" y="262855"/>
            <a:ext cx="8311288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Requisitos de Software</a:t>
            </a:r>
            <a:endParaRPr lang="pt-BR" sz="2800" b="1" kern="0" dirty="0">
              <a:solidFill>
                <a:srgbClr val="005388"/>
              </a:solidFill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70804" y="1096067"/>
            <a:ext cx="84731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Quando os requisitos não são declarados de forma precisa podem surgir vários problemas.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Requisitos ambíguos podem ser interpretados de diferentes maneiras pelos desenvolvedores e usuários.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b="1" dirty="0" smtClean="0"/>
              <a:t>Exemplo</a:t>
            </a:r>
            <a:r>
              <a:rPr lang="pt-BR" sz="2400" dirty="0" smtClean="0"/>
              <a:t>: considere o termo </a:t>
            </a:r>
            <a:r>
              <a:rPr lang="pt-BR" sz="2400" b="1" dirty="0" smtClean="0"/>
              <a:t>telas do sistema apropriadas: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Usuário:</a:t>
            </a:r>
            <a:r>
              <a:rPr lang="pt-BR" sz="2400" dirty="0" smtClean="0"/>
              <a:t> telas especiais diferentes para cada tipo de documento.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Desenvolvedor:</a:t>
            </a:r>
            <a:r>
              <a:rPr lang="pt-BR" sz="2400" dirty="0" smtClean="0"/>
              <a:t> fornecer uma tela texto que mostre o conteúdo do documento.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7790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1969</TotalTime>
  <Words>1045</Words>
  <Application>Microsoft Office PowerPoint</Application>
  <PresentationFormat>Apresentação na tela (4:3)</PresentationFormat>
  <Paragraphs>123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87</cp:revision>
  <dcterms:created xsi:type="dcterms:W3CDTF">2019-02-06T19:28:48Z</dcterms:created>
  <dcterms:modified xsi:type="dcterms:W3CDTF">2020-06-18T22:38:22Z</dcterms:modified>
</cp:coreProperties>
</file>