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93" r:id="rId2"/>
    <p:sldId id="257" r:id="rId3"/>
    <p:sldId id="259" r:id="rId4"/>
    <p:sldId id="263" r:id="rId5"/>
    <p:sldId id="295" r:id="rId6"/>
    <p:sldId id="294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xmlns="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xmlns="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xmlns="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 l="46514" r="13050"/>
          <a:stretch/>
        </p:blipFill>
        <p:spPr>
          <a:xfrm>
            <a:off x="5000626" y="0"/>
            <a:ext cx="4143374" cy="6858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2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171000" y="1811961"/>
            <a:ext cx="5864039" cy="3234080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159809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87828" y="1265046"/>
            <a:ext cx="8556172" cy="542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/>
            <a:r>
              <a:rPr lang="pt-BR" sz="2300" b="1" dirty="0" smtClean="0">
                <a:solidFill>
                  <a:schemeClr val="tx1"/>
                </a:solidFill>
              </a:rPr>
              <a:t>Exemplo  - Locadora de Filmes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schemeClr val="tx1"/>
                </a:solidFill>
                <a:latin typeface="+mn-lt"/>
              </a:rPr>
              <a:t>A locadora </a:t>
            </a:r>
            <a:r>
              <a:rPr lang="pt-BR" sz="2300" dirty="0">
                <a:solidFill>
                  <a:schemeClr val="tx1"/>
                </a:solidFill>
                <a:latin typeface="+mn-lt"/>
              </a:rPr>
              <a:t>possui muitos títulos em seu acervo e não consegue controlar de maneira eficiente as locações, devoluções e reservas dos filmes. </a:t>
            </a:r>
            <a:endParaRPr lang="pt-BR" sz="230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schemeClr val="tx1"/>
                </a:solidFill>
                <a:latin typeface="+mn-lt"/>
              </a:rPr>
              <a:t>Ela </a:t>
            </a:r>
            <a:r>
              <a:rPr lang="pt-BR" sz="2300" dirty="0">
                <a:solidFill>
                  <a:schemeClr val="tx1"/>
                </a:solidFill>
                <a:latin typeface="+mn-lt"/>
              </a:rPr>
              <a:t>deseja ter um sistema informatizado que controle todas as locações, devoluções e reservas de maneira eficiente, para aperfeiçoar o seu atendimento com o cliente e seu controle interno</a:t>
            </a:r>
            <a:r>
              <a:rPr lang="pt-BR" sz="2300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sz="23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pt-BR" sz="2300" dirty="0">
                <a:solidFill>
                  <a:schemeClr val="tx1"/>
                </a:solidFill>
                <a:latin typeface="+mn-lt"/>
              </a:rPr>
              <a:t>locadora </a:t>
            </a:r>
            <a:r>
              <a:rPr lang="pt-BR" sz="2300" dirty="0" smtClean="0">
                <a:solidFill>
                  <a:schemeClr val="tx1"/>
                </a:solidFill>
                <a:latin typeface="+mn-lt"/>
              </a:rPr>
              <a:t>possui: uma </a:t>
            </a:r>
            <a:r>
              <a:rPr lang="pt-BR" sz="2300" dirty="0">
                <a:solidFill>
                  <a:schemeClr val="tx1"/>
                </a:solidFill>
                <a:latin typeface="+mn-lt"/>
              </a:rPr>
              <a:t>ficha para o cadastro de clientes com os seguintes dados: nome do cliente, fone residencial, fone celular, sexo, RG, CPF, endereço completo, data de nascimento, estado civil e nomes de cinco dependentes e o grau de parentesco de cada dependente (o dependente pode locar filmes em nome do cliente</a:t>
            </a:r>
            <a:r>
              <a:rPr lang="pt-BR" sz="2300" dirty="0" smtClean="0">
                <a:solidFill>
                  <a:schemeClr val="tx1"/>
                </a:solidFill>
                <a:latin typeface="+mn-lt"/>
              </a:rPr>
              <a:t>).</a:t>
            </a:r>
            <a:endParaRPr lang="pt-BR" sz="23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1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159809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6205" y="1069102"/>
            <a:ext cx="8477795" cy="5253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>
                <a:solidFill>
                  <a:schemeClr val="tx1"/>
                </a:solidFill>
                <a:latin typeface="+mn-lt"/>
              </a:rPr>
              <a:t>O sistema informatizado deve:</a:t>
            </a:r>
          </a:p>
          <a:p>
            <a:pPr marL="342900" indent="-342900" algn="l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Manter o cadastro de </a:t>
            </a:r>
            <a:r>
              <a:rPr lang="pt-BR" sz="2400" b="1" dirty="0" smtClean="0">
                <a:solidFill>
                  <a:schemeClr val="tx1"/>
                </a:solidFill>
                <a:latin typeface="+mn-lt"/>
              </a:rPr>
              <a:t>filmes: </a:t>
            </a: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nome 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do filme, duração, sinopse, classificação, gênero, diretor, elenco. Para cada cópia do filme é necessário saber o fornecedor da mesma, a data da compra, o valor pago e o tipo (VHS ou DVD</a:t>
            </a: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algn="l"/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pt-BR" sz="2400" b="1" dirty="0">
                <a:solidFill>
                  <a:schemeClr val="tx1"/>
                </a:solidFill>
                <a:latin typeface="+mn-lt"/>
              </a:rPr>
              <a:t>2. Controlar locações: 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A locação é feita mediante a verificação de cadastro do cliente. Se o cliente for cadastrado então se efetua a locação, se não, é feito o cadastro do cliente.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Caso a locação seja efetuada pelo dependente do cliente, é necessário deixar registrado qual o dependente e qual o cliente.</a:t>
            </a:r>
          </a:p>
        </p:txBody>
      </p:sp>
    </p:spTree>
    <p:extLst>
      <p:ext uri="{BB962C8B-B14F-4D97-AF65-F5344CB8AC3E}">
        <p14:creationId xmlns:p14="http://schemas.microsoft.com/office/powerpoint/2010/main" xmlns="" val="41944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159809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6205" y="1147481"/>
            <a:ext cx="8477795" cy="5240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Verificações: se 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o filme está disponível e se o cliente possui pendências financeiras ou atraso de devolução, caso uma das alternativas seja afirmativa bloqueia-se a operação, sendo liberada somente após a devida regularização</a:t>
            </a: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Emitir comprovante de locação com a data prevista para devolução de cada filme, discriminação dos filmes e se o pagamento foi ou não efetuado</a:t>
            </a: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A data prevista para devolução deve ser calculada desconsiderando domingos e feriados. Cada categoria pode ter um prazo diferente para que o cliente possa ficar com o filme. Por exemplo: a categoria LANÇAMENTO permite que o cliente fique com o filme por 2 dias.</a:t>
            </a:r>
          </a:p>
        </p:txBody>
      </p:sp>
    </p:spTree>
    <p:extLst>
      <p:ext uri="{BB962C8B-B14F-4D97-AF65-F5344CB8AC3E}">
        <p14:creationId xmlns:p14="http://schemas.microsoft.com/office/powerpoint/2010/main" xmlns="" val="112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64313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6205" y="1410790"/>
            <a:ext cx="8477795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 smtClean="0">
                <a:solidFill>
                  <a:schemeClr val="tx1"/>
                </a:solidFill>
                <a:latin typeface="+mn-lt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+mn-lt"/>
              </a:rPr>
              <a:t>Controlar devoluções: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Verificar 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se a devolução está no prazo correto e se o pagamento foi efetuado, caso o prazo esteja vencido calcular a multa incidente. Efetuado o pagamento, emite-se o recibo de devolução.</a:t>
            </a:r>
          </a:p>
          <a:p>
            <a:pPr lvl="0" algn="l"/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Não esquecer que não pode ser cobrada multa caso seja domingo ou feriado.</a:t>
            </a:r>
          </a:p>
        </p:txBody>
      </p:sp>
    </p:spTree>
    <p:extLst>
      <p:ext uri="{BB962C8B-B14F-4D97-AF65-F5344CB8AC3E}">
        <p14:creationId xmlns:p14="http://schemas.microsoft.com/office/powerpoint/2010/main" xmlns="" val="40523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77376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6205" y="1332412"/>
            <a:ext cx="8477795" cy="2978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>
                <a:solidFill>
                  <a:schemeClr val="tx1"/>
                </a:solidFill>
                <a:latin typeface="+mn-lt"/>
              </a:rPr>
              <a:t>4. Controlar reservas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Verificar 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se o cliente já está cadastrado, caso contrário o sistema permite o cadastro do cliente no momento da reserva.  Também é verificado se o filme desejado está disponível para reserva.</a:t>
            </a:r>
          </a:p>
          <a:p>
            <a:pPr algn="l"/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Reservar somente para clientes sem pendências financeiras e devoluções vencidas.</a:t>
            </a:r>
          </a:p>
        </p:txBody>
      </p:sp>
    </p:spTree>
    <p:extLst>
      <p:ext uri="{BB962C8B-B14F-4D97-AF65-F5344CB8AC3E}">
        <p14:creationId xmlns:p14="http://schemas.microsoft.com/office/powerpoint/2010/main" xmlns="" val="9710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38187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6205" y="1384663"/>
            <a:ext cx="8477795" cy="416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>
                <a:solidFill>
                  <a:schemeClr val="tx1"/>
                </a:solidFill>
                <a:latin typeface="+mn-lt"/>
              </a:rPr>
              <a:t>5. Consultar Filmes Locados por Cliente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: 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+mn-lt"/>
              </a:rPr>
              <a:t>O 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sistema deve ter uma consulta em que seja informado um determinado cliente e sejam mostrados todos os filmes já locados por esse cliente e mostre também a data em que cada filme foi locado.</a:t>
            </a:r>
          </a:p>
          <a:p>
            <a:pPr algn="l"/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pt-BR" sz="2400" b="1" dirty="0">
                <a:solidFill>
                  <a:schemeClr val="tx1"/>
                </a:solidFill>
                <a:latin typeface="+mn-lt"/>
              </a:rPr>
              <a:t>6. Consultar Reservas por Filme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: 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+mn-lt"/>
              </a:rPr>
              <a:t>O 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sistema deve ter uma consulta em que seja informado um determinado filme e sejam mostradas todas as reservas efetuadas para aquele filme, no período informado.</a:t>
            </a:r>
          </a:p>
        </p:txBody>
      </p:sp>
    </p:spTree>
    <p:extLst>
      <p:ext uri="{BB962C8B-B14F-4D97-AF65-F5344CB8AC3E}">
        <p14:creationId xmlns:p14="http://schemas.microsoft.com/office/powerpoint/2010/main" xmlns="" val="32923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51250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6205" y="1319349"/>
            <a:ext cx="8477795" cy="4898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>
                <a:solidFill>
                  <a:schemeClr val="tx1"/>
                </a:solidFill>
                <a:latin typeface="+mn-lt"/>
              </a:rPr>
              <a:t>7. Emitir os seguintes relatórios: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Relatório Geral de Clientes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, em que conste o código, nome, endereço, telefone e dependentes do </a:t>
            </a: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cliente.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Etiquetas com códigos de barras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 para a identificação das cópias no processo de locação e devolução</a:t>
            </a:r>
            <a:r>
              <a:rPr lang="pt-BR" sz="2400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Relatório de filmes por gênero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, em que conste o código do filme, o nome do filme, o nome do diretor do filme, os nomes dos atores do filme, o total de cópias, o total de cópias locadas e o total de cópias disponíveis. O relatório deve ser agrupado por gênero, mostrando também o código e a descrição do gênero. </a:t>
            </a:r>
          </a:p>
        </p:txBody>
      </p:sp>
    </p:spTree>
    <p:extLst>
      <p:ext uri="{BB962C8B-B14F-4D97-AF65-F5344CB8AC3E}">
        <p14:creationId xmlns:p14="http://schemas.microsoft.com/office/powerpoint/2010/main" xmlns="" val="37971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159809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6205" y="1293223"/>
            <a:ext cx="8477795" cy="4898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Relatório de filmes locados por cliente por período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. Para cada cliente devem ser emitidas todas as cópias que estão locadas para ele. Deve sair no relatório: o código e o nome do cliente, o código do filme, o nome do filme, o código da cópia (exemplar), a data de locação e o valor da locação. O relatório deve ser agrupado por cliente e devem sair somente as cópias locadas e não devolvidas.</a:t>
            </a:r>
          </a:p>
          <a:p>
            <a:pPr lvl="0" algn="l"/>
            <a:r>
              <a:rPr lang="pt-BR" sz="2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Relatório de cópias não devolvidas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, em que conste o código do filme, o nome do filme, o código da fita, o nome do cliente, o telefone do cliente, a data de locação, a data prevista para devolução e o número de dias em atraso. </a:t>
            </a:r>
          </a:p>
        </p:txBody>
      </p:sp>
    </p:spTree>
    <p:extLst>
      <p:ext uri="{BB962C8B-B14F-4D97-AF65-F5344CB8AC3E}">
        <p14:creationId xmlns:p14="http://schemas.microsoft.com/office/powerpoint/2010/main" xmlns="" val="20507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159809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6205" y="1254035"/>
            <a:ext cx="8477795" cy="4898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Relatório dos filmes mais locados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, em que conste o código do filme, o nome do filme, a descrição do gênero e o número total de locações. O relatório deve ser agrupado por mês/ano, ou seja, para um determinado mês/ano, devem ser emitidos os 10 (dez) filmes mais locados.</a:t>
            </a:r>
          </a:p>
          <a:p>
            <a:pPr algn="l"/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Relatório de Reservas por período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, em que conste o código do cliente, o nome do cliente, o telefone do cliente, o código do filme reservado, o nome do filme, a data em que foi feita a reserva (data em que o cliente telefonou para a locadora dizendo que queria fazer a reserva).</a:t>
            </a:r>
          </a:p>
        </p:txBody>
      </p:sp>
    </p:spTree>
    <p:extLst>
      <p:ext uri="{BB962C8B-B14F-4D97-AF65-F5344CB8AC3E}">
        <p14:creationId xmlns:p14="http://schemas.microsoft.com/office/powerpoint/2010/main" xmlns="" val="15453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159809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0709" y="1319349"/>
            <a:ext cx="8307977" cy="4689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+mn-lt"/>
              </a:rPr>
              <a:t>Relatório dos valores das locações </a:t>
            </a:r>
            <a:r>
              <a:rPr lang="pt-BR" sz="2400" b="1" dirty="0" smtClean="0">
                <a:solidFill>
                  <a:schemeClr val="tx1"/>
                </a:solidFill>
                <a:latin typeface="+mn-lt"/>
              </a:rPr>
              <a:t>mensais</a:t>
            </a:r>
          </a:p>
          <a:p>
            <a:pPr marL="342900" indent="-342900" algn="l"/>
            <a:r>
              <a:rPr lang="pt-BR" sz="2400" b="1" dirty="0" smtClean="0">
                <a:solidFill>
                  <a:schemeClr val="tx1"/>
                </a:solidFill>
                <a:latin typeface="+mn-lt"/>
              </a:rPr>
              <a:t> </a:t>
            </a:r>
            <a:endParaRPr lang="pt-BR" sz="2400" b="1" dirty="0">
              <a:solidFill>
                <a:schemeClr val="tx1"/>
              </a:solidFill>
              <a:latin typeface="+mn-lt"/>
            </a:endParaRPr>
          </a:p>
          <a:p>
            <a:pPr lvl="0" algn="l"/>
            <a:r>
              <a:rPr lang="pt-BR" sz="2400" dirty="0">
                <a:solidFill>
                  <a:schemeClr val="tx1"/>
                </a:solidFill>
                <a:latin typeface="+mn-lt"/>
              </a:rPr>
              <a:t>Deverá mostrar os valores das locações de determinado mês, separado por data e somatória de valores de cada dia, somando-se assim ao final, uma totalidade de locações. Nele deve-se conter a data e a soma das locações desta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37337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1477983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II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1031965" y="2359063"/>
            <a:ext cx="8112035" cy="1154845"/>
          </a:xfrm>
        </p:spPr>
        <p:txBody>
          <a:bodyPr anchor="t" anchorCtr="0"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Documento de Requisitos de Software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55753"/>
            <a:ext cx="8300430" cy="66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Documento de Requisitos de Software</a:t>
            </a:r>
            <a:endParaRPr lang="pt-BR" sz="2800" b="1" kern="0" dirty="0" smtClean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96932" y="1260982"/>
            <a:ext cx="7872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Documento </a:t>
            </a:r>
            <a:r>
              <a:rPr lang="pt-BR" sz="2400" dirty="0"/>
              <a:t>de </a:t>
            </a:r>
            <a:r>
              <a:rPr lang="pt-BR" sz="2400" dirty="0" smtClean="0"/>
              <a:t>acordo (entre </a:t>
            </a:r>
            <a:r>
              <a:rPr lang="pt-BR" sz="2400" dirty="0"/>
              <a:t>quem solicita e quem desenvolve</a:t>
            </a:r>
            <a:r>
              <a:rPr lang="pt-BR" sz="2400" dirty="0" smtClean="0"/>
              <a:t>).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Estabelece </a:t>
            </a:r>
            <a:r>
              <a:rPr lang="pt-BR" sz="2400" dirty="0"/>
              <a:t>o escopo do </a:t>
            </a:r>
            <a:r>
              <a:rPr lang="pt-BR" sz="2400" dirty="0" smtClean="0"/>
              <a:t>software (conjunto </a:t>
            </a:r>
            <a:r>
              <a:rPr lang="pt-BR" sz="2400" dirty="0"/>
              <a:t>de funcionalidades que ele deverá </a:t>
            </a:r>
            <a:r>
              <a:rPr lang="pt-BR" sz="2400" dirty="0" smtClean="0"/>
              <a:t>oferecer).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Garante </a:t>
            </a:r>
            <a:r>
              <a:rPr lang="pt-BR" sz="2400" dirty="0"/>
              <a:t>uma rastreabilidade mínima. 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Deve </a:t>
            </a:r>
            <a:r>
              <a:rPr lang="pt-BR" sz="2400" dirty="0"/>
              <a:t>servir de referência para </a:t>
            </a:r>
            <a:r>
              <a:rPr lang="pt-BR" sz="2400" dirty="0" smtClean="0"/>
              <a:t>o desenvolvimento, testes</a:t>
            </a:r>
            <a:r>
              <a:rPr lang="pt-BR" sz="2400" dirty="0"/>
              <a:t>, manutenção e evolução do </a:t>
            </a:r>
            <a:r>
              <a:rPr lang="pt-BR" sz="2400" dirty="0" smtClean="0"/>
              <a:t>sistema (mudanças).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553794" y="5446170"/>
            <a:ext cx="8590206" cy="523220"/>
          </a:xfrm>
          <a:prstGeom prst="rect">
            <a:avLst/>
          </a:prstGeom>
          <a:solidFill>
            <a:srgbClr val="005388"/>
          </a:solidFill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Como documentar?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55753"/>
            <a:ext cx="8300430" cy="66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Documento de Requisitos de Software</a:t>
            </a:r>
            <a:endParaRPr lang="pt-BR" sz="2800" b="1" kern="0" dirty="0" smtClean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0651" y="1260247"/>
            <a:ext cx="856334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Se fizer </a:t>
            </a:r>
            <a:r>
              <a:rPr lang="pt-BR" sz="2400" dirty="0"/>
              <a:t>uma busca pela Internet </a:t>
            </a:r>
            <a:r>
              <a:rPr lang="pt-BR" sz="2400" dirty="0" smtClean="0"/>
              <a:t>usando as </a:t>
            </a:r>
            <a:r>
              <a:rPr lang="pt-BR" sz="2400" dirty="0"/>
              <a:t>palavras </a:t>
            </a:r>
            <a:r>
              <a:rPr lang="pt-BR" sz="2400" dirty="0" smtClean="0"/>
              <a:t>“documento </a:t>
            </a:r>
            <a:r>
              <a:rPr lang="pt-BR" sz="2400" dirty="0"/>
              <a:t>de requisitos</a:t>
            </a:r>
            <a:r>
              <a:rPr lang="pt-BR" sz="2400" dirty="0" smtClean="0"/>
              <a:t>” </a:t>
            </a:r>
            <a:r>
              <a:rPr lang="pt-BR" sz="2400" dirty="0"/>
              <a:t>irá se deparar com </a:t>
            </a:r>
            <a:r>
              <a:rPr lang="pt-BR" sz="2400" dirty="0" smtClean="0"/>
              <a:t>inúmeros modelos sugeridos para a documentação.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RUP </a:t>
            </a:r>
            <a:r>
              <a:rPr lang="pt-BR" sz="2400" dirty="0"/>
              <a:t>(Processo Unificado da </a:t>
            </a:r>
            <a:r>
              <a:rPr lang="pt-BR" sz="2400" dirty="0" err="1"/>
              <a:t>Rational</a:t>
            </a:r>
            <a:r>
              <a:rPr lang="pt-BR" sz="2400" dirty="0"/>
              <a:t>) sugere modelos para documento de requisitos mais complexo</a:t>
            </a:r>
            <a:r>
              <a:rPr lang="pt-BR" sz="2400" dirty="0" smtClean="0"/>
              <a:t>.</a:t>
            </a:r>
          </a:p>
          <a:p>
            <a:endParaRPr lang="pt-B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Guia PMBOK® tem  uma sugestão para a documentação de requisitos. 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567222" y="4948258"/>
            <a:ext cx="8590206" cy="954107"/>
          </a:xfrm>
          <a:prstGeom prst="rect">
            <a:avLst/>
          </a:prstGeom>
          <a:solidFill>
            <a:srgbClr val="005388"/>
          </a:solidFill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 desafio é decidir qual o modelo que melhor se adapta ao seu projeto, a sua empresa, a sua </a:t>
            </a:r>
            <a:r>
              <a:rPr lang="pt-BR" sz="2800" b="1" dirty="0" smtClean="0">
                <a:solidFill>
                  <a:schemeClr val="bg1"/>
                </a:solidFill>
              </a:rPr>
              <a:t>equipe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94942"/>
            <a:ext cx="8300430" cy="66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Documento de Requisitos de Software</a:t>
            </a:r>
            <a:endParaRPr lang="pt-BR" sz="2800" b="1" kern="0" dirty="0" smtClean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0805" y="1330894"/>
            <a:ext cx="847319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Qual o nível </a:t>
            </a:r>
            <a:r>
              <a:rPr lang="pt-BR" sz="2400" dirty="0"/>
              <a:t>certo de documentação? </a:t>
            </a:r>
            <a:endParaRPr lang="pt-BR" sz="2400" dirty="0" smtClean="0"/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Primeiro</a:t>
            </a:r>
            <a:r>
              <a:rPr lang="pt-BR" sz="2400" dirty="0" smtClean="0"/>
              <a:t>: o documento </a:t>
            </a:r>
            <a:r>
              <a:rPr lang="pt-BR" sz="2400" dirty="0"/>
              <a:t>deve ser capaz de garantir o entendimento dos </a:t>
            </a:r>
            <a:r>
              <a:rPr lang="pt-BR" sz="2400" i="1" dirty="0" err="1"/>
              <a:t>stakeholders</a:t>
            </a:r>
            <a:r>
              <a:rPr lang="pt-BR" sz="2400" dirty="0"/>
              <a:t>. 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Segundo</a:t>
            </a:r>
            <a:r>
              <a:rPr lang="pt-BR" sz="2400" dirty="0" smtClean="0"/>
              <a:t>: a equipe técnica </a:t>
            </a:r>
            <a:r>
              <a:rPr lang="pt-BR" sz="2400" dirty="0"/>
              <a:t>deve estar ciente de que esse documento é a única garantia </a:t>
            </a:r>
            <a:r>
              <a:rPr lang="pt-BR" sz="2400" dirty="0" smtClean="0"/>
              <a:t>que atende às </a:t>
            </a:r>
            <a:r>
              <a:rPr lang="pt-BR" sz="2400" dirty="0"/>
              <a:t>solicitações do </a:t>
            </a:r>
            <a:r>
              <a:rPr lang="pt-BR" sz="2400" dirty="0" smtClean="0"/>
              <a:t>cliente. </a:t>
            </a:r>
          </a:p>
          <a:p>
            <a:endParaRPr lang="pt-BR" sz="2400" dirty="0" smtClean="0"/>
          </a:p>
          <a:p>
            <a:r>
              <a:rPr lang="pt-BR" sz="2400" dirty="0" smtClean="0"/>
              <a:t>Qual modelo ou padrão usar? </a:t>
            </a:r>
          </a:p>
          <a:p>
            <a:endParaRPr lang="pt-B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Temos vários modelos e modelos são adaptáveis.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Definir </a:t>
            </a:r>
            <a:r>
              <a:rPr lang="pt-BR" sz="2400" dirty="0"/>
              <a:t>junto com </a:t>
            </a:r>
            <a:r>
              <a:rPr lang="pt-BR" sz="2400" dirty="0" smtClean="0"/>
              <a:t>equipe </a:t>
            </a:r>
            <a:r>
              <a:rPr lang="pt-BR" sz="2400" dirty="0"/>
              <a:t>qual o padrão </a:t>
            </a:r>
            <a:r>
              <a:rPr lang="pt-BR" sz="2400" dirty="0" smtClean="0"/>
              <a:t>que utilizarão </a:t>
            </a:r>
            <a:r>
              <a:rPr lang="pt-BR" sz="2400" dirty="0"/>
              <a:t>para a documentação </a:t>
            </a:r>
            <a:r>
              <a:rPr lang="pt-BR" sz="2400" dirty="0" smtClean="0"/>
              <a:t>dos requisitos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61702" y="198997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</a:t>
            </a:r>
            <a:r>
              <a:rPr lang="pt-BR" dirty="0"/>
              <a:t>de </a:t>
            </a:r>
            <a:r>
              <a:rPr lang="pt-BR" dirty="0" smtClean="0"/>
              <a:t>Software - Estrutura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9226415"/>
              </p:ext>
            </p:extLst>
          </p:nvPr>
        </p:nvGraphicFramePr>
        <p:xfrm>
          <a:off x="966652" y="1554477"/>
          <a:ext cx="7863839" cy="4147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70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Capítulo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9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Prefácio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 definir os possíveis leitores do documento e descrever seu histórico de versões, incluindo uma justificativa para a criação de uma nova versão e um resumo das mudanças feitas em cada versão.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Introdução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 descrever a necessidade para o sistema. Deve descrever brevemente as funções do sistema e explicar como ele vai funcionar com outros sistemas. Também deve descrever como o sistema atende aos objetivos globais de negócio ou estratégicos da organização que encomendou o software.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1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Glossário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 definir os termos técnicos usados no documento. Você não deve fazer suposições sobre a experiência ou o conhecimento do leitor.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3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Definição de requisitos de usuário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 descrever os serviços fornecidos ao usuário. Os requisitos não funcionais de sistema também devem ser descritos nessa seção. Essa descrição pode usar a linguagem natural, diagramas ou outras notações compreensíveis para os clientes. Normas de produto e processos a serem seguidos devem ser especificados.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08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159809"/>
            <a:ext cx="8556172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 - Estrutura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4279147"/>
              </p:ext>
            </p:extLst>
          </p:nvPr>
        </p:nvGraphicFramePr>
        <p:xfrm>
          <a:off x="770710" y="1358536"/>
          <a:ext cx="8098971" cy="447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2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6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Capítulo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5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Arquitetura do sistema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 apresentar uma visão geral em alto nível da arquitetura do sistema previsto, mostrando a distribuição de funções entre os módulos do sistema. Componentes de arquitetura que são reusados devem ser destacados.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1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Especificação de requisitos do sistema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 descrever em detalhes os requisitos funcionais e não funcionais. Se necessário, também podem ser adicionados mais detalhes aos requisitos não funcionais. Interfaces com outros sistemas podem ser definidas.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4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Modelos do sistema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Pode incluir modelos gráficos do sistema que mostram os relacionamentos entre os componentes do sistema, o sistema e seu ambiente. Exemplos de possíveis modelos são modelos de objetos, modelos de fluxo de dados ou modelo semânticos de dados.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9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Evolução do sistema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 descrever os pressupostos fundamentais em que o sistema se baseia, bem como quaisquer mudanças previstas, em decorrência da evolução do hardware, de mudanças nas necessidades do usuário etc. Essa seção é útil para projetistas de sistema, pois pode ajudá-los a evitar decisões capazes de restringir possíveis mudanças futuras no sistema.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60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38187"/>
            <a:ext cx="8300430" cy="82161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pt-BR" dirty="0" smtClean="0"/>
              <a:t>Documento de Requisitos de Software - Estrutura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3871078"/>
              </p:ext>
            </p:extLst>
          </p:nvPr>
        </p:nvGraphicFramePr>
        <p:xfrm>
          <a:off x="849085" y="1709312"/>
          <a:ext cx="7837714" cy="338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7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6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Capítulo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7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Apêndices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 fornecer informações detalhadas e específicas relacionadas à aplicação em desenvolvimento, além de descrições de hardware e banco de dados, por exemplo. Os requisitos de hardware definem as configurações mínimas ideais para o sistema. Requisitos de banco de dados definem a organização lógica dos dados usados pelo sistema e os relacionamentos entre esses dados.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68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Índice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Vários índices podem ser incluídos no documento. Pode haver, além de um índice alfabético normal, um índice de diagramas, de funções, entre outros pertinentes.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44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</TotalTime>
  <Words>1693</Words>
  <Application>Microsoft Office PowerPoint</Application>
  <PresentationFormat>Apresentação na tela 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95</cp:revision>
  <dcterms:created xsi:type="dcterms:W3CDTF">2019-02-06T19:28:48Z</dcterms:created>
  <dcterms:modified xsi:type="dcterms:W3CDTF">2020-06-18T22:38:43Z</dcterms:modified>
</cp:coreProperties>
</file>