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02" r:id="rId2"/>
    <p:sldId id="257" r:id="rId3"/>
    <p:sldId id="259" r:id="rId4"/>
    <p:sldId id="263" r:id="rId5"/>
    <p:sldId id="301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6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2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="" xmlns:p14="http://schemas.microsoft.com/office/powerpoint/2010/main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="" xmlns:p14="http://schemas.microsoft.com/office/powerpoint/2010/main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="" xmlns:p14="http://schemas.microsoft.com/office/powerpoint/2010/main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="" xmlns:p14="http://schemas.microsoft.com/office/powerpoint/2010/main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="" xmlns:p14="http://schemas.microsoft.com/office/powerpoint/2010/main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Lorem ipsum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rcRect l="46514" r="13050"/>
          <a:stretch/>
        </p:blipFill>
        <p:spPr>
          <a:xfrm>
            <a:off x="5000626" y="0"/>
            <a:ext cx="4143374" cy="6858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2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>
          <a:xfrm>
            <a:off x="171000" y="1811961"/>
            <a:ext cx="5864039" cy="3234080"/>
          </a:xfr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=""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5"/>
          </p:nvPr>
        </p:nvSpPr>
        <p:spPr>
          <a:xfrm>
            <a:off x="587828" y="1580605"/>
            <a:ext cx="8556172" cy="401029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/>
              <a:t>Objetivo</a:t>
            </a:r>
            <a:r>
              <a:rPr lang="pt-BR" dirty="0" smtClean="0"/>
              <a:t>: </a:t>
            </a:r>
            <a:r>
              <a:rPr lang="pt-BR" dirty="0"/>
              <a:t>mostrar que os requisitos realmente definem o sistema que o cliente deseja.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  validação deve se ocupar da elaboração de um esboço completo do documento de requisitos.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É importante porque a ocorrência de erros em um documento de requisitos pode levar a grandes custos relacionados ao retrabalho.</a:t>
            </a:r>
          </a:p>
        </p:txBody>
      </p:sp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59809"/>
            <a:ext cx="8300430" cy="1055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smtClean="0">
                <a:solidFill>
                  <a:srgbClr val="005388"/>
                </a:solidFill>
              </a:rPr>
              <a:t>Validação de requisitos</a:t>
            </a:r>
            <a:endParaRPr lang="pt-BR" sz="2800" b="1" dirty="0">
              <a:solidFill>
                <a:srgbClr val="00538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13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5"/>
          </p:nvPr>
        </p:nvSpPr>
        <p:spPr>
          <a:xfrm>
            <a:off x="587828" y="1737369"/>
            <a:ext cx="8556172" cy="372291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 smtClean="0"/>
              <a:t>Verificações </a:t>
            </a:r>
            <a:r>
              <a:rPr lang="pt-BR" b="1" dirty="0"/>
              <a:t>de </a:t>
            </a:r>
            <a:r>
              <a:rPr lang="pt-BR" b="1" dirty="0" smtClean="0"/>
              <a:t>validade</a:t>
            </a:r>
            <a:r>
              <a:rPr lang="pt-BR" dirty="0" smtClean="0"/>
              <a:t>: </a:t>
            </a:r>
            <a:r>
              <a:rPr lang="pt-BR" dirty="0"/>
              <a:t>Trata-se da verificação das diversas funções utilizadas podendo neste estágio verificar a necessidade de funções adicionais.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 smtClean="0"/>
              <a:t>Verificações </a:t>
            </a:r>
            <a:r>
              <a:rPr lang="pt-BR" b="1" dirty="0"/>
              <a:t>de </a:t>
            </a:r>
            <a:r>
              <a:rPr lang="pt-BR" b="1" dirty="0" smtClean="0"/>
              <a:t>consistência</a:t>
            </a:r>
            <a:r>
              <a:rPr lang="pt-BR" dirty="0" smtClean="0"/>
              <a:t>: </a:t>
            </a:r>
            <a:r>
              <a:rPr lang="pt-BR" dirty="0"/>
              <a:t>Os requisitos em um documento não devem ser conflitantes, não devendo existir descrições diferentes para uma mesma função do sistema.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 smtClean="0"/>
              <a:t>Verificações </a:t>
            </a:r>
            <a:r>
              <a:rPr lang="pt-BR" b="1" dirty="0"/>
              <a:t>de </a:t>
            </a:r>
            <a:r>
              <a:rPr lang="pt-BR" b="1" dirty="0" smtClean="0"/>
              <a:t>completeza</a:t>
            </a:r>
            <a:r>
              <a:rPr lang="pt-BR" dirty="0" smtClean="0"/>
              <a:t>: </a:t>
            </a:r>
            <a:r>
              <a:rPr lang="pt-BR" dirty="0"/>
              <a:t>Verificação se o documento de requisitos estejam definindo todas as funções e restrições exigidas pelos usuários do sistema.</a:t>
            </a:r>
          </a:p>
        </p:txBody>
      </p:sp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59809"/>
            <a:ext cx="8300430" cy="1055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smtClean="0">
                <a:solidFill>
                  <a:srgbClr val="005388"/>
                </a:solidFill>
              </a:rPr>
              <a:t>Validação de requisitos – Tipos de Verificações</a:t>
            </a:r>
            <a:endParaRPr lang="pt-BR" sz="2800" b="1" dirty="0">
              <a:solidFill>
                <a:srgbClr val="00538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72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5"/>
          </p:nvPr>
        </p:nvSpPr>
        <p:spPr>
          <a:xfrm>
            <a:off x="587828" y="1645920"/>
            <a:ext cx="8386355" cy="45850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b="1" dirty="0"/>
              <a:t>Verificações de </a:t>
            </a:r>
            <a:r>
              <a:rPr lang="pt-BR" b="1" dirty="0" smtClean="0"/>
              <a:t>realismo</a:t>
            </a:r>
            <a:r>
              <a:rPr lang="pt-BR" dirty="0" smtClean="0"/>
              <a:t>: </a:t>
            </a:r>
            <a:r>
              <a:rPr lang="pt-BR" dirty="0"/>
              <a:t>Verificados, a fim de assegurar que eles realmente podem ser implementados, levando-se também em conta o orçamento e os prazos para o desenvolvimento do sistema.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b="1" dirty="0" smtClean="0"/>
              <a:t>Facilidade </a:t>
            </a:r>
            <a:r>
              <a:rPr lang="pt-BR" b="1" dirty="0"/>
              <a:t>de </a:t>
            </a:r>
            <a:r>
              <a:rPr lang="pt-BR" b="1" dirty="0" smtClean="0"/>
              <a:t>verificação:</a:t>
            </a:r>
            <a:r>
              <a:rPr lang="pt-BR" dirty="0" smtClean="0"/>
              <a:t> </a:t>
            </a:r>
            <a:r>
              <a:rPr lang="pt-BR" dirty="0"/>
              <a:t>Para diminuir as possíveis divergências entre cliente e fornecedor, os requisitos do sistema devem sempre ser escritos de modo que possam ser verificados. Isso implica na definição de um conjunto de verificações para mostrar que o sistema entregue cumpre com esses requisitos.</a:t>
            </a:r>
          </a:p>
        </p:txBody>
      </p:sp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59809"/>
            <a:ext cx="8300430" cy="1055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smtClean="0">
                <a:solidFill>
                  <a:srgbClr val="005388"/>
                </a:solidFill>
              </a:rPr>
              <a:t>Validação de requisitos – Tipos de Verificações</a:t>
            </a:r>
            <a:endParaRPr lang="pt-BR" sz="2800" b="1" dirty="0">
              <a:solidFill>
                <a:srgbClr val="00538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29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5"/>
          </p:nvPr>
        </p:nvSpPr>
        <p:spPr>
          <a:xfrm>
            <a:off x="587828" y="1567543"/>
            <a:ext cx="8242663" cy="316121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b="1" dirty="0" smtClean="0"/>
              <a:t>Revisões </a:t>
            </a:r>
            <a:r>
              <a:rPr lang="pt-BR" b="1" dirty="0"/>
              <a:t>de </a:t>
            </a:r>
            <a:r>
              <a:rPr lang="pt-BR" b="1" dirty="0" smtClean="0"/>
              <a:t>requisitos:</a:t>
            </a:r>
            <a:r>
              <a:rPr lang="pt-BR" dirty="0" smtClean="0"/>
              <a:t> </a:t>
            </a:r>
            <a:r>
              <a:rPr lang="pt-BR" dirty="0"/>
              <a:t>Os requisitos são analisados sistematicamente por uma equipe de revisores, a fim de eliminar erros e inconsistências.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 smtClean="0"/>
              <a:t>Prototipação:</a:t>
            </a:r>
            <a:r>
              <a:rPr lang="pt-BR" dirty="0" smtClean="0"/>
              <a:t> Cria </a:t>
            </a:r>
            <a:r>
              <a:rPr lang="pt-BR" dirty="0"/>
              <a:t>um executável do sistema é mostrado aos usuários finais e clientes.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Geração de casos de </a:t>
            </a:r>
            <a:r>
              <a:rPr lang="pt-BR" b="1" dirty="0" smtClean="0"/>
              <a:t>teste:</a:t>
            </a:r>
            <a:r>
              <a:rPr lang="pt-BR" dirty="0" smtClean="0"/>
              <a:t> Permite </a:t>
            </a:r>
            <a:r>
              <a:rPr lang="pt-BR" dirty="0"/>
              <a:t>a criação de ambientes de testes para que percorra o fluxo real de informações.</a:t>
            </a:r>
          </a:p>
        </p:txBody>
      </p:sp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59809"/>
            <a:ext cx="8300430" cy="1055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smtClean="0">
                <a:solidFill>
                  <a:srgbClr val="005388"/>
                </a:solidFill>
              </a:rPr>
              <a:t>Validação de requisitos – Técnicas de Validação</a:t>
            </a:r>
            <a:endParaRPr lang="pt-BR" sz="2800" b="1" dirty="0">
              <a:solidFill>
                <a:srgbClr val="00538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20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Janaina Freitas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0"/>
          </p:nvPr>
        </p:nvSpPr>
        <p:spPr/>
      </p:sp>
      <p:pic>
        <p:nvPicPr>
          <p:cNvPr id="6" name="Espaço Reservado para 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502" b="19502"/>
          <a:stretch>
            <a:fillRect/>
          </a:stretch>
        </p:blipFill>
        <p:spPr>
          <a:xfrm>
            <a:off x="0" y="0"/>
            <a:ext cx="9144000" cy="41812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0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692331" y="1151411"/>
            <a:ext cx="7896751" cy="444706"/>
          </a:xfrm>
        </p:spPr>
        <p:txBody>
          <a:bodyPr>
            <a:noAutofit/>
          </a:bodyPr>
          <a:lstStyle/>
          <a:p>
            <a:r>
              <a:rPr lang="pt-BR" sz="3200" dirty="0" smtClean="0"/>
              <a:t>Unidade II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862149" y="1967177"/>
            <a:ext cx="8112035" cy="1154845"/>
          </a:xfrm>
        </p:spPr>
        <p:txBody>
          <a:bodyPr anchor="t" anchorCtr="0"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3200" b="1" dirty="0" smtClean="0">
                <a:solidFill>
                  <a:schemeClr val="tx1"/>
                </a:solidFill>
              </a:rPr>
              <a:t>Engenharia de Requisitos</a:t>
            </a:r>
            <a:endParaRPr lang="pt-B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5"/>
          </p:nvPr>
        </p:nvSpPr>
        <p:spPr>
          <a:xfrm>
            <a:off x="587828" y="1308602"/>
            <a:ext cx="8556172" cy="46611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Processo que envolve todas as atividades necessárias para a criação e manutenção de um documento de requisitos de software.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Existem </a:t>
            </a:r>
            <a:r>
              <a:rPr lang="pt-BR" b="1" dirty="0"/>
              <a:t>quatro</a:t>
            </a:r>
            <a:r>
              <a:rPr lang="pt-BR" dirty="0"/>
              <a:t> atividades genéricas de processo de engenharia de requisitos que são de alto nível: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>
                <a:solidFill>
                  <a:schemeClr val="tx1"/>
                </a:solidFill>
              </a:rPr>
              <a:t>estudo de viabilidade do </a:t>
            </a:r>
            <a:r>
              <a:rPr lang="pt-BR" sz="2400" dirty="0" smtClean="0">
                <a:solidFill>
                  <a:schemeClr val="tx1"/>
                </a:solidFill>
              </a:rPr>
              <a:t>sistema.</a:t>
            </a:r>
            <a:endParaRPr lang="pt-BR" sz="2400" dirty="0">
              <a:solidFill>
                <a:schemeClr val="tx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O levantamento e análise de </a:t>
            </a:r>
            <a:r>
              <a:rPr lang="pt-BR" sz="2400" dirty="0" smtClean="0">
                <a:solidFill>
                  <a:schemeClr val="tx1"/>
                </a:solidFill>
              </a:rPr>
              <a:t>requisitos. </a:t>
            </a:r>
            <a:endParaRPr lang="pt-BR" sz="2400" dirty="0">
              <a:solidFill>
                <a:schemeClr val="tx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A especificação de requisitos e sua documentação e, </a:t>
            </a:r>
            <a:r>
              <a:rPr lang="pt-BR" sz="2400" dirty="0" smtClean="0">
                <a:solidFill>
                  <a:schemeClr val="tx1"/>
                </a:solidFill>
              </a:rPr>
              <a:t>finalmente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A validação desses requisitos.</a:t>
            </a:r>
          </a:p>
        </p:txBody>
      </p:sp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03501"/>
            <a:ext cx="8300430" cy="650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Engenharia de Requisitos</a:t>
            </a:r>
            <a:endParaRPr lang="pt-BR" sz="2800" b="1" kern="0" dirty="0" smtClean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68816"/>
            <a:ext cx="8300430" cy="650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Processo de Engenharia de Requisitos</a:t>
            </a:r>
            <a:endParaRPr lang="pt-BR" sz="2800" b="1" kern="0" dirty="0" smtClean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48" y="1892280"/>
            <a:ext cx="7312206" cy="3819049"/>
          </a:xfrm>
          <a:prstGeom prst="rect">
            <a:avLst/>
          </a:prstGeom>
        </p:spPr>
      </p:pic>
      <p:sp>
        <p:nvSpPr>
          <p:cNvPr id="9" name="Espaço Reservado para Rodapé 5"/>
          <p:cNvSpPr txBox="1">
            <a:spLocks/>
          </p:cNvSpPr>
          <p:nvPr/>
        </p:nvSpPr>
        <p:spPr>
          <a:xfrm>
            <a:off x="1409428" y="5672141"/>
            <a:ext cx="7055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 </a:t>
            </a:r>
            <a:r>
              <a:rPr lang="pt-BR" sz="1100" dirty="0" err="1">
                <a:solidFill>
                  <a:schemeClr val="tx1"/>
                </a:solidFill>
              </a:rPr>
              <a:t>Sommerville</a:t>
            </a:r>
            <a:r>
              <a:rPr lang="pt-BR" sz="1100" dirty="0">
                <a:solidFill>
                  <a:schemeClr val="tx1"/>
                </a:solidFill>
              </a:rPr>
              <a:t> (2011, p. 24).</a:t>
            </a:r>
          </a:p>
        </p:txBody>
      </p:sp>
    </p:spTree>
    <p:extLst>
      <p:ext uri="{BB962C8B-B14F-4D97-AF65-F5344CB8AC3E}">
        <p14:creationId xmlns="" xmlns:p14="http://schemas.microsoft.com/office/powerpoint/2010/main" val="18961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5"/>
          </p:nvPr>
        </p:nvSpPr>
        <p:spPr>
          <a:xfrm>
            <a:off x="679268" y="1632859"/>
            <a:ext cx="8464732" cy="431074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estudo de viabilidade é um estudo rápido, direcionado, que se destina a responder a algumas </a:t>
            </a:r>
            <a:r>
              <a:rPr lang="pt-BR" dirty="0" smtClean="0"/>
              <a:t>perguntas: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>
                <a:solidFill>
                  <a:schemeClr val="tx1"/>
                </a:solidFill>
              </a:rPr>
              <a:t>sistema contribui para os objetivos gerais da organização?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>
                <a:solidFill>
                  <a:schemeClr val="tx1"/>
                </a:solidFill>
              </a:rPr>
              <a:t>sistema pode ser implementado com a utilização de tecnologia atual dentro das restrições de custo e de prazo?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O sistema pode ser integrado com outros sistemas já em operação?</a:t>
            </a:r>
          </a:p>
        </p:txBody>
      </p:sp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59809"/>
            <a:ext cx="8300430" cy="1055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Estudo de Viabilidade</a:t>
            </a:r>
          </a:p>
        </p:txBody>
      </p:sp>
    </p:spTree>
    <p:extLst>
      <p:ext uri="{BB962C8B-B14F-4D97-AF65-F5344CB8AC3E}">
        <p14:creationId xmlns="" xmlns:p14="http://schemas.microsoft.com/office/powerpoint/2010/main" val="2516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5"/>
          </p:nvPr>
        </p:nvSpPr>
        <p:spPr>
          <a:xfrm>
            <a:off x="587828" y="1410791"/>
            <a:ext cx="8556172" cy="39188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Nessa atividade:  </a:t>
            </a:r>
            <a:r>
              <a:rPr lang="pt-BR" dirty="0"/>
              <a:t>os membros da equipe técnica de desenvolvimento de software trabalham com o cliente e os usuários finais do sistema para descobrir mais informações sobre o domínio da aplicação, que serviços o sistema deve fornecer, o desempenho exigido do sistema, as restrições de hardware etc...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levantamento e a análise de requisitos podem envolver diferentes tipos de pessoas em uma organização.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termo </a:t>
            </a:r>
            <a:r>
              <a:rPr lang="pt-BR" b="1" i="1" dirty="0" err="1">
                <a:solidFill>
                  <a:srgbClr val="005388"/>
                </a:solidFill>
              </a:rPr>
              <a:t>stakeholder</a:t>
            </a:r>
            <a:r>
              <a:rPr lang="pt-BR" i="1" dirty="0"/>
              <a:t> </a:t>
            </a:r>
            <a:r>
              <a:rPr lang="pt-BR" dirty="0"/>
              <a:t>é utilizado para se referir a qualquer pessoa que terá alguma influência direta ou indireta sobre os requisitos do sistema. </a:t>
            </a:r>
            <a:endParaRPr lang="pt-BR" b="1" dirty="0"/>
          </a:p>
        </p:txBody>
      </p:sp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59809"/>
            <a:ext cx="8300430" cy="1055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smtClean="0">
                <a:solidFill>
                  <a:srgbClr val="005388"/>
                </a:solidFill>
              </a:rPr>
              <a:t>Levantamento e análise de requisitos</a:t>
            </a:r>
            <a:endParaRPr lang="pt-BR" sz="2800" b="1" dirty="0">
              <a:solidFill>
                <a:srgbClr val="00538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3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5"/>
          </p:nvPr>
        </p:nvSpPr>
        <p:spPr>
          <a:xfrm>
            <a:off x="587828" y="1254037"/>
            <a:ext cx="8556172" cy="5016135"/>
          </a:xfrm>
        </p:spPr>
        <p:txBody>
          <a:bodyPr>
            <a:noAutofit/>
          </a:bodyPr>
          <a:lstStyle/>
          <a:p>
            <a:r>
              <a:rPr lang="pt-BR" b="1" dirty="0" smtClean="0"/>
              <a:t>Dificuldade do Levantamento e Análise De Requisitos: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Os </a:t>
            </a:r>
            <a:r>
              <a:rPr lang="pt-BR" b="1" i="1" dirty="0" err="1"/>
              <a:t>stakeholders</a:t>
            </a:r>
            <a:r>
              <a:rPr lang="pt-BR" dirty="0"/>
              <a:t> frequentemente não sabem na realidade o que querem do sistema computacional</a:t>
            </a:r>
            <a:r>
              <a:rPr lang="pt-BR" dirty="0" smtClean="0"/>
              <a:t>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Os </a:t>
            </a:r>
            <a:r>
              <a:rPr lang="pt-BR" b="1" i="1" dirty="0" err="1"/>
              <a:t>stakeholders</a:t>
            </a:r>
            <a:r>
              <a:rPr lang="pt-BR" dirty="0"/>
              <a:t> em um sistema expressam naturalmente os requisitos em seus próprios termos e com o conhecimento implícito de sua área de atuação</a:t>
            </a:r>
            <a:r>
              <a:rPr lang="pt-BR" dirty="0" smtClean="0"/>
              <a:t>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Diferentes </a:t>
            </a:r>
            <a:r>
              <a:rPr lang="pt-BR" b="1" i="1" dirty="0" err="1"/>
              <a:t>stakeholders</a:t>
            </a:r>
            <a:r>
              <a:rPr lang="pt-BR" dirty="0"/>
              <a:t> têm em mente diferentes requisitos e podem expressá-los de maneiras distintas</a:t>
            </a:r>
            <a:r>
              <a:rPr lang="pt-BR" dirty="0" smtClean="0"/>
              <a:t>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Fatores políticos podem influenciar os requisitos do sistema.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 ambiente econômico e de negócios, no qual a análise de requisitos ocorre, pode mudar durante o processo de análise.</a:t>
            </a:r>
          </a:p>
        </p:txBody>
      </p:sp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59809"/>
            <a:ext cx="8300430" cy="1055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smtClean="0">
                <a:solidFill>
                  <a:srgbClr val="005388"/>
                </a:solidFill>
              </a:rPr>
              <a:t>Levantamento e análise de requisitos</a:t>
            </a:r>
            <a:endParaRPr lang="pt-BR" sz="2800" b="1" dirty="0">
              <a:solidFill>
                <a:srgbClr val="00538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5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5"/>
          </p:nvPr>
        </p:nvSpPr>
        <p:spPr>
          <a:xfrm>
            <a:off x="587828" y="1567543"/>
            <a:ext cx="8360229" cy="466344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Durante </a:t>
            </a:r>
            <a:r>
              <a:rPr lang="pt-BR" dirty="0"/>
              <a:t>o levantamento de requisitos (levantamento de dados), a equipe de desenvolvimento tenta entender o domínio (contexto/problema).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Utiliza-se o </a:t>
            </a:r>
            <a:r>
              <a:rPr lang="pt-BR" b="1" dirty="0"/>
              <a:t>DOCUMENTO DE REQUISITOS ou ESPECIFICAÇÃO DE REQUISITOS </a:t>
            </a:r>
            <a:r>
              <a:rPr lang="pt-BR" dirty="0"/>
              <a:t>que engloba requisitos funcionais, requisitos não funcionais, de usuário e de sistema.</a:t>
            </a:r>
          </a:p>
        </p:txBody>
      </p:sp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59809"/>
            <a:ext cx="8300430" cy="1055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smtClean="0">
                <a:solidFill>
                  <a:srgbClr val="005388"/>
                </a:solidFill>
              </a:rPr>
              <a:t>Especificação de requisitos</a:t>
            </a:r>
            <a:endParaRPr lang="pt-BR" sz="2800" b="1" dirty="0">
              <a:solidFill>
                <a:srgbClr val="00538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71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1950</TotalTime>
  <Words>690</Words>
  <Application>Microsoft Office PowerPoint</Application>
  <PresentationFormat>Apresentação na tela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Engenharia de Software</vt:lpstr>
      <vt:lpstr>Engenharia de Software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Janaina</cp:lastModifiedBy>
  <cp:revision>100</cp:revision>
  <dcterms:created xsi:type="dcterms:W3CDTF">2019-02-06T19:28:48Z</dcterms:created>
  <dcterms:modified xsi:type="dcterms:W3CDTF">2020-06-18T22:39:52Z</dcterms:modified>
</cp:coreProperties>
</file>