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34" r:id="rId2"/>
    <p:sldId id="257" r:id="rId3"/>
    <p:sldId id="259" r:id="rId4"/>
    <p:sldId id="335" r:id="rId5"/>
    <p:sldId id="336" r:id="rId6"/>
    <p:sldId id="337" r:id="rId7"/>
    <p:sldId id="302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26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2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xmlns="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xmlns="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xmlns="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Lorem ipsum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rcRect l="46514" r="13050"/>
          <a:stretch/>
        </p:blipFill>
        <p:spPr>
          <a:xfrm>
            <a:off x="5000626" y="0"/>
            <a:ext cx="4143374" cy="6858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2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171000" y="1811961"/>
            <a:ext cx="5864039" cy="3234080"/>
          </a:xfr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=""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 txBox="1">
            <a:spLocks/>
          </p:cNvSpPr>
          <p:nvPr/>
        </p:nvSpPr>
        <p:spPr>
          <a:xfrm>
            <a:off x="587827" y="159808"/>
            <a:ext cx="8425543" cy="1015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>
                <a:solidFill>
                  <a:srgbClr val="005388"/>
                </a:solidFill>
              </a:rPr>
              <a:t>Diagrama de Casos de </a:t>
            </a:r>
            <a:r>
              <a:rPr lang="pt-BR" sz="2800" b="1" dirty="0" smtClean="0">
                <a:solidFill>
                  <a:srgbClr val="005388"/>
                </a:solidFill>
              </a:rPr>
              <a:t>Uso</a:t>
            </a:r>
            <a:endParaRPr lang="pt-BR" sz="2800" b="1" dirty="0">
              <a:solidFill>
                <a:srgbClr val="005388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60955" y="1272296"/>
            <a:ext cx="83068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Associações</a:t>
            </a:r>
          </a:p>
          <a:p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As associações entre atores e casos de uso podem conter setas indicando a navegabilidade desta. </a:t>
            </a:r>
            <a:r>
              <a:rPr lang="pt-BR" sz="2400" dirty="0" smtClean="0"/>
              <a:t>Sentido </a:t>
            </a:r>
            <a:r>
              <a:rPr lang="pt-BR" sz="2400" dirty="0"/>
              <a:t>em que as informações </a:t>
            </a:r>
            <a:r>
              <a:rPr lang="pt-BR" sz="2400" dirty="0" smtClean="0"/>
              <a:t>trafegam. </a:t>
            </a:r>
            <a:endParaRPr lang="pt-BR" sz="24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Tipos de Associações: comunicação (associação), generalização ou especialização, inclusão e extensão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60956" y="4230260"/>
            <a:ext cx="830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Comunicação</a:t>
            </a:r>
            <a:r>
              <a:rPr lang="pt-BR" sz="2400" dirty="0"/>
              <a:t>: </a:t>
            </a:r>
            <a:r>
              <a:rPr lang="pt-BR" sz="2400" dirty="0" smtClean="0"/>
              <a:t>associação entre </a:t>
            </a:r>
            <a:r>
              <a:rPr lang="pt-BR" sz="2400" dirty="0"/>
              <a:t>um ator </a:t>
            </a:r>
            <a:r>
              <a:rPr lang="pt-BR" sz="2400" dirty="0" smtClean="0"/>
              <a:t>e um </a:t>
            </a:r>
            <a:r>
              <a:rPr lang="pt-BR" sz="2400" dirty="0"/>
              <a:t>Caso de Uso. 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92" y="4807277"/>
            <a:ext cx="5569293" cy="125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6985853" y="591564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autora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xmlns="" val="8441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 txBox="1">
            <a:spLocks/>
          </p:cNvSpPr>
          <p:nvPr/>
        </p:nvSpPr>
        <p:spPr>
          <a:xfrm>
            <a:off x="587827" y="159808"/>
            <a:ext cx="8425543" cy="1015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>
                <a:solidFill>
                  <a:srgbClr val="005388"/>
                </a:solidFill>
              </a:rPr>
              <a:t>Diagrama de Casos de </a:t>
            </a:r>
            <a:r>
              <a:rPr lang="pt-BR" sz="2800" b="1" dirty="0" smtClean="0">
                <a:solidFill>
                  <a:srgbClr val="005388"/>
                </a:solidFill>
              </a:rPr>
              <a:t>Uso</a:t>
            </a:r>
            <a:endParaRPr lang="pt-BR" sz="2800" b="1" dirty="0">
              <a:solidFill>
                <a:srgbClr val="005388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0804" y="1301963"/>
            <a:ext cx="84731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/>
              <a:t>Generalização/Especialização</a:t>
            </a:r>
            <a:r>
              <a:rPr lang="pt-BR" sz="2200" dirty="0"/>
              <a:t>: relaciona casos de uso com características semelhantes e pequenas diferenças entre si.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220" y="2417179"/>
            <a:ext cx="2098338" cy="205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7926135" y="6237703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autora</a:t>
            </a:r>
            <a:endParaRPr lang="pt-BR" sz="11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06" y="2487016"/>
            <a:ext cx="3409950" cy="252412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68" y="4538685"/>
            <a:ext cx="43148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41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 txBox="1">
            <a:spLocks/>
          </p:cNvSpPr>
          <p:nvPr/>
        </p:nvSpPr>
        <p:spPr>
          <a:xfrm>
            <a:off x="587827" y="159808"/>
            <a:ext cx="8425543" cy="1015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>
                <a:solidFill>
                  <a:srgbClr val="005388"/>
                </a:solidFill>
              </a:rPr>
              <a:t>Diagrama de Casos de </a:t>
            </a:r>
            <a:r>
              <a:rPr lang="pt-BR" sz="2800" b="1" dirty="0" smtClean="0">
                <a:solidFill>
                  <a:srgbClr val="005388"/>
                </a:solidFill>
              </a:rPr>
              <a:t>Uso</a:t>
            </a:r>
            <a:endParaRPr lang="pt-BR" sz="2800" b="1" dirty="0">
              <a:solidFill>
                <a:srgbClr val="005388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19290" y="991065"/>
            <a:ext cx="8524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Inclusão: </a:t>
            </a:r>
            <a:r>
              <a:rPr lang="pt-BR" sz="2200" dirty="0"/>
              <a:t>&lt;&lt;include</a:t>
            </a:r>
            <a:r>
              <a:rPr lang="pt-BR" sz="2200" dirty="0" smtClean="0"/>
              <a:t>&gt;&gt;  relacionamento </a:t>
            </a:r>
            <a:r>
              <a:rPr lang="pt-BR" sz="2200" dirty="0"/>
              <a:t>com outro caso de uso que sempre </a:t>
            </a:r>
            <a:r>
              <a:rPr lang="pt-BR" sz="2200" dirty="0" smtClean="0"/>
              <a:t>será executado.</a:t>
            </a:r>
          </a:p>
          <a:p>
            <a:r>
              <a:rPr lang="pt-BR" sz="2200" dirty="0" smtClean="0"/>
              <a:t>Exemplo</a:t>
            </a:r>
            <a:r>
              <a:rPr lang="pt-BR" sz="2200" dirty="0"/>
              <a:t>: quando um caso de uso A possui relacionamento de inclusão com  outro caso de uso B, a execução de A implica na execução de B. 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80" y="2492329"/>
            <a:ext cx="54102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820" y="4028402"/>
            <a:ext cx="3752850" cy="2428875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8086494" y="6216935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autora</a:t>
            </a:r>
            <a:endParaRPr lang="pt-BR" sz="11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95" y="4028402"/>
            <a:ext cx="43243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41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 txBox="1">
            <a:spLocks/>
          </p:cNvSpPr>
          <p:nvPr/>
        </p:nvSpPr>
        <p:spPr>
          <a:xfrm>
            <a:off x="587827" y="159808"/>
            <a:ext cx="8425543" cy="1015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>
                <a:solidFill>
                  <a:srgbClr val="005388"/>
                </a:solidFill>
              </a:rPr>
              <a:t>Diagrama de Casos de </a:t>
            </a:r>
            <a:r>
              <a:rPr lang="pt-BR" sz="2800" b="1" dirty="0" smtClean="0">
                <a:solidFill>
                  <a:srgbClr val="005388"/>
                </a:solidFill>
              </a:rPr>
              <a:t>Uso</a:t>
            </a:r>
            <a:endParaRPr lang="pt-BR" sz="2800" b="1" dirty="0">
              <a:solidFill>
                <a:srgbClr val="005388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96931" y="1289226"/>
            <a:ext cx="8371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Extensão: </a:t>
            </a:r>
            <a:r>
              <a:rPr lang="pt-BR" sz="2200" dirty="0"/>
              <a:t>&lt;&lt;</a:t>
            </a:r>
            <a:r>
              <a:rPr lang="pt-BR" sz="2200" dirty="0" err="1"/>
              <a:t>extend</a:t>
            </a:r>
            <a:r>
              <a:rPr lang="pt-BR" sz="2200" dirty="0" smtClean="0"/>
              <a:t>&gt;&gt; relacionamento </a:t>
            </a:r>
            <a:r>
              <a:rPr lang="pt-BR" sz="2200" dirty="0"/>
              <a:t>com outro caso de uso que pode ou </a:t>
            </a:r>
            <a:r>
              <a:rPr lang="pt-BR" sz="2200" dirty="0" smtClean="0"/>
              <a:t>não ser executado</a:t>
            </a:r>
            <a:r>
              <a:rPr lang="pt-BR" sz="2200" dirty="0"/>
              <a:t>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535" t="22819" r="15212" b="22925"/>
          <a:stretch/>
        </p:blipFill>
        <p:spPr>
          <a:xfrm>
            <a:off x="2902614" y="2324215"/>
            <a:ext cx="3230246" cy="184167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24" y="4598172"/>
            <a:ext cx="5891777" cy="1662986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309578" y="6092577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autora</a:t>
            </a:r>
            <a:endParaRPr lang="pt-BR" sz="1100" dirty="0"/>
          </a:p>
        </p:txBody>
      </p:sp>
      <p:sp>
        <p:nvSpPr>
          <p:cNvPr id="15" name="Retângulo 14"/>
          <p:cNvSpPr/>
          <p:nvPr/>
        </p:nvSpPr>
        <p:spPr>
          <a:xfrm>
            <a:off x="5379597" y="428663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00" dirty="0" smtClean="0"/>
              <a:t>Fonte: </a:t>
            </a:r>
            <a:r>
              <a:rPr lang="pt-BR" sz="1000" dirty="0" err="1" smtClean="0"/>
              <a:t>pixabay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xmlns="" val="8441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 txBox="1">
            <a:spLocks/>
          </p:cNvSpPr>
          <p:nvPr/>
        </p:nvSpPr>
        <p:spPr>
          <a:xfrm>
            <a:off x="587827" y="159808"/>
            <a:ext cx="8425543" cy="1015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>
                <a:solidFill>
                  <a:srgbClr val="005388"/>
                </a:solidFill>
              </a:rPr>
              <a:t>Diagrama de Casos de </a:t>
            </a:r>
            <a:r>
              <a:rPr lang="pt-BR" sz="2800" b="1" dirty="0" smtClean="0">
                <a:solidFill>
                  <a:srgbClr val="005388"/>
                </a:solidFill>
              </a:rPr>
              <a:t>Uso</a:t>
            </a:r>
            <a:endParaRPr lang="pt-BR" sz="2800" b="1" dirty="0">
              <a:solidFill>
                <a:srgbClr val="005388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70805" y="1393730"/>
            <a:ext cx="8371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Restrições em Associações de Extensão:</a:t>
            </a:r>
            <a:endParaRPr lang="pt-BR" sz="2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283452" y="6197081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autora</a:t>
            </a:r>
            <a:endParaRPr lang="pt-BR" sz="1100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54" y="2162999"/>
            <a:ext cx="6438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41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 txBox="1">
            <a:spLocks/>
          </p:cNvSpPr>
          <p:nvPr/>
        </p:nvSpPr>
        <p:spPr>
          <a:xfrm>
            <a:off x="587827" y="159808"/>
            <a:ext cx="8425543" cy="1015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>
                <a:solidFill>
                  <a:srgbClr val="005388"/>
                </a:solidFill>
              </a:rPr>
              <a:t>Diagrama de Casos de </a:t>
            </a:r>
            <a:r>
              <a:rPr lang="pt-BR" sz="2800" b="1" dirty="0" smtClean="0">
                <a:solidFill>
                  <a:srgbClr val="005388"/>
                </a:solidFill>
              </a:rPr>
              <a:t>Uso</a:t>
            </a:r>
            <a:endParaRPr lang="pt-BR" sz="2800" b="1" dirty="0">
              <a:solidFill>
                <a:srgbClr val="005388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83868" y="1416456"/>
            <a:ext cx="82216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Exercício 01: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Sistema </a:t>
            </a:r>
            <a:r>
              <a:rPr lang="pt-BR" sz="2400" b="1" dirty="0"/>
              <a:t>de Pagamento de </a:t>
            </a:r>
            <a:r>
              <a:rPr lang="pt-BR" sz="2400" b="1" dirty="0" smtClean="0"/>
              <a:t>Serviços</a:t>
            </a:r>
            <a:r>
              <a:rPr lang="pt-BR" sz="2400" dirty="0" smtClean="0"/>
              <a:t>:</a:t>
            </a:r>
          </a:p>
          <a:p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/>
              <a:t>sistema será responsável por gerenciar os pagamentos dos </a:t>
            </a:r>
            <a:r>
              <a:rPr lang="pt-BR" sz="2400" dirty="0" smtClean="0"/>
              <a:t>serviços prestados </a:t>
            </a:r>
            <a:r>
              <a:rPr lang="pt-BR" sz="2400" dirty="0"/>
              <a:t>por empresas e </a:t>
            </a:r>
            <a:r>
              <a:rPr lang="pt-BR" sz="2400" dirty="0" err="1"/>
              <a:t>freelancers</a:t>
            </a:r>
            <a:r>
              <a:rPr lang="pt-BR" sz="2400" dirty="0"/>
              <a:t>. O pagamento do serviço poderá </a:t>
            </a:r>
            <a:r>
              <a:rPr lang="pt-BR" sz="2400" dirty="0" smtClean="0"/>
              <a:t>ser efetuado </a:t>
            </a:r>
            <a:r>
              <a:rPr lang="pt-BR" sz="2400" dirty="0"/>
              <a:t>apenas pelo </a:t>
            </a:r>
            <a:r>
              <a:rPr lang="pt-BR" sz="2400" b="1" dirty="0"/>
              <a:t>usuário</a:t>
            </a:r>
            <a:r>
              <a:rPr lang="pt-BR" sz="2400" dirty="0"/>
              <a:t> que possuir o perfil específico para esta </a:t>
            </a:r>
            <a:r>
              <a:rPr lang="pt-BR" sz="2400" dirty="0" smtClean="0"/>
              <a:t>função. Ao </a:t>
            </a:r>
            <a:r>
              <a:rPr lang="pt-BR" sz="2400" dirty="0"/>
              <a:t>ser realizado qualquer </a:t>
            </a:r>
            <a:r>
              <a:rPr lang="pt-BR" sz="2400" dirty="0" smtClean="0"/>
              <a:t>pesquisa ou pagamento de serviço, </a:t>
            </a:r>
            <a:r>
              <a:rPr lang="pt-BR" sz="2400" dirty="0"/>
              <a:t>o sistema gera e envia </a:t>
            </a:r>
            <a:r>
              <a:rPr lang="pt-BR" sz="2400" dirty="0" smtClean="0"/>
              <a:t>uma mensagem </a:t>
            </a:r>
            <a:r>
              <a:rPr lang="pt-BR" sz="2400" dirty="0"/>
              <a:t>de e-mail aos prestadores do serviço.</a:t>
            </a:r>
          </a:p>
        </p:txBody>
      </p:sp>
    </p:spTree>
    <p:extLst>
      <p:ext uri="{BB962C8B-B14F-4D97-AF65-F5344CB8AC3E}">
        <p14:creationId xmlns:p14="http://schemas.microsoft.com/office/powerpoint/2010/main" xmlns="" val="8441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 txBox="1">
            <a:spLocks/>
          </p:cNvSpPr>
          <p:nvPr/>
        </p:nvSpPr>
        <p:spPr>
          <a:xfrm>
            <a:off x="587827" y="159808"/>
            <a:ext cx="8425543" cy="1015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>
                <a:solidFill>
                  <a:srgbClr val="005388"/>
                </a:solidFill>
              </a:rPr>
              <a:t>Diagrama de Casos de </a:t>
            </a:r>
            <a:r>
              <a:rPr lang="pt-BR" sz="2800" b="1" dirty="0" smtClean="0">
                <a:solidFill>
                  <a:srgbClr val="005388"/>
                </a:solidFill>
              </a:rPr>
              <a:t>Uso</a:t>
            </a:r>
            <a:endParaRPr lang="pt-BR" sz="2800" b="1" dirty="0">
              <a:solidFill>
                <a:srgbClr val="005388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31" y="1501695"/>
            <a:ext cx="7166497" cy="488739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99362" y="5927429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autora</a:t>
            </a:r>
            <a:endParaRPr lang="pt-BR" sz="11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94155" y="1301640"/>
            <a:ext cx="1431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Solução: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xmlns="" val="8441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Janaina Freitas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0"/>
          </p:nvPr>
        </p:nvSpPr>
        <p:spPr/>
      </p:sp>
      <p:pic>
        <p:nvPicPr>
          <p:cNvPr id="6" name="Espaço Reservado para Imagem 11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 t="19502" b="19502"/>
          <a:stretch>
            <a:fillRect/>
          </a:stretch>
        </p:blipFill>
        <p:spPr>
          <a:xfrm>
            <a:off x="0" y="0"/>
            <a:ext cx="9144000" cy="41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0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705394" y="1255922"/>
            <a:ext cx="7896751" cy="444706"/>
          </a:xfrm>
        </p:spPr>
        <p:txBody>
          <a:bodyPr>
            <a:noAutofit/>
          </a:bodyPr>
          <a:lstStyle/>
          <a:p>
            <a:r>
              <a:rPr lang="pt-BR" sz="3200" dirty="0" smtClean="0"/>
              <a:t>Unidade III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75212" y="2338251"/>
            <a:ext cx="8112035" cy="3971116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Modelagem de </a:t>
            </a:r>
            <a:r>
              <a:rPr lang="pt-BR" sz="2800" b="1" dirty="0" smtClean="0">
                <a:solidFill>
                  <a:schemeClr val="tx1"/>
                </a:solidFill>
              </a:rPr>
              <a:t>Sistemas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Diagramas de Casos de Uso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2070"/>
            <a:ext cx="8425543" cy="1156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Modelagem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736120" y="1585910"/>
            <a:ext cx="82936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Processo </a:t>
            </a:r>
            <a:r>
              <a:rPr lang="pt-BR" sz="2400" dirty="0"/>
              <a:t>de desenvolvimento de modelos abstratos de um sistema, em que cada modelo apresenta uma visão ou perspectiva, diferente do </a:t>
            </a:r>
            <a:r>
              <a:rPr lang="pt-BR" sz="2400" dirty="0" smtClean="0"/>
              <a:t>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Os </a:t>
            </a:r>
            <a:r>
              <a:rPr lang="pt-BR" sz="2400" dirty="0"/>
              <a:t>modelos são usados durante o processo de engenharia de requisitos para ajudar a extrair os requisitos do sistema durante o processo de </a:t>
            </a:r>
            <a:r>
              <a:rPr lang="pt-BR" sz="2400" dirty="0" smtClean="0"/>
              <a:t>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Modelagem </a:t>
            </a:r>
            <a:r>
              <a:rPr lang="pt-BR" sz="2400" b="1" dirty="0"/>
              <a:t>de sistemas </a:t>
            </a:r>
            <a:r>
              <a:rPr lang="pt-BR" sz="2400" dirty="0" smtClean="0"/>
              <a:t>é a </a:t>
            </a:r>
            <a:r>
              <a:rPr lang="pt-BR" sz="2400" dirty="0"/>
              <a:t>atividade de construção de modelos que expliquem/ilustrem a forma de funcionamento de um </a:t>
            </a:r>
            <a:r>
              <a:rPr lang="pt-BR" sz="2400" dirty="0" smtClean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xmlns="" val="18961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2070"/>
            <a:ext cx="8425543" cy="1156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Modelagem de Sistemas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70805" y="1666427"/>
            <a:ext cx="84731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Com </a:t>
            </a:r>
            <a:r>
              <a:rPr lang="pt-BR" sz="2200" dirty="0"/>
              <a:t>a </a:t>
            </a:r>
            <a:r>
              <a:rPr lang="pt-BR" sz="2200" dirty="0" smtClean="0"/>
              <a:t>modelagem  </a:t>
            </a:r>
            <a:r>
              <a:rPr lang="pt-BR" sz="2200" dirty="0"/>
              <a:t>alcançamos alguns objetivos</a:t>
            </a:r>
            <a:r>
              <a:rPr lang="pt-BR" sz="2200" dirty="0" smtClean="0"/>
              <a:t>:</a:t>
            </a:r>
          </a:p>
          <a:p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smtClean="0"/>
              <a:t>Os </a:t>
            </a:r>
            <a:r>
              <a:rPr lang="pt-BR" sz="2200" dirty="0"/>
              <a:t>modelos ajudam a visualizar o sistema como ele é ou como desejamos que </a:t>
            </a:r>
            <a:r>
              <a:rPr lang="pt-BR" sz="2200" dirty="0" smtClean="0"/>
              <a:t>seja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smtClean="0"/>
              <a:t>Os </a:t>
            </a:r>
            <a:r>
              <a:rPr lang="pt-BR" sz="2200" dirty="0"/>
              <a:t>modelos permitem especificar a estrutura ou o comportamento de um </a:t>
            </a:r>
            <a:r>
              <a:rPr lang="pt-BR" sz="2200" dirty="0" smtClean="0"/>
              <a:t>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smtClean="0"/>
              <a:t>Os </a:t>
            </a:r>
            <a:r>
              <a:rPr lang="pt-BR" sz="2200" dirty="0"/>
              <a:t>modelos proporcionam um guia para a construção do </a:t>
            </a:r>
            <a:r>
              <a:rPr lang="pt-BR" sz="2200" dirty="0" smtClean="0"/>
              <a:t>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smtClean="0"/>
              <a:t>Os </a:t>
            </a:r>
            <a:r>
              <a:rPr lang="pt-BR" sz="2200" dirty="0"/>
              <a:t>modelos </a:t>
            </a:r>
            <a:r>
              <a:rPr lang="pt-BR" sz="2200" dirty="0" smtClean="0"/>
              <a:t>documentam </a:t>
            </a:r>
            <a:r>
              <a:rPr lang="pt-BR" sz="2200" dirty="0"/>
              <a:t>o </a:t>
            </a:r>
            <a:r>
              <a:rPr lang="pt-BR" sz="2200" dirty="0" smtClean="0"/>
              <a:t>sistema</a:t>
            </a:r>
          </a:p>
          <a:p>
            <a:endParaRPr lang="pt-BR" sz="2200" dirty="0"/>
          </a:p>
        </p:txBody>
      </p:sp>
      <p:sp>
        <p:nvSpPr>
          <p:cNvPr id="6" name="Retângulo 5"/>
          <p:cNvSpPr/>
          <p:nvPr/>
        </p:nvSpPr>
        <p:spPr>
          <a:xfrm>
            <a:off x="555346" y="5134303"/>
            <a:ext cx="8588653" cy="830997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Construímos modelos para compreender melhor </a:t>
            </a:r>
            <a:r>
              <a:rPr lang="pt-BR" sz="2400" b="1" dirty="0" smtClean="0">
                <a:solidFill>
                  <a:schemeClr val="bg1"/>
                </a:solidFill>
              </a:rPr>
              <a:t>o que </a:t>
            </a:r>
            <a:r>
              <a:rPr lang="pt-BR" sz="2400" b="1" dirty="0">
                <a:solidFill>
                  <a:schemeClr val="bg1"/>
                </a:solidFill>
              </a:rPr>
              <a:t>estamos desenvolvendo.</a:t>
            </a:r>
          </a:p>
        </p:txBody>
      </p:sp>
    </p:spTree>
    <p:extLst>
      <p:ext uri="{BB962C8B-B14F-4D97-AF65-F5344CB8AC3E}">
        <p14:creationId xmlns:p14="http://schemas.microsoft.com/office/powerpoint/2010/main" xmlns="" val="18961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2070"/>
            <a:ext cx="8425543" cy="1156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Modelagem de Sistemas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670805" y="1583062"/>
            <a:ext cx="84731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Modelagem visual significa modelar com a utilização de notações padrão. 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UML </a:t>
            </a:r>
            <a:r>
              <a:rPr lang="pt-BR" sz="2400" b="1" dirty="0"/>
              <a:t>(Linguagem de Modelagem Unificada) </a:t>
            </a:r>
            <a:r>
              <a:rPr lang="pt-BR" sz="2400" dirty="0"/>
              <a:t>é a </a:t>
            </a:r>
            <a:r>
              <a:rPr lang="pt-BR" sz="2400" dirty="0" smtClean="0"/>
              <a:t>linguagem-padrão  </a:t>
            </a:r>
            <a:r>
              <a:rPr lang="pt-BR" sz="2400" dirty="0"/>
              <a:t>de modelagem </a:t>
            </a:r>
            <a:r>
              <a:rPr lang="pt-BR" sz="2400" dirty="0" smtClean="0"/>
              <a:t>mais popular </a:t>
            </a:r>
            <a:r>
              <a:rPr lang="pt-BR" sz="2400" dirty="0"/>
              <a:t>do momento. 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 </a:t>
            </a:r>
            <a:r>
              <a:rPr lang="pt-BR" sz="2400" dirty="0"/>
              <a:t>UML poderá </a:t>
            </a:r>
            <a:r>
              <a:rPr lang="pt-BR" sz="2400" dirty="0" smtClean="0"/>
              <a:t>ser usada </a:t>
            </a:r>
            <a:r>
              <a:rPr lang="pt-BR" sz="2400" dirty="0"/>
              <a:t>para</a:t>
            </a:r>
            <a:r>
              <a:rPr lang="pt-BR" sz="2400" dirty="0" smtClean="0"/>
              <a:t>: </a:t>
            </a:r>
          </a:p>
          <a:p>
            <a:pPr lvl="2"/>
            <a:r>
              <a:rPr lang="pt-BR" sz="2400" dirty="0" smtClean="0"/>
              <a:t>	- Visualização</a:t>
            </a:r>
            <a:endParaRPr lang="pt-BR" sz="2400" dirty="0"/>
          </a:p>
          <a:p>
            <a:pPr lvl="3"/>
            <a:r>
              <a:rPr lang="pt-BR" sz="2400" dirty="0" smtClean="0"/>
              <a:t>	- Especificação</a:t>
            </a:r>
            <a:endParaRPr lang="pt-BR" sz="2400" dirty="0"/>
          </a:p>
          <a:p>
            <a:pPr lvl="3"/>
            <a:r>
              <a:rPr lang="pt-BR" sz="2400" dirty="0" smtClean="0"/>
              <a:t>	- Construção </a:t>
            </a:r>
            <a:r>
              <a:rPr lang="pt-BR" sz="2400" dirty="0"/>
              <a:t>de modelos e diagramas</a:t>
            </a:r>
          </a:p>
          <a:p>
            <a:pPr lvl="3"/>
            <a:r>
              <a:rPr lang="pt-BR" sz="2400" dirty="0" smtClean="0"/>
              <a:t>	- Documentação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8961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 txBox="1">
            <a:spLocks/>
          </p:cNvSpPr>
          <p:nvPr/>
        </p:nvSpPr>
        <p:spPr>
          <a:xfrm>
            <a:off x="587827" y="159808"/>
            <a:ext cx="8425543" cy="1015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>
                <a:solidFill>
                  <a:srgbClr val="005388"/>
                </a:solidFill>
              </a:rPr>
              <a:t>Diagrama de Casos de </a:t>
            </a:r>
            <a:r>
              <a:rPr lang="pt-BR" sz="2800" b="1" dirty="0" smtClean="0">
                <a:solidFill>
                  <a:srgbClr val="005388"/>
                </a:solidFill>
              </a:rPr>
              <a:t>Uso</a:t>
            </a:r>
            <a:endParaRPr lang="pt-BR" sz="2800" b="1" dirty="0">
              <a:solidFill>
                <a:srgbClr val="005388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70805" y="1186826"/>
            <a:ext cx="8473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É um dos diagramas da UML mais abstrato, flexível e informal.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Objetivo</a:t>
            </a:r>
            <a:r>
              <a:rPr lang="pt-BR" sz="2400" dirty="0" smtClean="0"/>
              <a:t>: modelar as funcionalidades e serviços oferecidos pelo sistema.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Composto por</a:t>
            </a:r>
            <a:r>
              <a:rPr lang="pt-BR" sz="2400" dirty="0" smtClean="0"/>
              <a:t>: atores, casos de uso e relacionamentos.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Atores:</a:t>
            </a:r>
            <a:r>
              <a:rPr lang="pt-BR" sz="2400" dirty="0"/>
              <a:t> qualquer elemento externo que interaja com o sistema. </a:t>
            </a: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99" y="3301368"/>
            <a:ext cx="4666084" cy="30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6704738" y="6315586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autora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xmlns="" val="8441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 txBox="1">
            <a:spLocks/>
          </p:cNvSpPr>
          <p:nvPr/>
        </p:nvSpPr>
        <p:spPr>
          <a:xfrm>
            <a:off x="587827" y="159808"/>
            <a:ext cx="8425543" cy="1015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>
                <a:solidFill>
                  <a:srgbClr val="005388"/>
                </a:solidFill>
              </a:rPr>
              <a:t>Diagrama de Casos de </a:t>
            </a:r>
            <a:r>
              <a:rPr lang="pt-BR" sz="2800" b="1" dirty="0" smtClean="0">
                <a:solidFill>
                  <a:srgbClr val="005388"/>
                </a:solidFill>
              </a:rPr>
              <a:t>Uso</a:t>
            </a:r>
            <a:endParaRPr lang="pt-BR" sz="2800" b="1" dirty="0">
              <a:solidFill>
                <a:srgbClr val="005388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451432" y="6183981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autora</a:t>
            </a:r>
            <a:endParaRPr lang="pt-BR" sz="1100" dirty="0"/>
          </a:p>
        </p:txBody>
      </p:sp>
      <p:sp>
        <p:nvSpPr>
          <p:cNvPr id="11" name="Retângulo 10"/>
          <p:cNvSpPr/>
          <p:nvPr/>
        </p:nvSpPr>
        <p:spPr>
          <a:xfrm>
            <a:off x="670805" y="1486323"/>
            <a:ext cx="84731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Casos de Uso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Referem-se aos serviços, tarefas ou funções que podem ser utilizadas de alguma maneira pelos usuários do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Representados na forma de elipses com texto interno descrevendo a que serviço/tarefa/função o caso de uso se refere</a:t>
            </a:r>
            <a:r>
              <a:rPr lang="pt-BR" sz="24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Nome </a:t>
            </a:r>
            <a:r>
              <a:rPr lang="pt-BR" sz="2400" dirty="0"/>
              <a:t>= Verbo + Substantivo (</a:t>
            </a:r>
            <a:r>
              <a:rPr lang="pt-BR" sz="2400" dirty="0" smtClean="0"/>
              <a:t>indicação </a:t>
            </a:r>
            <a:r>
              <a:rPr lang="pt-BR" sz="2400" dirty="0"/>
              <a:t>de </a:t>
            </a:r>
            <a:r>
              <a:rPr lang="pt-BR" sz="2400" dirty="0" smtClean="0"/>
              <a:t>ação)</a:t>
            </a:r>
            <a:endParaRPr lang="pt-BR" sz="2400" dirty="0"/>
          </a:p>
        </p:txBody>
      </p:sp>
      <p:sp>
        <p:nvSpPr>
          <p:cNvPr id="12" name="Elipse 11"/>
          <p:cNvSpPr/>
          <p:nvPr/>
        </p:nvSpPr>
        <p:spPr>
          <a:xfrm>
            <a:off x="790692" y="4911819"/>
            <a:ext cx="2232248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</a:rPr>
              <a:t>Abrir Conta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599004" y="4890594"/>
            <a:ext cx="2232248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</a:rPr>
              <a:t>Comprar Produtos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6335308" y="4890594"/>
            <a:ext cx="2232248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</a:rPr>
              <a:t>Efetuar </a:t>
            </a:r>
            <a:r>
              <a:rPr lang="pt-BR" sz="1800" b="1" dirty="0" err="1" smtClean="0">
                <a:solidFill>
                  <a:schemeClr val="tx1"/>
                </a:solidFill>
              </a:rPr>
              <a:t>Login</a:t>
            </a:r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41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 txBox="1">
            <a:spLocks/>
          </p:cNvSpPr>
          <p:nvPr/>
        </p:nvSpPr>
        <p:spPr>
          <a:xfrm>
            <a:off x="587827" y="159808"/>
            <a:ext cx="8425543" cy="1015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>
                <a:solidFill>
                  <a:srgbClr val="005388"/>
                </a:solidFill>
              </a:rPr>
              <a:t>Diagrama de Casos de </a:t>
            </a:r>
            <a:r>
              <a:rPr lang="pt-BR" sz="2800" b="1" dirty="0" smtClean="0">
                <a:solidFill>
                  <a:srgbClr val="005388"/>
                </a:solidFill>
              </a:rPr>
              <a:t>Uso</a:t>
            </a:r>
            <a:endParaRPr lang="pt-BR" sz="2800" b="1" dirty="0">
              <a:solidFill>
                <a:srgbClr val="005388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331562" y="6047379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autora</a:t>
            </a:r>
            <a:endParaRPr lang="pt-BR" sz="1100" dirty="0"/>
          </a:p>
        </p:txBody>
      </p:sp>
      <p:sp>
        <p:nvSpPr>
          <p:cNvPr id="10" name="Retângulo 9"/>
          <p:cNvSpPr/>
          <p:nvPr/>
        </p:nvSpPr>
        <p:spPr>
          <a:xfrm>
            <a:off x="670805" y="1357765"/>
            <a:ext cx="82936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Exemplo:</a:t>
            </a:r>
          </a:p>
          <a:p>
            <a:endParaRPr lang="pt-BR" sz="2400" dirty="0"/>
          </a:p>
          <a:p>
            <a:r>
              <a:rPr lang="pt-BR" sz="2400" b="1" dirty="0"/>
              <a:t>Caso De Uso</a:t>
            </a:r>
            <a:r>
              <a:rPr lang="pt-BR" sz="2400" dirty="0"/>
              <a:t>: Comprar Produtos</a:t>
            </a:r>
          </a:p>
          <a:p>
            <a:r>
              <a:rPr lang="pt-BR" sz="2400" b="1" dirty="0"/>
              <a:t>Atores</a:t>
            </a:r>
            <a:r>
              <a:rPr lang="pt-BR" sz="2400" dirty="0"/>
              <a:t>: Cliente, Atendente</a:t>
            </a:r>
          </a:p>
          <a:p>
            <a:r>
              <a:rPr lang="pt-BR" sz="2400" b="1" dirty="0" smtClean="0"/>
              <a:t>Descrição</a:t>
            </a:r>
            <a:r>
              <a:rPr lang="pt-BR" sz="2400" dirty="0" smtClean="0"/>
              <a:t>: </a:t>
            </a:r>
            <a:r>
              <a:rPr lang="pt-BR" sz="2400" dirty="0"/>
              <a:t>Um cliente chega ao ponto de vendas </a:t>
            </a:r>
            <a:r>
              <a:rPr lang="pt-BR" sz="2400" dirty="0" smtClean="0"/>
              <a:t>para comprar </a:t>
            </a:r>
            <a:r>
              <a:rPr lang="pt-BR" sz="2400" dirty="0"/>
              <a:t>produtos. O atendente registra a compra e </a:t>
            </a:r>
            <a:r>
              <a:rPr lang="pt-BR" sz="2400" dirty="0" smtClean="0"/>
              <a:t>coleta o </a:t>
            </a:r>
            <a:r>
              <a:rPr lang="pt-BR" sz="2400" dirty="0"/>
              <a:t>pagamento. O cliente vai embora com a compra.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81" y="4154108"/>
            <a:ext cx="6546104" cy="183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441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</TotalTime>
  <Words>619</Words>
  <Application>Microsoft Office PowerPoint</Application>
  <PresentationFormat>Apresentação na tela 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Engenharia de Software</vt:lpstr>
      <vt:lpstr>Engenharia de Software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146</cp:revision>
  <dcterms:created xsi:type="dcterms:W3CDTF">2019-02-06T19:28:48Z</dcterms:created>
  <dcterms:modified xsi:type="dcterms:W3CDTF">2020-06-18T22:41:39Z</dcterms:modified>
</cp:coreProperties>
</file>