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2" r:id="rId2"/>
    <p:sldId id="257" r:id="rId3"/>
    <p:sldId id="259" r:id="rId4"/>
    <p:sldId id="320" r:id="rId5"/>
    <p:sldId id="334" r:id="rId6"/>
    <p:sldId id="335" r:id="rId7"/>
    <p:sldId id="336" r:id="rId8"/>
    <p:sldId id="333" r:id="rId9"/>
    <p:sldId id="301" r:id="rId10"/>
    <p:sldId id="328" r:id="rId11"/>
    <p:sldId id="329" r:id="rId12"/>
    <p:sldId id="331" r:id="rId13"/>
    <p:sldId id="26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82881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05394" y="1227909"/>
            <a:ext cx="8438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/>
            <a:r>
              <a:rPr lang="pt-BR" sz="2400" b="1" dirty="0" smtClean="0"/>
              <a:t>Herança  </a:t>
            </a:r>
            <a:r>
              <a:rPr lang="pt-BR" sz="2400" dirty="0" smtClean="0"/>
              <a:t>(ou generalização/especialização)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É a propriedade que possibilita que a CLASSE herde características e comportamento de uma outra CLASSE.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lvl="0" indent="-457200"/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28" y="2584422"/>
            <a:ext cx="4347706" cy="380331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81897" y="630936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autora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77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2700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6" y="2913018"/>
            <a:ext cx="2618214" cy="3135392"/>
          </a:xfrm>
          <a:prstGeom prst="rect">
            <a:avLst/>
          </a:prstGeom>
        </p:spPr>
      </p:pic>
      <p:sp>
        <p:nvSpPr>
          <p:cNvPr id="7" name="Chave direita 2"/>
          <p:cNvSpPr/>
          <p:nvPr/>
        </p:nvSpPr>
        <p:spPr>
          <a:xfrm>
            <a:off x="5115164" y="2889431"/>
            <a:ext cx="236508" cy="127975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5"/>
          <p:cNvSpPr/>
          <p:nvPr/>
        </p:nvSpPr>
        <p:spPr>
          <a:xfrm>
            <a:off x="5277189" y="4912674"/>
            <a:ext cx="236508" cy="127975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883713" y="3059133"/>
            <a:ext cx="1359921" cy="38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Superclasse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975154" y="5304444"/>
            <a:ext cx="1359921" cy="38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Subclasse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18456" y="1336991"/>
            <a:ext cx="842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 herança  acontece entre classes gerais (chamadas de superclasses ou classes-mãe) e classes específicas (chamadas de subclasses ou  classes-filha)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40480" y="6257108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autora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35310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74322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91080" y="1399090"/>
            <a:ext cx="838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pt-BR" sz="2400" b="1" dirty="0" smtClean="0"/>
              <a:t>Polimorfismo:</a:t>
            </a:r>
            <a:r>
              <a:rPr lang="pt-BR" sz="2400" dirty="0" smtClean="0"/>
              <a:t> é a capacidade que OBJETOS de CLASSES diferentes possuem de se comportarem de forma diferente em uma mesma operação.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693033"/>
            <a:ext cx="4889879" cy="286616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376057" y="569540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autora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474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III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828800"/>
            <a:ext cx="8112035" cy="3814354"/>
          </a:xfrm>
        </p:spPr>
        <p:txBody>
          <a:bodyPr anchor="t" anchorCtr="0">
            <a:norm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800" kern="0" dirty="0" smtClean="0">
                <a:solidFill>
                  <a:schemeClr val="tx1"/>
                </a:solidFill>
                <a:cs typeface="Arial" panose="020B0604020202020204" pitchFamily="34" charset="0"/>
              </a:rPr>
              <a:t>Conceitos básicos de orientação a objetos</a:t>
            </a:r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87385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757645" y="1488553"/>
            <a:ext cx="81642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 UML é totalmente baseada no paradigma de Orientação a Objetos (OO).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Para compreendê-la corretamente, precisamos estudar alguns dos conceitos relacionados a orientação a objetos.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Entre eles: objeto, classes, atributos, métodos, visibilidade, herança e polimorfismo.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718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87385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2330" y="1365796"/>
            <a:ext cx="84516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Objeto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Qualquer coisa concreta ou abstrata que existe no mundo real, em que se pode individualizá-la por possuir comportamentos e características próprias.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São exemplos de objetos: cliente, professor, carteira, caneta, carro, disciplina, curso, caixa de diálogo.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Os objetos possuem características e comportamentos.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718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87385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011" y="1566182"/>
            <a:ext cx="7888612" cy="338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1110344" y="512064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Objetos Concretos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64036" y="5155475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Objetos Abstratos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6834" y="620485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</a:t>
            </a:r>
            <a:r>
              <a:rPr lang="pt-BR" sz="1050" dirty="0" err="1" smtClean="0"/>
              <a:t>pixabay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718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87385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4582" y="1462428"/>
            <a:ext cx="8190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Abstração</a:t>
            </a:r>
            <a:r>
              <a:rPr lang="pt-BR" sz="2400" dirty="0" smtClean="0"/>
              <a:t>: abstraímos quando definimos um objeto conceitual partindo de OBJETOS do mundo real com os mesmos comportamentos e características, os quais são classificados como de um mesmo tipo.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69" y="3066098"/>
            <a:ext cx="6610653" cy="272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541417" y="6021977"/>
            <a:ext cx="195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Abstração de bolsa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90160" y="6030684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Abstração de Avião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929154" y="620485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</a:t>
            </a:r>
            <a:r>
              <a:rPr lang="pt-BR" sz="1050" dirty="0" err="1" smtClean="0"/>
              <a:t>pixabay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718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1259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71720" y="1225931"/>
            <a:ext cx="8472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Classe: </a:t>
            </a:r>
            <a:r>
              <a:rPr lang="pt-BR" sz="2400" dirty="0" smtClean="0"/>
              <a:t> representa a ABSTRAÇÃO de um conjunto de OBJETOS do mundo real que possui comportamentos e características comuns.</a:t>
            </a:r>
            <a:endParaRPr lang="pt-BR" sz="2400" dirty="0"/>
          </a:p>
        </p:txBody>
      </p:sp>
      <p:grpSp>
        <p:nvGrpSpPr>
          <p:cNvPr id="10" name="Agrupar 1"/>
          <p:cNvGrpSpPr/>
          <p:nvPr/>
        </p:nvGrpSpPr>
        <p:grpSpPr>
          <a:xfrm>
            <a:off x="709711" y="2211031"/>
            <a:ext cx="8096493" cy="3647530"/>
            <a:chOff x="918717" y="2668231"/>
            <a:chExt cx="8096493" cy="3647530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717" y="2668231"/>
              <a:ext cx="7400925" cy="3448050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>
            <a:xfrm>
              <a:off x="5335857" y="5546320"/>
              <a:ext cx="367935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>
                  <a:latin typeface="ArialUnicodeMS"/>
                </a:rPr>
                <a:t>Métodos</a:t>
              </a:r>
            </a:p>
            <a:p>
              <a:r>
                <a:rPr lang="pt-BR" sz="1400" dirty="0" smtClean="0">
                  <a:latin typeface="ArialUnicodeMS"/>
                </a:rPr>
                <a:t>São </a:t>
              </a:r>
              <a:r>
                <a:rPr lang="pt-BR" sz="1400" dirty="0">
                  <a:latin typeface="ArialUnicodeMS"/>
                </a:rPr>
                <a:t>as operações que podem ser executadas sobre </a:t>
              </a:r>
              <a:r>
                <a:rPr lang="pt-BR" sz="1400" dirty="0" smtClean="0">
                  <a:latin typeface="ArialUnicodeMS"/>
                </a:rPr>
                <a:t>um objeto</a:t>
              </a:r>
              <a:r>
                <a:rPr lang="pt-BR" sz="1400" dirty="0">
                  <a:latin typeface="ArialUnicodeMS"/>
                </a:rPr>
                <a:t>.</a:t>
              </a:r>
              <a:endParaRPr lang="pt-BR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335857" y="4559141"/>
              <a:ext cx="29193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ArialUnicodeMS"/>
                </a:rPr>
                <a:t>Informação associada a um objeto</a:t>
              </a:r>
              <a:endParaRPr lang="pt-BR" sz="1400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731519" y="6139543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autora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718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35133"/>
            <a:ext cx="8425543" cy="959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solidFill>
                  <a:srgbClr val="005388"/>
                </a:solidFill>
                <a:cs typeface="Arial" panose="020B0604020202020204" pitchFamily="34" charset="0"/>
              </a:rPr>
              <a:t>Conceitos básicos de orientação a </a:t>
            </a:r>
            <a:r>
              <a:rPr lang="pt-BR" sz="2800" b="1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8638" y="1201782"/>
            <a:ext cx="84255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/>
            <a:r>
              <a:rPr lang="pt-BR" sz="2400" b="1" dirty="0" smtClean="0"/>
              <a:t>Visibilidade</a:t>
            </a:r>
            <a:r>
              <a:rPr lang="pt-BR" sz="2400" dirty="0" smtClean="0"/>
              <a:t>:</a:t>
            </a:r>
          </a:p>
          <a:p>
            <a:pPr marL="342900" lvl="0" indent="-342900"/>
            <a:r>
              <a:rPr lang="pt-BR" sz="2400" dirty="0" smtClean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símbolo de mais </a:t>
            </a:r>
            <a:r>
              <a:rPr lang="pt-BR" sz="2400" b="1" dirty="0"/>
              <a:t>(+)</a:t>
            </a:r>
            <a:r>
              <a:rPr lang="pt-BR" sz="2400" dirty="0"/>
              <a:t> indica visibilidade pública, ou seja, significa que o atributo ou método pode ser utilizado por objetos de qualquer classe.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O símbolo de sustenido </a:t>
            </a:r>
            <a:r>
              <a:rPr lang="pt-BR" sz="2400" b="1" dirty="0"/>
              <a:t>(#)</a:t>
            </a:r>
            <a:r>
              <a:rPr lang="pt-BR" sz="2400" dirty="0"/>
              <a:t> indica que a visibilidade é protegida, ou seja, determina que apenas objetos da classe possuidora do atributo ou método ou de suas subclasses podem acessá-lo.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O símbolo de menos </a:t>
            </a:r>
            <a:r>
              <a:rPr lang="pt-BR" sz="2400" b="1" dirty="0"/>
              <a:t>(-)</a:t>
            </a:r>
            <a:r>
              <a:rPr lang="pt-BR" sz="2400" dirty="0"/>
              <a:t> indica que a visibilidade é privada, ou seja, somente os objetos da classe possuidora do atributo ou método poderão utilizá-lo.</a:t>
            </a:r>
          </a:p>
        </p:txBody>
      </p:sp>
    </p:spTree>
    <p:extLst>
      <p:ext uri="{BB962C8B-B14F-4D97-AF65-F5344CB8AC3E}">
        <p14:creationId xmlns="" xmlns:p14="http://schemas.microsoft.com/office/powerpoint/2010/main" val="1896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426</Words>
  <Application>Microsoft Office PowerPoint</Application>
  <PresentationFormat>Apresentação na tela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147</cp:revision>
  <dcterms:created xsi:type="dcterms:W3CDTF">2019-02-06T19:28:48Z</dcterms:created>
  <dcterms:modified xsi:type="dcterms:W3CDTF">2020-06-18T22:41:58Z</dcterms:modified>
</cp:coreProperties>
</file>