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336" r:id="rId2"/>
    <p:sldId id="257" r:id="rId3"/>
    <p:sldId id="259" r:id="rId4"/>
    <p:sldId id="338" r:id="rId5"/>
    <p:sldId id="263" r:id="rId6"/>
    <p:sldId id="340" r:id="rId7"/>
    <p:sldId id="341" r:id="rId8"/>
    <p:sldId id="342" r:id="rId9"/>
    <p:sldId id="350" r:id="rId10"/>
    <p:sldId id="343" r:id="rId11"/>
    <p:sldId id="344" r:id="rId12"/>
    <p:sldId id="345" r:id="rId13"/>
    <p:sldId id="346" r:id="rId14"/>
    <p:sldId id="330" r:id="rId15"/>
    <p:sldId id="347" r:id="rId16"/>
    <p:sldId id="348" r:id="rId17"/>
    <p:sldId id="349" r:id="rId18"/>
    <p:sldId id="260" r:id="rId1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5388"/>
    <a:srgbClr val="AE84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726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-1326" y="-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822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0D444-4FFF-4538-83A5-628A4220AF66}" type="datetimeFigureOut">
              <a:rPr lang="pt-BR" smtClean="0"/>
              <a:pPr/>
              <a:t>18/06/2020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E95DF9-B0BC-44EF-BE99-FE506395C94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032628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F8B9D2-0535-47CE-80B8-0590C132AC7D}" type="datetimeFigureOut">
              <a:rPr lang="pt-BR" smtClean="0"/>
              <a:pPr/>
              <a:t>18/06/2020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3BA69-02AD-48EC-8F96-3CFEEEB52FA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44809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1609039"/>
            <a:ext cx="4816561" cy="418216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 smtClean="0"/>
              <a:t>Clique para editar o título da disciplina</a:t>
            </a:r>
            <a:endParaRPr lang="en-US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00625" y="1"/>
            <a:ext cx="4143374" cy="6858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22918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501113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1527998"/>
            <a:ext cx="3868340" cy="419353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58956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objeto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6" y="498269"/>
            <a:ext cx="7895481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011137" y="1527999"/>
            <a:ext cx="3878391" cy="4163266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link da imagem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46364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Título + text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501113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011137" y="1527999"/>
            <a:ext cx="3878391" cy="4163266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link da imagem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41337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501113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2777" y="1527999"/>
            <a:ext cx="3868340" cy="415821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011137" y="1527999"/>
            <a:ext cx="3878391" cy="4158211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link da imagem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992777" y="5777745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22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26924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011137" y="498270"/>
            <a:ext cx="3878391" cy="519299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4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4944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objeto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011137" y="498268"/>
            <a:ext cx="3878391" cy="5192997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link da imagem</a:t>
            </a:r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29039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2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1113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3140535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99026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1113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3140535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8"/>
          </p:nvPr>
        </p:nvSpPr>
        <p:spPr>
          <a:xfrm>
            <a:off x="992777" y="3140535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5" name="Picture Placeholder 2"/>
          <p:cNvSpPr>
            <a:spLocks noGrp="1" noChangeAspect="1"/>
          </p:cNvSpPr>
          <p:nvPr>
            <p:ph type="pic" idx="19"/>
          </p:nvPr>
        </p:nvSpPr>
        <p:spPr>
          <a:xfrm>
            <a:off x="99277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90863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5011136" y="3130237"/>
            <a:ext cx="3878391" cy="249195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82467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011137" y="498270"/>
            <a:ext cx="3878391" cy="519299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498269"/>
            <a:ext cx="3868340" cy="539899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22" name="Retângulo 21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7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00470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er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0" y="0"/>
            <a:ext cx="9144000" cy="418129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 smtClean="0"/>
          </a:p>
          <a:p>
            <a:r>
              <a:rPr lang="pt-BR" dirty="0" smtClean="0"/>
              <a:t>Clique no ícone para adicionar uma imagem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0" y="4181294"/>
            <a:ext cx="9152309" cy="1413136"/>
          </a:xfrm>
          <a:solidFill>
            <a:srgbClr val="005388"/>
          </a:solidFill>
          <a:ln>
            <a:solidFill>
              <a:srgbClr val="005388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4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 smtClean="0"/>
              <a:t>Clique para editar </a:t>
            </a:r>
            <a:br>
              <a:rPr lang="pt-BR" dirty="0" smtClean="0"/>
            </a:br>
            <a:r>
              <a:rPr lang="pt-BR" dirty="0" smtClean="0"/>
              <a:t>o título da aula</a:t>
            </a:r>
            <a:endParaRPr lang="en-US" dirty="0"/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-1" y="5943489"/>
            <a:ext cx="9152311" cy="58488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nome do professor(a)</a:t>
            </a:r>
          </a:p>
        </p:txBody>
      </p:sp>
    </p:spTree>
    <p:extLst>
      <p:ext uri="{BB962C8B-B14F-4D97-AF65-F5344CB8AC3E}">
        <p14:creationId xmlns="" xmlns:p14="http://schemas.microsoft.com/office/powerpoint/2010/main" val="1869946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1" hasCustomPrompt="1"/>
          </p:nvPr>
        </p:nvSpPr>
        <p:spPr>
          <a:xfrm>
            <a:off x="5011137" y="498268"/>
            <a:ext cx="3878391" cy="5192997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992777" y="498269"/>
            <a:ext cx="3868340" cy="539899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link da imagem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56962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48802" y="0"/>
            <a:ext cx="8595197" cy="686656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7" name="Retângulo 1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Imagem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52366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o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48802" y="0"/>
            <a:ext cx="859519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16" name="Retângulo 1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75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po + 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48802" y="0"/>
            <a:ext cx="8595198" cy="2162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992776" y="3408056"/>
            <a:ext cx="7896751" cy="2239664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992777" y="2446714"/>
            <a:ext cx="7896751" cy="823912"/>
          </a:xfrm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25" name="Retângulo 24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81585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p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48802" y="0"/>
            <a:ext cx="8595198" cy="2162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992776" y="2447926"/>
            <a:ext cx="7896751" cy="310399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56863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992776" y="1519761"/>
            <a:ext cx="7896751" cy="417150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4" name="Espaço Reservado para Texto 5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6751" cy="823912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005388"/>
                </a:solidFill>
              </a:defRPr>
            </a:lvl1pPr>
          </a:lstStyle>
          <a:p>
            <a:pPr algn="l"/>
            <a:endParaRPr lang="pt-BR" dirty="0"/>
          </a:p>
        </p:txBody>
      </p:sp>
      <p:sp>
        <p:nvSpPr>
          <p:cNvPr id="25" name="Retângulo 24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54591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6" hasCustomPrompt="1"/>
          </p:nvPr>
        </p:nvSpPr>
        <p:spPr>
          <a:xfrm>
            <a:off x="992776" y="1519761"/>
            <a:ext cx="7896752" cy="4171504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14" name="Espaço Reservado para Texto 5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6751" cy="823912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005388"/>
                </a:solidFill>
              </a:defRPr>
            </a:lvl1pPr>
          </a:lstStyle>
          <a:p>
            <a:pPr algn="l"/>
            <a:endParaRPr lang="pt-BR" dirty="0"/>
          </a:p>
        </p:txBody>
      </p:sp>
      <p:sp>
        <p:nvSpPr>
          <p:cNvPr id="24" name="Retângulo 23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link da imagem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6904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pequeno + imagem 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95605" y="498268"/>
            <a:ext cx="2949178" cy="1559132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rgbClr val="005388"/>
                </a:solidFill>
                <a:latin typeface="+mn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995605" y="2281646"/>
            <a:ext cx="2949178" cy="36156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4136570" y="0"/>
            <a:ext cx="5007429" cy="569126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32" name="Retângulo 31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5" name="Imagem 3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0265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pequeno + imagem esqu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939080" y="498268"/>
            <a:ext cx="2949178" cy="1559132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rgbClr val="005388"/>
                </a:solidFill>
                <a:latin typeface="+mn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9080" y="2281646"/>
            <a:ext cx="2949178" cy="36156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992777" y="498269"/>
            <a:ext cx="4588872" cy="5195088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992777" y="5784891"/>
            <a:ext cx="3868340" cy="119518"/>
          </a:xfrm>
        </p:spPr>
        <p:txBody>
          <a:bodyPr anchor="ctr">
            <a:noAutofit/>
          </a:bodyPr>
          <a:lstStyle>
            <a:lvl1pPr marL="0" indent="0" algn="l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</p:spTree>
    <p:extLst>
      <p:ext uri="{BB962C8B-B14F-4D97-AF65-F5344CB8AC3E}">
        <p14:creationId xmlns="" xmlns:p14="http://schemas.microsoft.com/office/powerpoint/2010/main" val="699522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í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27" y="1954752"/>
            <a:ext cx="6064249" cy="35424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909027" y="1206270"/>
            <a:ext cx="6064248" cy="55133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 do vídeo</a:t>
            </a:r>
          </a:p>
        </p:txBody>
      </p:sp>
      <p:sp>
        <p:nvSpPr>
          <p:cNvPr id="21" name="Espaço Reservado para Texto 2"/>
          <p:cNvSpPr>
            <a:spLocks noGrp="1"/>
          </p:cNvSpPr>
          <p:nvPr>
            <p:ph type="body" idx="15" hasCustomPrompt="1"/>
          </p:nvPr>
        </p:nvSpPr>
        <p:spPr>
          <a:xfrm>
            <a:off x="1909028" y="5662966"/>
            <a:ext cx="6064248" cy="169653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link do vídeo</a:t>
            </a:r>
          </a:p>
        </p:txBody>
      </p:sp>
      <p:sp>
        <p:nvSpPr>
          <p:cNvPr id="31" name="Retângulo 30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4" name="Imagem 3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1909027" y="496389"/>
            <a:ext cx="6064248" cy="544149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número do vídeo</a:t>
            </a:r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541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86" y="700193"/>
            <a:ext cx="7669427" cy="547409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172601" y="1896569"/>
            <a:ext cx="5010793" cy="2852737"/>
          </a:xfrm>
        </p:spPr>
        <p:txBody>
          <a:bodyPr anchor="ctr">
            <a:normAutofit/>
          </a:bodyPr>
          <a:lstStyle>
            <a:lvl1pPr algn="ctr">
              <a:defRPr sz="5000" b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pt-BR" dirty="0" smtClean="0"/>
              <a:t>Clique para </a:t>
            </a:r>
            <a:br>
              <a:rPr lang="pt-BR" dirty="0" smtClean="0"/>
            </a:br>
            <a:r>
              <a:rPr lang="pt-BR" dirty="0" smtClean="0"/>
              <a:t>editar</a:t>
            </a:r>
            <a:br>
              <a:rPr lang="pt-BR" dirty="0" smtClean="0"/>
            </a:br>
            <a:r>
              <a:rPr lang="pt-BR" dirty="0" smtClean="0"/>
              <a:t>o texto</a:t>
            </a:r>
            <a:endParaRPr lang="en-US" dirty="0"/>
          </a:p>
        </p:txBody>
      </p:sp>
      <p:sp>
        <p:nvSpPr>
          <p:cNvPr id="10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2172601" y="5181600"/>
            <a:ext cx="3890448" cy="271441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 baseline="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nome do autor(a)</a:t>
            </a:r>
          </a:p>
        </p:txBody>
      </p:sp>
    </p:spTree>
    <p:extLst>
      <p:ext uri="{BB962C8B-B14F-4D97-AF65-F5344CB8AC3E}">
        <p14:creationId xmlns="" xmlns:p14="http://schemas.microsoft.com/office/powerpoint/2010/main" val="2700969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109" y="3189933"/>
            <a:ext cx="2735813" cy="458958"/>
          </a:xfrm>
          <a:prstGeom prst="rect">
            <a:avLst/>
          </a:prstGeom>
        </p:spPr>
      </p:pic>
      <p:grpSp>
        <p:nvGrpSpPr>
          <p:cNvPr id="27" name="Agrupar 26"/>
          <p:cNvGrpSpPr/>
          <p:nvPr userDrawn="1"/>
        </p:nvGrpSpPr>
        <p:grpSpPr>
          <a:xfrm>
            <a:off x="205210" y="568735"/>
            <a:ext cx="393834" cy="5386075"/>
            <a:chOff x="205210" y="568735"/>
            <a:chExt cx="393834" cy="5386075"/>
          </a:xfrm>
        </p:grpSpPr>
        <p:pic>
          <p:nvPicPr>
            <p:cNvPr id="28" name="Imagem 2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3344416"/>
              <a:ext cx="393834" cy="2610394"/>
            </a:xfrm>
            <a:prstGeom prst="rect">
              <a:avLst/>
            </a:prstGeom>
          </p:spPr>
        </p:pic>
        <p:pic>
          <p:nvPicPr>
            <p:cNvPr id="29" name="Imagem 28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568735"/>
              <a:ext cx="393834" cy="2610394"/>
            </a:xfrm>
            <a:prstGeom prst="rect">
              <a:avLst/>
            </a:prstGeom>
          </p:spPr>
        </p:pic>
      </p:grpSp>
      <p:grpSp>
        <p:nvGrpSpPr>
          <p:cNvPr id="30" name="Agrupar 29"/>
          <p:cNvGrpSpPr/>
          <p:nvPr userDrawn="1"/>
        </p:nvGrpSpPr>
        <p:grpSpPr>
          <a:xfrm>
            <a:off x="8554987" y="726374"/>
            <a:ext cx="393834" cy="5386075"/>
            <a:chOff x="205210" y="568735"/>
            <a:chExt cx="393834" cy="5386075"/>
          </a:xfrm>
        </p:grpSpPr>
        <p:pic>
          <p:nvPicPr>
            <p:cNvPr id="31" name="Imagem 30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3344416"/>
              <a:ext cx="393834" cy="2610394"/>
            </a:xfrm>
            <a:prstGeom prst="rect">
              <a:avLst/>
            </a:prstGeom>
          </p:spPr>
        </p:pic>
        <p:pic>
          <p:nvPicPr>
            <p:cNvPr id="32" name="Imagem 31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568735"/>
              <a:ext cx="393834" cy="26103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3412160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iv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2209800"/>
            <a:ext cx="7896751" cy="40767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92777" y="498269"/>
            <a:ext cx="7896751" cy="444706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número da unidade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16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992777" y="1042839"/>
            <a:ext cx="7896751" cy="938169"/>
          </a:xfrm>
        </p:spPr>
        <p:txBody>
          <a:bodyPr anchor="ctr">
            <a:normAutofit/>
          </a:bodyPr>
          <a:lstStyle>
            <a:lvl1pPr marL="0" indent="0">
              <a:buNone/>
              <a:defRPr sz="2400" b="0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título da disciplina</a:t>
            </a:r>
          </a:p>
        </p:txBody>
      </p:sp>
    </p:spTree>
    <p:extLst>
      <p:ext uri="{BB962C8B-B14F-4D97-AF65-F5344CB8AC3E}">
        <p14:creationId xmlns="" xmlns:p14="http://schemas.microsoft.com/office/powerpoint/2010/main" val="2001605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92777" y="498269"/>
            <a:ext cx="7896751" cy="944990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título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672050"/>
            <a:ext cx="7896751" cy="42323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texto</a:t>
            </a:r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97589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2 coluna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92777" y="498269"/>
            <a:ext cx="7896751" cy="944990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título</a:t>
            </a:r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992777" y="1672050"/>
            <a:ext cx="3868340" cy="424169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019918" y="1672050"/>
            <a:ext cx="3868340" cy="424169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</p:spTree>
    <p:extLst>
      <p:ext uri="{BB962C8B-B14F-4D97-AF65-F5344CB8AC3E}">
        <p14:creationId xmlns="" xmlns:p14="http://schemas.microsoft.com/office/powerpoint/2010/main" val="776117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si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498269"/>
            <a:ext cx="7896751" cy="540613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texto</a:t>
            </a:r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00026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simples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992777" y="498269"/>
            <a:ext cx="3868340" cy="54154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019918" y="498268"/>
            <a:ext cx="3868340" cy="54154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</p:spTree>
    <p:extLst>
      <p:ext uri="{BB962C8B-B14F-4D97-AF65-F5344CB8AC3E}">
        <p14:creationId xmlns="" xmlns:p14="http://schemas.microsoft.com/office/powerpoint/2010/main" val="1685781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788670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1527998"/>
            <a:ext cx="3868340" cy="419353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79167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Lorem ipsum 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3A1F5-6CB0-49BA-ABCC-F2C05E7CE59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279268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89" r:id="rId5"/>
    <p:sldLayoutId id="2147483692" r:id="rId6"/>
    <p:sldLayoutId id="2147483665" r:id="rId7"/>
    <p:sldLayoutId id="2147483693" r:id="rId8"/>
    <p:sldLayoutId id="2147483690" r:id="rId9"/>
    <p:sldLayoutId id="2147483666" r:id="rId10"/>
    <p:sldLayoutId id="2147483691" r:id="rId11"/>
    <p:sldLayoutId id="2147483686" r:id="rId12"/>
    <p:sldLayoutId id="2147483675" r:id="rId13"/>
    <p:sldLayoutId id="2147483668" r:id="rId14"/>
    <p:sldLayoutId id="2147483685" r:id="rId15"/>
    <p:sldLayoutId id="2147483684" r:id="rId16"/>
    <p:sldLayoutId id="2147483694" r:id="rId17"/>
    <p:sldLayoutId id="2147483687" r:id="rId18"/>
    <p:sldLayoutId id="2147483667" r:id="rId19"/>
    <p:sldLayoutId id="2147483670" r:id="rId20"/>
    <p:sldLayoutId id="2147483669" r:id="rId21"/>
    <p:sldLayoutId id="2147483676" r:id="rId22"/>
    <p:sldLayoutId id="2147483678" r:id="rId23"/>
    <p:sldLayoutId id="2147483677" r:id="rId24"/>
    <p:sldLayoutId id="2147483671" r:id="rId25"/>
    <p:sldLayoutId id="2147483688" r:id="rId26"/>
    <p:sldLayoutId id="2147483672" r:id="rId27"/>
    <p:sldLayoutId id="2147483679" r:id="rId28"/>
    <p:sldLayoutId id="2147483673" r:id="rId29"/>
    <p:sldLayoutId id="2147483674" r:id="rId30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Imagem 3"/>
          <p:cNvPicPr>
            <a:picLocks noGrp="1" noChangeAspect="1"/>
          </p:cNvPicPr>
          <p:nvPr>
            <p:ph type="pic" idx="13"/>
          </p:nvPr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6514" r="13050"/>
          <a:stretch/>
        </p:blipFill>
        <p:spPr/>
      </p:pic>
      <p:pic>
        <p:nvPicPr>
          <p:cNvPr id="32" name="Imagem 3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549"/>
          <a:stretch/>
        </p:blipFill>
        <p:spPr>
          <a:xfrm>
            <a:off x="-34834" y="0"/>
            <a:ext cx="8989985" cy="6857999"/>
          </a:xfrm>
          <a:prstGeom prst="rect">
            <a:avLst/>
          </a:prstGeom>
        </p:spPr>
      </p:pic>
      <p:sp>
        <p:nvSpPr>
          <p:cNvPr id="24" name="Título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Engenharia de Software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50759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idx="17"/>
          </p:nvPr>
        </p:nvSpPr>
        <p:spPr>
          <a:xfrm>
            <a:off x="670805" y="180032"/>
            <a:ext cx="7896751" cy="823912"/>
          </a:xfrm>
        </p:spPr>
        <p:txBody>
          <a:bodyPr/>
          <a:lstStyle/>
          <a:p>
            <a:r>
              <a:rPr lang="pt-BR" dirty="0" smtClean="0"/>
              <a:t>Diagrama de Classes - Exemplo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2702210" y="3737313"/>
            <a:ext cx="3608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 smtClean="0"/>
              <a:t>Professor “orienta” Aluno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992778" y="4511450"/>
            <a:ext cx="7053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Um professor pode orientar quantos alunos? </a:t>
            </a:r>
            <a:endParaRPr lang="pt-BR" sz="2400" b="1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427" y="1608086"/>
            <a:ext cx="6418245" cy="1545133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5940265" y="2888921"/>
            <a:ext cx="13522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autora</a:t>
            </a:r>
            <a:endParaRPr lang="pt-BR" sz="1600" dirty="0"/>
          </a:p>
        </p:txBody>
      </p:sp>
    </p:spTree>
    <p:extLst>
      <p:ext uri="{BB962C8B-B14F-4D97-AF65-F5344CB8AC3E}">
        <p14:creationId xmlns="" xmlns:p14="http://schemas.microsoft.com/office/powerpoint/2010/main" val="141987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idx="17"/>
          </p:nvPr>
        </p:nvSpPr>
        <p:spPr>
          <a:xfrm>
            <a:off x="670805" y="180032"/>
            <a:ext cx="7896751" cy="823912"/>
          </a:xfrm>
        </p:spPr>
        <p:txBody>
          <a:bodyPr/>
          <a:lstStyle/>
          <a:p>
            <a:r>
              <a:rPr lang="pt-BR" dirty="0" smtClean="0"/>
              <a:t>Diagrama de Classes - Exemplo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521906" y="1725964"/>
            <a:ext cx="56204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 smtClean="0"/>
              <a:t>UM professor orienta VÁRIOS alunos</a:t>
            </a:r>
            <a:endParaRPr lang="pt-BR" sz="2400" b="1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1396734" y="4756735"/>
            <a:ext cx="5960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 smtClean="0"/>
              <a:t>UM aluno é orientado por UM professor</a:t>
            </a:r>
            <a:endParaRPr lang="pt-BR" sz="2400" b="1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882" y="2677897"/>
            <a:ext cx="6579955" cy="1454076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6466213" y="4019578"/>
            <a:ext cx="13522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autora</a:t>
            </a:r>
            <a:endParaRPr lang="pt-BR" sz="1600" dirty="0"/>
          </a:p>
        </p:txBody>
      </p:sp>
    </p:spTree>
    <p:extLst>
      <p:ext uri="{BB962C8B-B14F-4D97-AF65-F5344CB8AC3E}">
        <p14:creationId xmlns="" xmlns:p14="http://schemas.microsoft.com/office/powerpoint/2010/main" val="197727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idx="17"/>
          </p:nvPr>
        </p:nvSpPr>
        <p:spPr>
          <a:xfrm>
            <a:off x="670805" y="180032"/>
            <a:ext cx="7896751" cy="823912"/>
          </a:xfrm>
        </p:spPr>
        <p:txBody>
          <a:bodyPr/>
          <a:lstStyle/>
          <a:p>
            <a:r>
              <a:rPr lang="pt-BR" dirty="0" smtClean="0"/>
              <a:t>Diagrama de Classes - Exemplo</a:t>
            </a:r>
            <a:endParaRPr lang="pt-B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06" y="2124674"/>
            <a:ext cx="6496374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55" y="3924874"/>
            <a:ext cx="694372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695379" y="1242906"/>
            <a:ext cx="2432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Outros Exemplos:</a:t>
            </a:r>
            <a:endParaRPr lang="pt-BR" sz="2400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6991597" y="5942686"/>
            <a:ext cx="1352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Fonte: autora</a:t>
            </a:r>
            <a:endParaRPr lang="pt-BR" sz="1200" dirty="0"/>
          </a:p>
        </p:txBody>
      </p:sp>
    </p:spTree>
    <p:extLst>
      <p:ext uri="{BB962C8B-B14F-4D97-AF65-F5344CB8AC3E}">
        <p14:creationId xmlns="" xmlns:p14="http://schemas.microsoft.com/office/powerpoint/2010/main" val="360448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idx="17"/>
          </p:nvPr>
        </p:nvSpPr>
        <p:spPr>
          <a:xfrm>
            <a:off x="670805" y="180032"/>
            <a:ext cx="7896751" cy="823912"/>
          </a:xfrm>
        </p:spPr>
        <p:txBody>
          <a:bodyPr/>
          <a:lstStyle/>
          <a:p>
            <a:r>
              <a:rPr lang="pt-BR" dirty="0" smtClean="0"/>
              <a:t>Diagrama de Classes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670804" y="1165670"/>
            <a:ext cx="84731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/>
              <a:t>Agregação: </a:t>
            </a:r>
            <a:r>
              <a:rPr lang="pt-BR" sz="2000" dirty="0" smtClean="0"/>
              <a:t>informa que uma classe faz parte de outra classe, mas não de forma exclusiva. A classe “todo-parte” recebe um diamante vazio e a outra ponta (classe “parte”)uma linha. </a:t>
            </a:r>
            <a:r>
              <a:rPr lang="pt-BR" sz="2000" dirty="0"/>
              <a:t>Agregação é chamada de “é-parte-de</a:t>
            </a:r>
            <a:r>
              <a:rPr lang="pt-BR" sz="2000" dirty="0" smtClean="0"/>
              <a:t>”</a:t>
            </a:r>
            <a:endParaRPr lang="pt-BR" sz="20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728045" y="4675409"/>
            <a:ext cx="82486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/>
              <a:t>Para saber se é agregação: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Pergunta ao objeto A se cabe como todo-parte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Depois pergunta ao objeto B se vive sem objeto 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Se a resposta for sim em ambas as perguntas, temos uma agregação </a:t>
            </a:r>
            <a:endParaRPr lang="pt-BR" sz="2000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57" y="2748884"/>
            <a:ext cx="8351182" cy="113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aixaDeTexto 11"/>
          <p:cNvSpPr txBox="1"/>
          <p:nvPr/>
        </p:nvSpPr>
        <p:spPr>
          <a:xfrm>
            <a:off x="1181325" y="3717370"/>
            <a:ext cx="833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“todo”</a:t>
            </a:r>
            <a:endParaRPr lang="pt-BR" sz="1600" b="1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271071" y="3736941"/>
            <a:ext cx="891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“parte”</a:t>
            </a:r>
            <a:endParaRPr lang="pt-BR" sz="1600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759710" y="3756996"/>
            <a:ext cx="833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“todo”</a:t>
            </a:r>
            <a:endParaRPr lang="pt-BR" sz="1600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7500509" y="4193683"/>
            <a:ext cx="1352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Fonte: autora</a:t>
            </a:r>
            <a:endParaRPr lang="pt-BR" sz="1400" dirty="0"/>
          </a:p>
        </p:txBody>
      </p:sp>
    </p:spTree>
    <p:extLst>
      <p:ext uri="{BB962C8B-B14F-4D97-AF65-F5344CB8AC3E}">
        <p14:creationId xmlns="" xmlns:p14="http://schemas.microsoft.com/office/powerpoint/2010/main" val="289171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Texto 2"/>
          <p:cNvSpPr txBox="1">
            <a:spLocks/>
          </p:cNvSpPr>
          <p:nvPr/>
        </p:nvSpPr>
        <p:spPr>
          <a:xfrm>
            <a:off x="587828" y="212060"/>
            <a:ext cx="8517874" cy="9374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2800" b="1" dirty="0" smtClean="0">
                <a:solidFill>
                  <a:srgbClr val="005388"/>
                </a:solidFill>
              </a:rPr>
              <a:t>Diagrama de Classes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131" y="1279532"/>
            <a:ext cx="6858000" cy="526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342900" indent="-342900"/>
            <a:r>
              <a:rPr lang="pt-BR" sz="2800" b="1" dirty="0" smtClean="0"/>
              <a:t>Agregação </a:t>
            </a:r>
            <a:r>
              <a:rPr lang="pt-BR" sz="2800" b="1" dirty="0"/>
              <a:t>- EXEMPLO</a:t>
            </a:r>
          </a:p>
          <a:p>
            <a:r>
              <a:rPr lang="pt-BR" sz="2700" dirty="0"/>
              <a:t/>
            </a:r>
            <a:br>
              <a:rPr lang="pt-BR" sz="2700" dirty="0"/>
            </a:br>
            <a:r>
              <a:rPr lang="pt-BR" sz="2700" dirty="0"/>
              <a:t/>
            </a:r>
            <a:br>
              <a:rPr lang="pt-BR" sz="2700" dirty="0"/>
            </a:br>
            <a:r>
              <a:rPr lang="pt-BR" sz="2700" dirty="0"/>
              <a:t/>
            </a:r>
            <a:br>
              <a:rPr lang="pt-BR" sz="2700" dirty="0"/>
            </a:br>
            <a:r>
              <a:rPr lang="pt-BR" sz="2700" dirty="0"/>
              <a:t/>
            </a:r>
            <a:br>
              <a:rPr lang="pt-BR" sz="2700" dirty="0"/>
            </a:br>
            <a:r>
              <a:rPr lang="pt-BR" sz="2700" dirty="0"/>
              <a:t/>
            </a:r>
            <a:br>
              <a:rPr lang="pt-BR" sz="2700" dirty="0"/>
            </a:br>
            <a:r>
              <a:rPr lang="pt-BR" sz="2700" dirty="0"/>
              <a:t/>
            </a:r>
            <a:br>
              <a:rPr lang="pt-BR" sz="2700" dirty="0"/>
            </a:br>
            <a:r>
              <a:rPr lang="pt-BR" sz="2700" dirty="0"/>
              <a:t/>
            </a:r>
            <a:br>
              <a:rPr lang="pt-BR" sz="2700" dirty="0"/>
            </a:br>
            <a:r>
              <a:rPr lang="pt-BR" sz="2700" dirty="0"/>
              <a:t/>
            </a:r>
            <a:br>
              <a:rPr lang="pt-BR" sz="2700" dirty="0"/>
            </a:br>
            <a:endParaRPr lang="pt-BR" sz="2700" b="1" dirty="0"/>
          </a:p>
          <a:p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857" y="2159036"/>
            <a:ext cx="3078342" cy="3417481"/>
          </a:xfrm>
          <a:prstGeom prst="rect">
            <a:avLst/>
          </a:prstGeom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05840" y="2878260"/>
            <a:ext cx="3017521" cy="2164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342900" indent="-342900" algn="ctr"/>
            <a:r>
              <a:rPr lang="pt-BR" sz="2400" dirty="0"/>
              <a:t>A existência do Objeto-Parte faz sentido, mesmo não existindo o Objeto-Todo.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have direita 5"/>
          <p:cNvSpPr/>
          <p:nvPr/>
        </p:nvSpPr>
        <p:spPr>
          <a:xfrm>
            <a:off x="7287184" y="2203291"/>
            <a:ext cx="270030" cy="1501643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12" name="Retângulo 11"/>
          <p:cNvSpPr/>
          <p:nvPr/>
        </p:nvSpPr>
        <p:spPr>
          <a:xfrm>
            <a:off x="7727776" y="2499435"/>
            <a:ext cx="1296144" cy="886919"/>
          </a:xfrm>
          <a:prstGeom prst="rect">
            <a:avLst/>
          </a:prstGeom>
          <a:solidFill>
            <a:srgbClr val="00538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Objeto Todo</a:t>
            </a:r>
            <a:endParaRPr lang="pt-BR" sz="1600" b="1" dirty="0"/>
          </a:p>
        </p:txBody>
      </p:sp>
      <p:sp>
        <p:nvSpPr>
          <p:cNvPr id="13" name="Chave direita 7"/>
          <p:cNvSpPr/>
          <p:nvPr/>
        </p:nvSpPr>
        <p:spPr>
          <a:xfrm>
            <a:off x="6451030" y="4462905"/>
            <a:ext cx="270030" cy="1018098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14" name="Retângulo 13"/>
          <p:cNvSpPr/>
          <p:nvPr/>
        </p:nvSpPr>
        <p:spPr>
          <a:xfrm>
            <a:off x="6810828" y="4671293"/>
            <a:ext cx="1651015" cy="601322"/>
          </a:xfrm>
          <a:prstGeom prst="rect">
            <a:avLst/>
          </a:prstGeom>
          <a:solidFill>
            <a:srgbClr val="00538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Objeto Parte</a:t>
            </a:r>
            <a:endParaRPr lang="pt-BR" sz="1600" b="1" dirty="0"/>
          </a:p>
        </p:txBody>
      </p:sp>
    </p:spTree>
    <p:extLst>
      <p:ext uri="{BB962C8B-B14F-4D97-AF65-F5344CB8AC3E}">
        <p14:creationId xmlns="" xmlns:p14="http://schemas.microsoft.com/office/powerpoint/2010/main" val="347163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idx="17"/>
          </p:nvPr>
        </p:nvSpPr>
        <p:spPr>
          <a:xfrm>
            <a:off x="670805" y="180032"/>
            <a:ext cx="7896751" cy="823912"/>
          </a:xfrm>
        </p:spPr>
        <p:txBody>
          <a:bodyPr/>
          <a:lstStyle/>
          <a:p>
            <a:r>
              <a:rPr lang="pt-BR" dirty="0" smtClean="0"/>
              <a:t>Diagrama de Classes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670805" y="1114213"/>
            <a:ext cx="84377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Composição: </a:t>
            </a:r>
            <a:r>
              <a:rPr lang="pt-BR" sz="2400" dirty="0" smtClean="0"/>
              <a:t>informa que uma classe faz parte de outra classe de forma exclusiva.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Os </a:t>
            </a:r>
            <a:r>
              <a:rPr lang="pt-BR" sz="2400" dirty="0"/>
              <a:t>objetos “parte” só podem pertencer a um </a:t>
            </a:r>
            <a:r>
              <a:rPr lang="pt-BR" sz="2400" dirty="0" smtClean="0"/>
              <a:t>único objeto </a:t>
            </a:r>
            <a:r>
              <a:rPr lang="pt-BR" sz="2400" dirty="0"/>
              <a:t>“todo” e têm o seu tempo de vida </a:t>
            </a:r>
            <a:r>
              <a:rPr lang="pt-BR" sz="2400" dirty="0" smtClean="0"/>
              <a:t>coincidente com </a:t>
            </a:r>
            <a:r>
              <a:rPr lang="pt-BR" sz="2400" dirty="0"/>
              <a:t>o dele Quando o “todo” morre todas as </a:t>
            </a:r>
            <a:r>
              <a:rPr lang="pt-BR" sz="2400" dirty="0" smtClean="0"/>
              <a:t>suas “</a:t>
            </a:r>
            <a:r>
              <a:rPr lang="pt-BR" sz="2400" dirty="0"/>
              <a:t>partes” também morrem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772250" y="3999757"/>
            <a:ext cx="83717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Para saber se é composição: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Pergunta ao objeto A se cabe como todo-parte.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Depois pergunta ao objeto B se vive sem objeto 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Se a resposta for sim para a primeira pergunta e não para a segunda,  temos uma agregação. </a:t>
            </a:r>
            <a:endParaRPr lang="pt-BR" sz="2400" dirty="0"/>
          </a:p>
        </p:txBody>
      </p:sp>
    </p:spTree>
    <p:extLst>
      <p:ext uri="{BB962C8B-B14F-4D97-AF65-F5344CB8AC3E}">
        <p14:creationId xmlns="" xmlns:p14="http://schemas.microsoft.com/office/powerpoint/2010/main" val="157495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idx="17"/>
          </p:nvPr>
        </p:nvSpPr>
        <p:spPr>
          <a:xfrm>
            <a:off x="670805" y="180032"/>
            <a:ext cx="7896751" cy="823912"/>
          </a:xfrm>
        </p:spPr>
        <p:txBody>
          <a:bodyPr/>
          <a:lstStyle/>
          <a:p>
            <a:r>
              <a:rPr lang="pt-BR" dirty="0" smtClean="0"/>
              <a:t>Diagrama de Classes</a:t>
            </a:r>
            <a:endParaRPr lang="pt-B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067" y="3436045"/>
            <a:ext cx="7134225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670805" y="1201449"/>
            <a:ext cx="82937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Exemplo de Composição:</a:t>
            </a:r>
            <a:r>
              <a:rPr lang="pt-BR" sz="2400" dirty="0" smtClean="0"/>
              <a:t> uma venda é composta de vários detalhes (itens).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Quando a venda é criada, os itens de venda também são.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Quando a venda é eliminada, os itens também são eliminados</a:t>
            </a:r>
            <a:endParaRPr lang="pt-BR" sz="2400" b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6834009" y="4886018"/>
            <a:ext cx="13522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autora</a:t>
            </a:r>
            <a:endParaRPr lang="pt-BR" sz="1600" dirty="0"/>
          </a:p>
        </p:txBody>
      </p:sp>
    </p:spTree>
    <p:extLst>
      <p:ext uri="{BB962C8B-B14F-4D97-AF65-F5344CB8AC3E}">
        <p14:creationId xmlns="" xmlns:p14="http://schemas.microsoft.com/office/powerpoint/2010/main" val="266030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idx="17"/>
          </p:nvPr>
        </p:nvSpPr>
        <p:spPr>
          <a:xfrm>
            <a:off x="670805" y="180032"/>
            <a:ext cx="7896751" cy="823912"/>
          </a:xfrm>
        </p:spPr>
        <p:txBody>
          <a:bodyPr/>
          <a:lstStyle/>
          <a:p>
            <a:r>
              <a:rPr lang="pt-BR" dirty="0" smtClean="0"/>
              <a:t>Diagrama de Classes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656821" y="1484784"/>
            <a:ext cx="828435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Agregação x </a:t>
            </a:r>
            <a:r>
              <a:rPr lang="pt-BR" sz="2400" b="1" dirty="0" smtClean="0"/>
              <a:t>Composição: </a:t>
            </a:r>
            <a:r>
              <a:rPr lang="pt-BR" sz="2400" dirty="0" smtClean="0"/>
              <a:t>a diferença </a:t>
            </a:r>
            <a:r>
              <a:rPr lang="pt-BR" sz="2400" dirty="0"/>
              <a:t>entre ambos e</a:t>
            </a:r>
            <a:r>
              <a:rPr lang="pt-BR" sz="2400" dirty="0" smtClean="0"/>
              <a:t>:</a:t>
            </a:r>
          </a:p>
          <a:p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 smtClean="0"/>
              <a:t>Agregação:</a:t>
            </a:r>
            <a:r>
              <a:rPr lang="pt-BR" sz="2400" dirty="0" smtClean="0"/>
              <a:t> </a:t>
            </a:r>
            <a:r>
              <a:rPr lang="pt-BR" sz="2400" dirty="0"/>
              <a:t>se excluir a classe </a:t>
            </a:r>
            <a:r>
              <a:rPr lang="pt-BR" sz="2400" dirty="0" smtClean="0"/>
              <a:t>responsável </a:t>
            </a:r>
            <a:r>
              <a:rPr lang="pt-BR" sz="2400" dirty="0"/>
              <a:t>pelo </a:t>
            </a:r>
            <a:r>
              <a:rPr lang="pt-BR" sz="2400" dirty="0" smtClean="0"/>
              <a:t>relacionamento, não </a:t>
            </a:r>
            <a:r>
              <a:rPr lang="pt-BR" sz="2400" dirty="0"/>
              <a:t>deve excluir a classe que ele possui relacionamento</a:t>
            </a:r>
            <a:r>
              <a:rPr lang="pt-BR" sz="2400" dirty="0" smtClean="0"/>
              <a:t>. Agregações </a:t>
            </a:r>
            <a:r>
              <a:rPr lang="pt-BR" sz="2400" dirty="0"/>
              <a:t>são assimétricas: </a:t>
            </a:r>
            <a:r>
              <a:rPr lang="pt-BR" sz="2400" dirty="0" smtClean="0"/>
              <a:t>se um </a:t>
            </a:r>
            <a:r>
              <a:rPr lang="pt-BR" sz="2400" dirty="0"/>
              <a:t>objeto A é parte de um </a:t>
            </a:r>
            <a:r>
              <a:rPr lang="pt-BR" sz="2400" dirty="0" smtClean="0"/>
              <a:t>objeto B</a:t>
            </a:r>
            <a:r>
              <a:rPr lang="pt-BR" sz="2400" dirty="0"/>
              <a:t>, B não pode ser parte de A.</a:t>
            </a:r>
            <a:endParaRPr lang="pt-BR" sz="2400" dirty="0" smtClean="0"/>
          </a:p>
          <a:p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 smtClean="0"/>
              <a:t>Composição: </a:t>
            </a:r>
            <a:r>
              <a:rPr lang="pt-BR" sz="2400" dirty="0" smtClean="0"/>
              <a:t>se </a:t>
            </a:r>
            <a:r>
              <a:rPr lang="pt-BR" sz="2400" dirty="0"/>
              <a:t>excluir a classe </a:t>
            </a:r>
            <a:r>
              <a:rPr lang="pt-BR" sz="2400" dirty="0" smtClean="0"/>
              <a:t>responsável pelo relacionamento</a:t>
            </a:r>
            <a:r>
              <a:rPr lang="pt-BR" sz="2400" dirty="0"/>
              <a:t>, </a:t>
            </a:r>
            <a:r>
              <a:rPr lang="pt-BR" sz="2400" dirty="0" smtClean="0"/>
              <a:t>então </a:t>
            </a:r>
            <a:r>
              <a:rPr lang="pt-BR" sz="2400" dirty="0"/>
              <a:t>deve excluir a classe que ele </a:t>
            </a:r>
            <a:r>
              <a:rPr lang="pt-BR" sz="2400" dirty="0" smtClean="0"/>
              <a:t>possui relacionamento</a:t>
            </a:r>
            <a:r>
              <a:rPr lang="pt-BR" sz="2400" dirty="0"/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248982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15017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Engenharia de Software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Janaina Freitas</a:t>
            </a:r>
            <a:endParaRPr lang="pt-BR" dirty="0"/>
          </a:p>
        </p:txBody>
      </p:sp>
      <p:sp>
        <p:nvSpPr>
          <p:cNvPr id="5" name="Espaço Reservado para Imagem 4"/>
          <p:cNvSpPr>
            <a:spLocks noGrp="1"/>
          </p:cNvSpPr>
          <p:nvPr>
            <p:ph type="pic" idx="10"/>
          </p:nvPr>
        </p:nvSpPr>
        <p:spPr/>
      </p:sp>
      <p:pic>
        <p:nvPicPr>
          <p:cNvPr id="6" name="Espaço Reservado para Imagem 11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xmlns:lc="http://schemas.openxmlformats.org/drawingml/2006/lockedCanvas" val="0"/>
              </a:ext>
            </a:extLst>
          </a:blip>
          <a:srcRect t="19502" b="19502"/>
          <a:stretch>
            <a:fillRect/>
          </a:stretch>
        </p:blipFill>
        <p:spPr>
          <a:xfrm>
            <a:off x="0" y="0"/>
            <a:ext cx="9144000" cy="418129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3021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12"/>
          <p:cNvSpPr>
            <a:spLocks noGrp="1"/>
          </p:cNvSpPr>
          <p:nvPr>
            <p:ph type="body" idx="10"/>
          </p:nvPr>
        </p:nvSpPr>
        <p:spPr>
          <a:xfrm>
            <a:off x="705394" y="589709"/>
            <a:ext cx="7896751" cy="444706"/>
          </a:xfrm>
        </p:spPr>
        <p:txBody>
          <a:bodyPr>
            <a:noAutofit/>
          </a:bodyPr>
          <a:lstStyle/>
          <a:p>
            <a:r>
              <a:rPr lang="pt-BR" sz="3200" dirty="0" smtClean="0"/>
              <a:t>Unidade IV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idx="12"/>
          </p:nvPr>
        </p:nvSpPr>
        <p:spPr>
          <a:xfrm>
            <a:off x="875212" y="1645920"/>
            <a:ext cx="8112035" cy="3997234"/>
          </a:xfrm>
        </p:spPr>
        <p:txBody>
          <a:bodyPr anchor="t" anchorCtr="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chemeClr val="tx1"/>
                </a:solidFill>
              </a:rPr>
              <a:t>Diagrama de </a:t>
            </a:r>
            <a:r>
              <a:rPr lang="pt-BR" sz="3200" b="1" dirty="0" smtClean="0">
                <a:solidFill>
                  <a:schemeClr val="tx1"/>
                </a:solidFill>
              </a:rPr>
              <a:t>Classes</a:t>
            </a:r>
          </a:p>
        </p:txBody>
      </p:sp>
    </p:spTree>
    <p:extLst>
      <p:ext uri="{BB962C8B-B14F-4D97-AF65-F5344CB8AC3E}">
        <p14:creationId xmlns="" xmlns:p14="http://schemas.microsoft.com/office/powerpoint/2010/main" val="56942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Texto 2"/>
          <p:cNvSpPr txBox="1">
            <a:spLocks/>
          </p:cNvSpPr>
          <p:nvPr/>
        </p:nvSpPr>
        <p:spPr>
          <a:xfrm>
            <a:off x="626126" y="251247"/>
            <a:ext cx="8517874" cy="9374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2800" b="1" dirty="0" smtClean="0">
                <a:solidFill>
                  <a:srgbClr val="005388"/>
                </a:solidFill>
              </a:rPr>
              <a:t>Diagrama de Classes</a:t>
            </a:r>
          </a:p>
        </p:txBody>
      </p:sp>
      <p:sp>
        <p:nvSpPr>
          <p:cNvPr id="8" name="Retângulo 7"/>
          <p:cNvSpPr/>
          <p:nvPr/>
        </p:nvSpPr>
        <p:spPr>
          <a:xfrm>
            <a:off x="941263" y="1498766"/>
            <a:ext cx="820273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Mostra um conjunto de classes e seus </a:t>
            </a:r>
            <a:r>
              <a:rPr lang="pt-BR" sz="2400" dirty="0" smtClean="0"/>
              <a:t>relacionamentos</a:t>
            </a: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É o diagrama central da modelagem orientada a </a:t>
            </a:r>
            <a:r>
              <a:rPr lang="pt-BR" sz="2400" dirty="0" smtClean="0"/>
              <a:t>objetos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Graficamente, as classes são representadas </a:t>
            </a:r>
            <a:r>
              <a:rPr lang="pt-BR" sz="2400" dirty="0" smtClean="0"/>
              <a:t>por retângulos </a:t>
            </a:r>
            <a:r>
              <a:rPr lang="pt-BR" sz="2400" dirty="0"/>
              <a:t>incluindo nome, atributos e métodos</a:t>
            </a:r>
            <a:endParaRPr lang="pt-B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r>
              <a:rPr lang="pt-BR" sz="2400" dirty="0" smtClean="0"/>
              <a:t>Notação </a:t>
            </a:r>
            <a:r>
              <a:rPr lang="pt-BR" sz="2400" dirty="0"/>
              <a:t>que permite descrever: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Classes</a:t>
            </a: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Atributos </a:t>
            </a:r>
            <a:r>
              <a:rPr lang="pt-BR" sz="2400" dirty="0"/>
              <a:t>e métodos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Relacionamentos entre as classes</a:t>
            </a: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Detalhes </a:t>
            </a:r>
            <a:r>
              <a:rPr lang="pt-BR" sz="2400" dirty="0"/>
              <a:t>de implementação (código)</a:t>
            </a:r>
          </a:p>
        </p:txBody>
      </p:sp>
    </p:spTree>
    <p:extLst>
      <p:ext uri="{BB962C8B-B14F-4D97-AF65-F5344CB8AC3E}">
        <p14:creationId xmlns="" xmlns:p14="http://schemas.microsoft.com/office/powerpoint/2010/main" val="177903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Texto 2"/>
          <p:cNvSpPr txBox="1">
            <a:spLocks/>
          </p:cNvSpPr>
          <p:nvPr/>
        </p:nvSpPr>
        <p:spPr>
          <a:xfrm>
            <a:off x="626126" y="212058"/>
            <a:ext cx="8517874" cy="9374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2800" b="1" dirty="0" smtClean="0">
                <a:solidFill>
                  <a:srgbClr val="005388"/>
                </a:solidFill>
              </a:rPr>
              <a:t>Diagrama de Classes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761752" y="2385593"/>
            <a:ext cx="4968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Estrutura da Classe: </a:t>
            </a:r>
            <a:endParaRPr lang="pt-BR" sz="2400" b="1" dirty="0"/>
          </a:p>
        </p:txBody>
      </p:sp>
      <p:sp>
        <p:nvSpPr>
          <p:cNvPr id="24" name="Retângulo 23"/>
          <p:cNvSpPr/>
          <p:nvPr/>
        </p:nvSpPr>
        <p:spPr>
          <a:xfrm>
            <a:off x="744894" y="1199889"/>
            <a:ext cx="90731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latin typeface="+mn-lt"/>
              </a:rPr>
              <a:t>Classe</a:t>
            </a:r>
            <a:r>
              <a:rPr lang="pt-BR" sz="2400" dirty="0">
                <a:latin typeface="+mn-lt"/>
              </a:rPr>
              <a:t>: descrição de uma </a:t>
            </a:r>
            <a:r>
              <a:rPr lang="pt-BR" sz="2400" b="1" dirty="0">
                <a:latin typeface="+mn-lt"/>
              </a:rPr>
              <a:t>coleção de </a:t>
            </a:r>
            <a:r>
              <a:rPr lang="pt-BR" sz="2400" b="1" dirty="0" smtClean="0">
                <a:latin typeface="+mn-lt"/>
              </a:rPr>
              <a:t>objetos </a:t>
            </a:r>
            <a:r>
              <a:rPr lang="pt-BR" sz="2400" dirty="0" smtClean="0">
                <a:latin typeface="+mn-lt"/>
              </a:rPr>
              <a:t>que </a:t>
            </a:r>
            <a:r>
              <a:rPr lang="pt-BR" sz="2400" dirty="0">
                <a:latin typeface="+mn-lt"/>
              </a:rPr>
              <a:t>possuem propriedades </a:t>
            </a:r>
            <a:r>
              <a:rPr lang="pt-BR" sz="2400" dirty="0" smtClean="0">
                <a:latin typeface="+mn-lt"/>
              </a:rPr>
              <a:t>semelhantes (</a:t>
            </a:r>
            <a:r>
              <a:rPr lang="pt-BR" sz="2400" dirty="0">
                <a:latin typeface="+mn-lt"/>
              </a:rPr>
              <a:t>atributos, métodos, associações</a:t>
            </a:r>
            <a:r>
              <a:rPr lang="pt-BR" sz="2400" dirty="0" smtClean="0">
                <a:latin typeface="+mn-lt"/>
              </a:rPr>
              <a:t>)</a:t>
            </a:r>
            <a:endParaRPr lang="pt-BR" sz="2400" dirty="0">
              <a:latin typeface="+mn-lt"/>
            </a:endParaRPr>
          </a:p>
        </p:txBody>
      </p:sp>
      <p:grpSp>
        <p:nvGrpSpPr>
          <p:cNvPr id="25" name="Agrupar 1"/>
          <p:cNvGrpSpPr/>
          <p:nvPr/>
        </p:nvGrpSpPr>
        <p:grpSpPr>
          <a:xfrm>
            <a:off x="918717" y="2864176"/>
            <a:ext cx="8096493" cy="3647530"/>
            <a:chOff x="918717" y="2668231"/>
            <a:chExt cx="8096493" cy="3647530"/>
          </a:xfrm>
        </p:grpSpPr>
        <p:pic>
          <p:nvPicPr>
            <p:cNvPr id="26" name="Imagem 2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8717" y="2668231"/>
              <a:ext cx="7400925" cy="3448050"/>
            </a:xfrm>
            <a:prstGeom prst="rect">
              <a:avLst/>
            </a:prstGeom>
          </p:spPr>
        </p:pic>
        <p:sp>
          <p:nvSpPr>
            <p:cNvPr id="27" name="Retângulo 26"/>
            <p:cNvSpPr/>
            <p:nvPr/>
          </p:nvSpPr>
          <p:spPr>
            <a:xfrm>
              <a:off x="5335857" y="5546320"/>
              <a:ext cx="3679353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600" b="1" dirty="0" smtClean="0">
                  <a:latin typeface="ArialUnicodeMS"/>
                </a:rPr>
                <a:t>Métodos</a:t>
              </a:r>
            </a:p>
            <a:p>
              <a:r>
                <a:rPr lang="pt-BR" sz="1400" dirty="0" smtClean="0">
                  <a:latin typeface="ArialUnicodeMS"/>
                </a:rPr>
                <a:t>São </a:t>
              </a:r>
              <a:r>
                <a:rPr lang="pt-BR" sz="1400" dirty="0">
                  <a:latin typeface="ArialUnicodeMS"/>
                </a:rPr>
                <a:t>as operações que podem ser executadas sobre </a:t>
              </a:r>
              <a:r>
                <a:rPr lang="pt-BR" sz="1400" dirty="0" smtClean="0">
                  <a:latin typeface="ArialUnicodeMS"/>
                </a:rPr>
                <a:t>um objeto</a:t>
              </a:r>
              <a:r>
                <a:rPr lang="pt-BR" sz="1400" dirty="0">
                  <a:latin typeface="ArialUnicodeMS"/>
                </a:rPr>
                <a:t>.</a:t>
              </a:r>
              <a:endParaRPr lang="pt-BR" sz="1400" dirty="0"/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5335857" y="4559141"/>
              <a:ext cx="291938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dirty="0">
                  <a:latin typeface="ArialUnicodeMS"/>
                </a:rPr>
                <a:t>Informação associada a um objeto</a:t>
              </a:r>
              <a:endParaRPr lang="pt-BR" sz="1400" dirty="0"/>
            </a:p>
          </p:txBody>
        </p:sp>
      </p:grpSp>
      <p:sp>
        <p:nvSpPr>
          <p:cNvPr id="29" name="CaixaDeTexto 28"/>
          <p:cNvSpPr txBox="1"/>
          <p:nvPr/>
        </p:nvSpPr>
        <p:spPr>
          <a:xfrm>
            <a:off x="670805" y="5403711"/>
            <a:ext cx="1352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Fonte: autora</a:t>
            </a:r>
            <a:endParaRPr lang="pt-BR" sz="1200" dirty="0"/>
          </a:p>
        </p:txBody>
      </p:sp>
    </p:spTree>
    <p:extLst>
      <p:ext uri="{BB962C8B-B14F-4D97-AF65-F5344CB8AC3E}">
        <p14:creationId xmlns="" xmlns:p14="http://schemas.microsoft.com/office/powerpoint/2010/main" val="177903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idx="17"/>
          </p:nvPr>
        </p:nvSpPr>
        <p:spPr>
          <a:xfrm>
            <a:off x="670805" y="180032"/>
            <a:ext cx="7896751" cy="823912"/>
          </a:xfrm>
        </p:spPr>
        <p:txBody>
          <a:bodyPr/>
          <a:lstStyle/>
          <a:p>
            <a:r>
              <a:rPr lang="pt-BR" dirty="0" smtClean="0"/>
              <a:t>Diagrama de Classes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670805" y="1335503"/>
            <a:ext cx="831864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/>
              <a:t>Relacionamentos</a:t>
            </a:r>
          </a:p>
          <a:p>
            <a:endParaRPr lang="pt-BR" sz="2400" b="1" dirty="0" smtClean="0"/>
          </a:p>
          <a:p>
            <a:r>
              <a:rPr lang="pt-BR" sz="2400" dirty="0" smtClean="0"/>
              <a:t>Os </a:t>
            </a:r>
            <a:r>
              <a:rPr lang="pt-BR" sz="2400" dirty="0"/>
              <a:t>relacionamentos possuem</a:t>
            </a:r>
            <a:r>
              <a:rPr lang="pt-BR" sz="2400" dirty="0" smtClean="0"/>
              <a:t>:</a:t>
            </a:r>
          </a:p>
          <a:p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Nome</a:t>
            </a:r>
            <a:r>
              <a:rPr lang="pt-BR" sz="2400" dirty="0"/>
              <a:t>: descrição dada ao relacionamento (faz, </a:t>
            </a:r>
            <a:r>
              <a:rPr lang="pt-BR" sz="2400" dirty="0" smtClean="0"/>
              <a:t>tem, possui</a:t>
            </a:r>
            <a:r>
              <a:rPr lang="pt-BR" sz="2400" dirty="0"/>
              <a:t>,...)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Sentido </a:t>
            </a:r>
            <a:r>
              <a:rPr lang="pt-BR" sz="2400" dirty="0"/>
              <a:t>de leitura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Multiplicidade</a:t>
            </a:r>
            <a:r>
              <a:rPr lang="pt-BR" sz="2400" dirty="0"/>
              <a:t>: 0..1, 0..*, 1, 1..*, 2, 3..7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Tipo</a:t>
            </a:r>
            <a:r>
              <a:rPr lang="pt-BR" sz="2400" dirty="0"/>
              <a:t>: associação (agregação, composição</a:t>
            </a:r>
            <a:r>
              <a:rPr lang="pt-BR" sz="2400" dirty="0" smtClean="0"/>
              <a:t>), generalização </a:t>
            </a:r>
            <a:r>
              <a:rPr lang="pt-BR" sz="2400" dirty="0"/>
              <a:t>e dependência</a:t>
            </a:r>
          </a:p>
        </p:txBody>
      </p:sp>
    </p:spTree>
    <p:extLst>
      <p:ext uri="{BB962C8B-B14F-4D97-AF65-F5344CB8AC3E}">
        <p14:creationId xmlns="" xmlns:p14="http://schemas.microsoft.com/office/powerpoint/2010/main" val="248443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idx="17"/>
          </p:nvPr>
        </p:nvSpPr>
        <p:spPr>
          <a:xfrm>
            <a:off x="670805" y="180032"/>
            <a:ext cx="7896751" cy="823912"/>
          </a:xfrm>
        </p:spPr>
        <p:txBody>
          <a:bodyPr/>
          <a:lstStyle/>
          <a:p>
            <a:r>
              <a:rPr lang="pt-BR" dirty="0" smtClean="0"/>
              <a:t>Diagrama de Classes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767763" y="1219968"/>
            <a:ext cx="83455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Uma </a:t>
            </a:r>
            <a:r>
              <a:rPr lang="pt-BR" sz="2400" b="1" dirty="0"/>
              <a:t>associação</a:t>
            </a:r>
            <a:r>
              <a:rPr lang="pt-BR" sz="2400" dirty="0"/>
              <a:t> é um relacionamento estrutural </a:t>
            </a:r>
            <a:r>
              <a:rPr lang="pt-BR" sz="2400" dirty="0" smtClean="0"/>
              <a:t>que indica </a:t>
            </a:r>
            <a:r>
              <a:rPr lang="pt-BR" sz="2400" dirty="0"/>
              <a:t>que os objetos de uma classe estão vinculados </a:t>
            </a:r>
            <a:r>
              <a:rPr lang="pt-BR" sz="2400" dirty="0" smtClean="0"/>
              <a:t>a objetos </a:t>
            </a:r>
            <a:r>
              <a:rPr lang="pt-BR" sz="2400" dirty="0"/>
              <a:t>de outra classe.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Uma </a:t>
            </a:r>
            <a:r>
              <a:rPr lang="pt-BR" sz="2400" b="1" dirty="0"/>
              <a:t>associação</a:t>
            </a:r>
            <a:r>
              <a:rPr lang="pt-BR" sz="2400" dirty="0"/>
              <a:t> é representada por uma linha </a:t>
            </a:r>
            <a:r>
              <a:rPr lang="pt-BR" sz="2400" dirty="0" smtClean="0"/>
              <a:t>sólida conectando </a:t>
            </a:r>
            <a:r>
              <a:rPr lang="pt-BR" sz="2400" dirty="0"/>
              <a:t>duas classes.</a:t>
            </a:r>
            <a:endParaRPr lang="pt-BR" sz="2400" dirty="0" smtClean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1049178" y="3437119"/>
            <a:ext cx="7782679" cy="1708782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4045144" y="4992013"/>
            <a:ext cx="1148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associação</a:t>
            </a:r>
            <a:endParaRPr lang="pt-BR" b="1" dirty="0"/>
          </a:p>
        </p:txBody>
      </p:sp>
      <p:cxnSp>
        <p:nvCxnSpPr>
          <p:cNvPr id="9" name="Conector de seta reta 6"/>
          <p:cNvCxnSpPr/>
          <p:nvPr/>
        </p:nvCxnSpPr>
        <p:spPr>
          <a:xfrm flipV="1">
            <a:off x="4689096" y="4229376"/>
            <a:ext cx="14338" cy="85439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7215273" y="5607567"/>
            <a:ext cx="13522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autora</a:t>
            </a:r>
            <a:endParaRPr lang="pt-BR" sz="1600" dirty="0"/>
          </a:p>
        </p:txBody>
      </p:sp>
    </p:spTree>
    <p:extLst>
      <p:ext uri="{BB962C8B-B14F-4D97-AF65-F5344CB8AC3E}">
        <p14:creationId xmlns="" xmlns:p14="http://schemas.microsoft.com/office/powerpoint/2010/main" val="329089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idx="17"/>
          </p:nvPr>
        </p:nvSpPr>
        <p:spPr>
          <a:xfrm>
            <a:off x="670805" y="180032"/>
            <a:ext cx="7896751" cy="823912"/>
          </a:xfrm>
        </p:spPr>
        <p:txBody>
          <a:bodyPr/>
          <a:lstStyle/>
          <a:p>
            <a:r>
              <a:rPr lang="pt-BR" dirty="0" smtClean="0"/>
              <a:t>Diagrama de Classes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670805" y="1105440"/>
            <a:ext cx="84345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 smtClean="0">
                <a:latin typeface="+mn-lt"/>
              </a:rPr>
              <a:t>Multiplicidade: </a:t>
            </a:r>
            <a:r>
              <a:rPr lang="pt-BR" sz="2400" dirty="0" smtClean="0">
                <a:latin typeface="+mn-lt"/>
              </a:rPr>
              <a:t>especifica o nível de dependência de um objeto e o número máximo e mínimo de instâncias envolvidas. Existem </a:t>
            </a:r>
            <a:r>
              <a:rPr lang="pt-BR" sz="2400" dirty="0">
                <a:latin typeface="+mn-lt"/>
              </a:rPr>
              <a:t>situações em que é necessário restringir </a:t>
            </a:r>
            <a:r>
              <a:rPr lang="pt-BR" sz="2400" dirty="0" smtClean="0">
                <a:latin typeface="+mn-lt"/>
              </a:rPr>
              <a:t>o número </a:t>
            </a:r>
            <a:r>
              <a:rPr lang="pt-BR" sz="2400" dirty="0">
                <a:latin typeface="+mn-lt"/>
              </a:rPr>
              <a:t>de objetos associados através de </a:t>
            </a:r>
            <a:r>
              <a:rPr lang="pt-BR" sz="2400" dirty="0" smtClean="0">
                <a:latin typeface="+mn-lt"/>
              </a:rPr>
              <a:t>uma associação </a:t>
            </a:r>
            <a:r>
              <a:rPr lang="pt-BR" sz="2400" dirty="0">
                <a:latin typeface="+mn-lt"/>
              </a:rPr>
              <a:t>a um objeto determinado (restringir </a:t>
            </a:r>
            <a:r>
              <a:rPr lang="pt-BR" sz="2400" dirty="0" smtClean="0">
                <a:latin typeface="+mn-lt"/>
              </a:rPr>
              <a:t>a cardinalidade).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b="1" dirty="0">
              <a:latin typeface="+mn-lt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7137761" y="5794645"/>
            <a:ext cx="13522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autora</a:t>
            </a:r>
            <a:endParaRPr lang="pt-BR" sz="1600" dirty="0"/>
          </a:p>
        </p:txBody>
      </p:sp>
      <p:grpSp>
        <p:nvGrpSpPr>
          <p:cNvPr id="2" name="Agrupar 19"/>
          <p:cNvGrpSpPr/>
          <p:nvPr/>
        </p:nvGrpSpPr>
        <p:grpSpPr>
          <a:xfrm>
            <a:off x="1286640" y="3229915"/>
            <a:ext cx="6932948" cy="2212484"/>
            <a:chOff x="1143154" y="3328044"/>
            <a:chExt cx="6662014" cy="2026640"/>
          </a:xfrm>
        </p:grpSpPr>
        <p:pic>
          <p:nvPicPr>
            <p:cNvPr id="3" name="Imagem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71038" y="3328044"/>
              <a:ext cx="5834130" cy="1698720"/>
            </a:xfrm>
            <a:prstGeom prst="rect">
              <a:avLst/>
            </a:prstGeom>
          </p:spPr>
        </p:pic>
        <p:sp>
          <p:nvSpPr>
            <p:cNvPr id="5" name="CaixaDeTexto 4"/>
            <p:cNvSpPr txBox="1"/>
            <p:nvPr/>
          </p:nvSpPr>
          <p:spPr>
            <a:xfrm>
              <a:off x="4940518" y="5016130"/>
              <a:ext cx="10939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 smtClean="0">
                  <a:solidFill>
                    <a:srgbClr val="005388"/>
                  </a:solidFill>
                </a:rPr>
                <a:t>associação</a:t>
              </a:r>
              <a:endParaRPr lang="pt-BR" sz="1600" b="1" dirty="0">
                <a:solidFill>
                  <a:srgbClr val="005388"/>
                </a:solidFill>
              </a:endParaRPr>
            </a:p>
          </p:txBody>
        </p:sp>
        <p:cxnSp>
          <p:nvCxnSpPr>
            <p:cNvPr id="9" name="Conector de Seta Reta 8"/>
            <p:cNvCxnSpPr>
              <a:stCxn id="5" idx="0"/>
            </p:cNvCxnSpPr>
            <p:nvPr/>
          </p:nvCxnSpPr>
          <p:spPr>
            <a:xfrm flipH="1" flipV="1">
              <a:off x="4778062" y="4195054"/>
              <a:ext cx="709433" cy="821076"/>
            </a:xfrm>
            <a:prstGeom prst="straightConnector1">
              <a:avLst/>
            </a:prstGeom>
            <a:ln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aixaDeTexto 13"/>
            <p:cNvSpPr txBox="1"/>
            <p:nvPr/>
          </p:nvSpPr>
          <p:spPr>
            <a:xfrm>
              <a:off x="1143154" y="4965607"/>
              <a:ext cx="14029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 smtClean="0">
                  <a:solidFill>
                    <a:srgbClr val="005388"/>
                  </a:solidFill>
                </a:rPr>
                <a:t>multiplicidade</a:t>
              </a:r>
              <a:endParaRPr lang="pt-BR" sz="1600" b="1" dirty="0">
                <a:solidFill>
                  <a:srgbClr val="005388"/>
                </a:solidFill>
              </a:endParaRPr>
            </a:p>
          </p:txBody>
        </p:sp>
        <p:cxnSp>
          <p:nvCxnSpPr>
            <p:cNvPr id="16" name="Conector de Seta Reta 15"/>
            <p:cNvCxnSpPr>
              <a:stCxn id="14" idx="3"/>
            </p:cNvCxnSpPr>
            <p:nvPr/>
          </p:nvCxnSpPr>
          <p:spPr>
            <a:xfrm flipV="1">
              <a:off x="2546102" y="4664510"/>
              <a:ext cx="931727" cy="470374"/>
            </a:xfrm>
            <a:prstGeom prst="straightConnector1">
              <a:avLst/>
            </a:prstGeom>
            <a:ln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213992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idx="17"/>
          </p:nvPr>
        </p:nvSpPr>
        <p:spPr>
          <a:xfrm>
            <a:off x="670805" y="180032"/>
            <a:ext cx="7896751" cy="823912"/>
          </a:xfrm>
        </p:spPr>
        <p:txBody>
          <a:bodyPr/>
          <a:lstStyle/>
          <a:p>
            <a:r>
              <a:rPr lang="pt-BR" dirty="0" smtClean="0"/>
              <a:t>Diagrama de Classes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20426" y="903514"/>
            <a:ext cx="7265024" cy="5379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13992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2103</TotalTime>
  <Words>656</Words>
  <Application>Microsoft Office PowerPoint</Application>
  <PresentationFormat>Apresentação na tela (4:3)</PresentationFormat>
  <Paragraphs>87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19" baseType="lpstr">
      <vt:lpstr>Tema do Office</vt:lpstr>
      <vt:lpstr>Engenharia de Software</vt:lpstr>
      <vt:lpstr>Engenharia de Software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Diogo Ribeiro Garcia</dc:creator>
  <cp:lastModifiedBy>Janaina</cp:lastModifiedBy>
  <cp:revision>130</cp:revision>
  <dcterms:created xsi:type="dcterms:W3CDTF">2019-02-06T19:28:48Z</dcterms:created>
  <dcterms:modified xsi:type="dcterms:W3CDTF">2020-06-18T22:42:54Z</dcterms:modified>
</cp:coreProperties>
</file>