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29" r:id="rId2"/>
    <p:sldId id="257" r:id="rId3"/>
    <p:sldId id="259" r:id="rId4"/>
    <p:sldId id="311" r:id="rId5"/>
    <p:sldId id="312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260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2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26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291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95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36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13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692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494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903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90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086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46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047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 smtClean="0"/>
          </a:p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</a:t>
            </a:r>
            <a:br>
              <a:rPr lang="pt-BR" dirty="0" smtClean="0"/>
            </a:br>
            <a:r>
              <a:rPr lang="pt-BR" dirty="0" smtClean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xmlns="" val="186994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696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236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58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686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45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90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6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69952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4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 smtClean="0"/>
              <a:t>Clique para </a:t>
            </a:r>
            <a:br>
              <a:rPr lang="pt-BR" dirty="0" smtClean="0"/>
            </a:br>
            <a:r>
              <a:rPr lang="pt-BR" dirty="0" smtClean="0"/>
              <a:t>editar</a:t>
            </a:r>
            <a:br>
              <a:rPr lang="pt-BR" dirty="0" smtClean="0"/>
            </a:br>
            <a:r>
              <a:rPr lang="pt-BR" dirty="0" smtClean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xmlns="" val="2700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41216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xmlns="" val="200160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758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xmlns="" val="77611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0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xmlns="" val="168578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916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Lorem ipsum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/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6514" r="13050"/>
          <a:stretch/>
        </p:blipFill>
        <p:spPr/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507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25123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Composição do Diagrama de Sequência</a:t>
            </a:r>
          </a:p>
        </p:txBody>
      </p:sp>
      <p:sp>
        <p:nvSpPr>
          <p:cNvPr id="4" name="Retângulo 3"/>
          <p:cNvSpPr/>
          <p:nvPr/>
        </p:nvSpPr>
        <p:spPr>
          <a:xfrm>
            <a:off x="692331" y="1279382"/>
            <a:ext cx="82426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Mensagens de retorno:  </a:t>
            </a:r>
            <a:r>
              <a:rPr lang="pt-BR" sz="2400" dirty="0" smtClean="0"/>
              <a:t>a função da mensagem de retorno é simbolizar o retorno das informações do método que a solicitou. </a:t>
            </a:r>
          </a:p>
          <a:p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Esse  retorno pode simbolizar os valores ou se o método foi executado com sucesso ou não.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Representação:  uma linha tracejada a qual contém uma ponta fina que aponta para o objeto que recebe o resultado.</a:t>
            </a:r>
            <a:endParaRPr lang="pt-BR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8369" y="4194538"/>
            <a:ext cx="41052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65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355753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Composição do Diagrama de Sequência – Tipos de Mensagens</a:t>
            </a:r>
          </a:p>
        </p:txBody>
      </p:sp>
      <p:sp>
        <p:nvSpPr>
          <p:cNvPr id="5" name="Retângulo 4"/>
          <p:cNvSpPr/>
          <p:nvPr/>
        </p:nvSpPr>
        <p:spPr>
          <a:xfrm>
            <a:off x="770708" y="1472646"/>
            <a:ext cx="83732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Mensagens síncronas</a:t>
            </a:r>
            <a:r>
              <a:rPr lang="pt-BR" sz="2400" dirty="0" smtClean="0"/>
              <a:t>:  no momento em que um objeto (chamador) realizar o envio de uma  mensagem síncrona, o objeto deverá  aguardar que ela seja finalizada para que seja continuado o fluxo. </a:t>
            </a:r>
          </a:p>
          <a:p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Representação:  um flecha com o desenho da ponta preenchido.</a:t>
            </a:r>
            <a:endParaRPr lang="pt-BR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1606" y="3866198"/>
            <a:ext cx="32670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65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355753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Composição do Diagrama de Sequência – Tipos de Mensagens</a:t>
            </a:r>
          </a:p>
        </p:txBody>
      </p:sp>
      <p:sp>
        <p:nvSpPr>
          <p:cNvPr id="6" name="Retângulo 5"/>
          <p:cNvSpPr/>
          <p:nvPr/>
        </p:nvSpPr>
        <p:spPr>
          <a:xfrm>
            <a:off x="705394" y="1663563"/>
            <a:ext cx="84386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Mensagens assíncronas</a:t>
            </a:r>
            <a:r>
              <a:rPr lang="pt-BR" sz="2400" dirty="0" smtClean="0"/>
              <a:t>:  são utilizadas para indicar que a execução ocorre em paralelo aos outros processos e que ela pode ter um processamento contínuo, o que retira a necessidade de aguardar por uma resposta para que o processo continue.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Representação: é a ponta de seta tipo “pé de galinha”. </a:t>
            </a:r>
            <a:endParaRPr lang="pt-BR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7921" y="3655151"/>
            <a:ext cx="38290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65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355753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Composição do Diagrama de Sequência – Tipos de Mensagens</a:t>
            </a:r>
          </a:p>
        </p:txBody>
      </p:sp>
      <p:sp>
        <p:nvSpPr>
          <p:cNvPr id="5" name="Retângulo 4"/>
          <p:cNvSpPr/>
          <p:nvPr/>
        </p:nvSpPr>
        <p:spPr>
          <a:xfrm>
            <a:off x="783770" y="1663563"/>
            <a:ext cx="83602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err="1" smtClean="0"/>
              <a:t>Autochamadas</a:t>
            </a:r>
            <a:r>
              <a:rPr lang="pt-BR" sz="2400" b="1" dirty="0" smtClean="0"/>
              <a:t> ou </a:t>
            </a:r>
            <a:r>
              <a:rPr lang="pt-BR" sz="2400" b="1" dirty="0" err="1" smtClean="0"/>
              <a:t>autodelegações</a:t>
            </a:r>
            <a:r>
              <a:rPr lang="pt-BR" sz="2400" dirty="0" smtClean="0"/>
              <a:t>:  são mensagens que o objeto envia para ele mesmo. </a:t>
            </a:r>
          </a:p>
          <a:p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Representação:  a seta parte da linha da vida e retorna ao próprio objeto.</a:t>
            </a:r>
            <a:endParaRPr lang="pt-BR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6782" y="3101068"/>
            <a:ext cx="2514464" cy="3316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65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355753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Composição do Diagrama de Sequência</a:t>
            </a:r>
          </a:p>
        </p:txBody>
      </p:sp>
      <p:sp>
        <p:nvSpPr>
          <p:cNvPr id="6" name="Retângulo 5"/>
          <p:cNvSpPr/>
          <p:nvPr/>
        </p:nvSpPr>
        <p:spPr>
          <a:xfrm>
            <a:off x="705394" y="1723519"/>
            <a:ext cx="84386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Estereótipo &lt;&lt;</a:t>
            </a:r>
            <a:r>
              <a:rPr lang="pt-BR" sz="2400" b="1" dirty="0" err="1" smtClean="0"/>
              <a:t>boundary</a:t>
            </a:r>
            <a:r>
              <a:rPr lang="pt-BR" sz="2400" b="1" dirty="0" smtClean="0"/>
              <a:t>&gt;&gt;:   </a:t>
            </a:r>
            <a:r>
              <a:rPr lang="pt-BR" sz="2400" dirty="0" smtClean="0"/>
              <a:t>também conhecido como estereótipo de fronteira, o estereótipo &lt;&lt;</a:t>
            </a:r>
            <a:r>
              <a:rPr lang="pt-BR" sz="2400" dirty="0" err="1" smtClean="0"/>
              <a:t>boundary</a:t>
            </a:r>
            <a:r>
              <a:rPr lang="pt-BR" sz="2400" dirty="0" smtClean="0"/>
              <a:t>&gt;&gt; é utilizado para identificação de uma  classe que comunica os atores externos e o próprio sistema. </a:t>
            </a:r>
          </a:p>
          <a:p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O uso de classes &lt;&lt;</a:t>
            </a:r>
            <a:r>
              <a:rPr lang="pt-BR" sz="2400" dirty="0" err="1" smtClean="0"/>
              <a:t>boundary</a:t>
            </a:r>
            <a:r>
              <a:rPr lang="pt-BR" sz="2400" dirty="0" smtClean="0"/>
              <a:t>&gt;&gt; é feito quando se quer definir uma interface para o sistema.</a:t>
            </a:r>
            <a:endParaRPr lang="pt-BR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4456" y="4076838"/>
            <a:ext cx="16573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65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77375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Composição do Diagrama de Sequência</a:t>
            </a:r>
          </a:p>
        </p:txBody>
      </p:sp>
      <p:sp>
        <p:nvSpPr>
          <p:cNvPr id="6" name="Retângulo 5"/>
          <p:cNvSpPr/>
          <p:nvPr/>
        </p:nvSpPr>
        <p:spPr>
          <a:xfrm>
            <a:off x="705394" y="1357758"/>
            <a:ext cx="84386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Estereótipo &lt;&lt;</a:t>
            </a:r>
            <a:r>
              <a:rPr lang="pt-BR" sz="2400" b="1" dirty="0" err="1" smtClean="0"/>
              <a:t>control</a:t>
            </a:r>
            <a:r>
              <a:rPr lang="pt-BR" sz="2400" b="1" dirty="0" smtClean="0"/>
              <a:t>&gt;&gt;: </a:t>
            </a:r>
            <a:r>
              <a:rPr lang="pt-BR" sz="2400" dirty="0" smtClean="0"/>
              <a:t> trata-se de uma classe intermediária entre as classes &lt;&lt;</a:t>
            </a:r>
            <a:r>
              <a:rPr lang="pt-BR" sz="2400" dirty="0" err="1" smtClean="0"/>
              <a:t>boundary</a:t>
            </a:r>
            <a:r>
              <a:rPr lang="pt-BR" sz="2400" dirty="0" smtClean="0"/>
              <a:t>&gt;&gt; e as demais.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Objetivo: realizar uma interpretação de eventos realizados pelo objeto &lt;&lt;</a:t>
            </a:r>
            <a:r>
              <a:rPr lang="pt-BR" sz="2400" dirty="0" err="1" smtClean="0"/>
              <a:t>boundary</a:t>
            </a:r>
            <a:r>
              <a:rPr lang="pt-BR" sz="2400" dirty="0" smtClean="0"/>
              <a:t>&gt;&gt;, como as ações do mouse e a execução de botões, por exemplo, o que permite retransmitir ações aos demais objetos do sistema.</a:t>
            </a:r>
            <a:endParaRPr lang="pt-BR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0280" y="3553264"/>
            <a:ext cx="5009605" cy="2954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65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77375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Composição do Diagrama de Sequência - Exemplo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8656" y="1078366"/>
            <a:ext cx="71247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ângulo 6"/>
          <p:cNvSpPr/>
          <p:nvPr/>
        </p:nvSpPr>
        <p:spPr>
          <a:xfrm>
            <a:off x="1058091" y="6097229"/>
            <a:ext cx="7694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Exemplo de diagrama de sequência: processo de emissão de saldo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0765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Janaina Freitas</a:t>
            </a:r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0"/>
          </p:nvPr>
        </p:nvSpPr>
        <p:spPr/>
      </p:sp>
      <p:pic>
        <p:nvPicPr>
          <p:cNvPr id="6" name="Espaço Reservado para Imagem 11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rcRect t="19502" b="19502"/>
          <a:stretch>
            <a:fillRect/>
          </a:stretch>
        </p:blipFill>
        <p:spPr>
          <a:xfrm>
            <a:off x="0" y="0"/>
            <a:ext cx="9144000" cy="418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02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705394" y="589709"/>
            <a:ext cx="7896751" cy="444706"/>
          </a:xfrm>
        </p:spPr>
        <p:txBody>
          <a:bodyPr>
            <a:noAutofit/>
          </a:bodyPr>
          <a:lstStyle/>
          <a:p>
            <a:r>
              <a:rPr lang="pt-BR" sz="3200" dirty="0" smtClean="0"/>
              <a:t>Unidade IV</a:t>
            </a:r>
            <a:endParaRPr lang="pt-BR" sz="3200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875212" y="1632857"/>
            <a:ext cx="8112035" cy="4010297"/>
          </a:xfrm>
        </p:spPr>
        <p:txBody>
          <a:bodyPr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tx1"/>
                </a:solidFill>
              </a:rPr>
              <a:t>Diagrama </a:t>
            </a:r>
            <a:r>
              <a:rPr lang="pt-BR" sz="3200" b="1" dirty="0" smtClean="0">
                <a:solidFill>
                  <a:schemeClr val="tx1"/>
                </a:solidFill>
              </a:rPr>
              <a:t>de Sequência</a:t>
            </a:r>
          </a:p>
        </p:txBody>
      </p:sp>
    </p:spTree>
    <p:extLst>
      <p:ext uri="{BB962C8B-B14F-4D97-AF65-F5344CB8AC3E}">
        <p14:creationId xmlns:p14="http://schemas.microsoft.com/office/powerpoint/2010/main" xmlns="" val="5694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85934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Diagrama de Sequência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74765" y="1332411"/>
            <a:ext cx="8386355" cy="487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Segundo Guedes (2011, p. 192), “o diagrama de sequência procura determinar a </a:t>
            </a:r>
            <a:r>
              <a:rPr lang="pt-BR" sz="2400" b="1" dirty="0" smtClean="0"/>
              <a:t>sequência de eventos </a:t>
            </a:r>
            <a:r>
              <a:rPr lang="pt-BR" sz="2400" dirty="0" smtClean="0"/>
              <a:t>que ocorrem em um determinado </a:t>
            </a:r>
            <a:r>
              <a:rPr lang="pt-BR" sz="2400" b="1" dirty="0" smtClean="0"/>
              <a:t>processo</a:t>
            </a:r>
            <a:r>
              <a:rPr lang="pt-BR" sz="2400" dirty="0" smtClean="0"/>
              <a:t>, identificando quais </a:t>
            </a:r>
            <a:r>
              <a:rPr lang="pt-BR" sz="2400" b="1" dirty="0" smtClean="0"/>
              <a:t>mensagens</a:t>
            </a:r>
            <a:r>
              <a:rPr lang="pt-BR" sz="2400" dirty="0" smtClean="0"/>
              <a:t> devem ser </a:t>
            </a:r>
            <a:r>
              <a:rPr lang="pt-BR" sz="2400" b="1" dirty="0" smtClean="0"/>
              <a:t>disparadas</a:t>
            </a:r>
            <a:r>
              <a:rPr lang="pt-BR" sz="2400" dirty="0" smtClean="0"/>
              <a:t> entre os elementos envolvidos e em que ordem”.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Pode ser </a:t>
            </a:r>
            <a:r>
              <a:rPr lang="pt-BR" sz="2400" dirty="0" smtClean="0"/>
              <a:t>baseado </a:t>
            </a:r>
            <a:r>
              <a:rPr lang="pt-BR" sz="2400" dirty="0"/>
              <a:t>no diagrama de caso de uso e no diagrama de classes: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b="1" dirty="0"/>
              <a:t>Diagrama de caso de uso:</a:t>
            </a:r>
            <a:r>
              <a:rPr lang="pt-BR" sz="2400" dirty="0"/>
              <a:t> cada caso especificado refere-se a um processo disparado por um ator.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b="1" dirty="0"/>
              <a:t>Diagrama de classe: </a:t>
            </a:r>
            <a:r>
              <a:rPr lang="pt-BR" sz="2400" dirty="0"/>
              <a:t>as classes contidas nele se tornam objetos no diagrama de sequência.</a:t>
            </a:r>
          </a:p>
        </p:txBody>
      </p:sp>
    </p:spTree>
    <p:extLst>
      <p:ext uri="{BB962C8B-B14F-4D97-AF65-F5344CB8AC3E}">
        <p14:creationId xmlns:p14="http://schemas.microsoft.com/office/powerpoint/2010/main" xmlns="" val="30338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25123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Composição do Diagrama de Sequência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069" y="1678587"/>
            <a:ext cx="1632856" cy="37621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692332" y="1477838"/>
            <a:ext cx="60219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Atores</a:t>
            </a:r>
            <a:r>
              <a:rPr lang="pt-BR" sz="2400" dirty="0" smtClean="0"/>
              <a:t>: são usuários ou pessoas do meio externo que participam, tendo algum papel dentro do sistema. </a:t>
            </a:r>
          </a:p>
          <a:p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Ator pode ser aproveitado com base no diagrama de casos de uso, gerando, assim, eventos iniciais dos processos. 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A representação de um ator se dá por meio de bonecos idênticos aos do diagrama de casos de uso, mas contendo uma linha de vida logo abaixo.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10765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25123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Composição do Diagrama de Sequência</a:t>
            </a:r>
          </a:p>
        </p:txBody>
      </p:sp>
      <p:sp>
        <p:nvSpPr>
          <p:cNvPr id="5" name="Retângulo 4"/>
          <p:cNvSpPr/>
          <p:nvPr/>
        </p:nvSpPr>
        <p:spPr>
          <a:xfrm>
            <a:off x="796834" y="1268999"/>
            <a:ext cx="83471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pt-BR" sz="2400" b="1" dirty="0" smtClean="0"/>
              <a:t>Linha de vida (</a:t>
            </a:r>
            <a:r>
              <a:rPr lang="pt-BR" sz="2400" b="1" i="1" dirty="0" err="1" smtClean="0"/>
              <a:t>lifelines</a:t>
            </a:r>
            <a:r>
              <a:rPr lang="pt-BR" sz="2400" b="1" dirty="0" smtClean="0"/>
              <a:t>): </a:t>
            </a:r>
            <a:r>
              <a:rPr lang="pt-BR" sz="2400" dirty="0" smtClean="0"/>
              <a:t>é uma linha pontilhada que representa o tempo que um objeto existe durante um processo. A linha de vida pode estar ligada a objetos, atores e entre outros. 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A linha de vida é composta por uma instância de uma classe que participa de uma interação.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15899"/>
          <a:stretch>
            <a:fillRect/>
          </a:stretch>
        </p:blipFill>
        <p:spPr bwMode="auto">
          <a:xfrm>
            <a:off x="5365296" y="3317013"/>
            <a:ext cx="3243127" cy="252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4520" y="3801972"/>
            <a:ext cx="13716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tângulo 7"/>
          <p:cNvSpPr/>
          <p:nvPr/>
        </p:nvSpPr>
        <p:spPr>
          <a:xfrm>
            <a:off x="1304161" y="5660963"/>
            <a:ext cx="2565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Exemplo de </a:t>
            </a:r>
            <a:r>
              <a:rPr lang="pt-BR" sz="1400" i="1" dirty="0" err="1" smtClean="0"/>
              <a:t>lifeline</a:t>
            </a:r>
            <a:r>
              <a:rPr lang="pt-BR" sz="1400" dirty="0" smtClean="0"/>
              <a:t> interrompida</a:t>
            </a:r>
            <a:endParaRPr lang="pt-BR" sz="1400" dirty="0"/>
          </a:p>
        </p:txBody>
      </p:sp>
      <p:sp>
        <p:nvSpPr>
          <p:cNvPr id="9" name="Retângulo 8"/>
          <p:cNvSpPr/>
          <p:nvPr/>
        </p:nvSpPr>
        <p:spPr>
          <a:xfrm>
            <a:off x="5492984" y="5865615"/>
            <a:ext cx="28620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Exemplo de </a:t>
            </a:r>
            <a:r>
              <a:rPr lang="pt-BR" sz="1400" i="1" dirty="0" err="1" smtClean="0"/>
              <a:t>lifeline</a:t>
            </a:r>
            <a:r>
              <a:rPr lang="pt-BR" sz="1400" dirty="0" smtClean="0"/>
              <a:t> com ator e classe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xmlns="" val="10765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25123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Composição do Diagrama de Sequência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9175" y="3376885"/>
            <a:ext cx="2186940" cy="260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tângulo 9"/>
          <p:cNvSpPr/>
          <p:nvPr/>
        </p:nvSpPr>
        <p:spPr>
          <a:xfrm>
            <a:off x="4330389" y="6100747"/>
            <a:ext cx="2260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Exemplo de foco de controle</a:t>
            </a:r>
            <a:endParaRPr lang="pt-BR" sz="1400" dirty="0"/>
          </a:p>
        </p:txBody>
      </p:sp>
      <p:sp>
        <p:nvSpPr>
          <p:cNvPr id="12" name="Retângulo 11"/>
          <p:cNvSpPr/>
          <p:nvPr/>
        </p:nvSpPr>
        <p:spPr>
          <a:xfrm>
            <a:off x="718456" y="1321250"/>
            <a:ext cx="8425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Foco de controle ou ativação: </a:t>
            </a:r>
            <a:r>
              <a:rPr lang="pt-BR" sz="2400" dirty="0" smtClean="0"/>
              <a:t>para representar os momentos ativos em que um objeto está executando um ou mais métodos, é utilizado o foco de controle. </a:t>
            </a:r>
          </a:p>
          <a:p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É representado por uma linha mais grossa sobre a linha pontilhada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10765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25123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Composição do Diagrama de Sequência</a:t>
            </a:r>
          </a:p>
        </p:txBody>
      </p:sp>
      <p:sp>
        <p:nvSpPr>
          <p:cNvPr id="6" name="Retângulo 5"/>
          <p:cNvSpPr/>
          <p:nvPr/>
        </p:nvSpPr>
        <p:spPr>
          <a:xfrm>
            <a:off x="953588" y="1255936"/>
            <a:ext cx="81904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Mensagens</a:t>
            </a:r>
            <a:r>
              <a:rPr lang="pt-BR" sz="2400" dirty="0" smtClean="0"/>
              <a:t>: tem o objetivo de mostrar a ocorrência de eventos. </a:t>
            </a:r>
          </a:p>
          <a:p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Forçam a chamada de um método entre os objetos envolvidos no processo. 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Alguns exemplos de ocorrência de mensagens entre objetos:</a:t>
            </a:r>
            <a:endParaRPr lang="pt-B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1818" y="3786187"/>
            <a:ext cx="6781450" cy="243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65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25123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Composição do Diagrama de Sequência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1000124"/>
            <a:ext cx="6054770" cy="5580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65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2169</TotalTime>
  <Words>705</Words>
  <Application>Microsoft Office PowerPoint</Application>
  <PresentationFormat>Apresentação na tela (4:3)</PresentationFormat>
  <Paragraphs>60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Engenharia de Software</vt:lpstr>
      <vt:lpstr>Engenharia de Software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Janaina</cp:lastModifiedBy>
  <cp:revision>164</cp:revision>
  <dcterms:created xsi:type="dcterms:W3CDTF">2019-02-06T19:28:48Z</dcterms:created>
  <dcterms:modified xsi:type="dcterms:W3CDTF">2020-06-18T22:43:19Z</dcterms:modified>
</cp:coreProperties>
</file>