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320" r:id="rId2"/>
    <p:sldId id="257" r:id="rId3"/>
    <p:sldId id="259" r:id="rId4"/>
    <p:sldId id="311" r:id="rId5"/>
    <p:sldId id="313" r:id="rId6"/>
    <p:sldId id="321" r:id="rId7"/>
    <p:sldId id="322" r:id="rId8"/>
    <p:sldId id="323" r:id="rId9"/>
    <p:sldId id="318" r:id="rId10"/>
    <p:sldId id="319" r:id="rId11"/>
    <p:sldId id="260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5388"/>
    <a:srgbClr val="AE84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726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-1326" y="-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0D444-4FFF-4538-83A5-628A4220AF66}" type="datetimeFigureOut">
              <a:rPr lang="pt-BR" smtClean="0"/>
              <a:pPr/>
              <a:t>18/06/2020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95DF9-B0BC-44EF-BE99-FE506395C94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03262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8B9D2-0535-47CE-80B8-0590C132AC7D}" type="datetimeFigureOut">
              <a:rPr lang="pt-BR" smtClean="0"/>
              <a:pPr/>
              <a:t>18/06/2020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3BA69-02AD-48EC-8F96-3CFEEEB52FA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4809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1609039"/>
            <a:ext cx="4816561" cy="418216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 smtClean="0"/>
              <a:t>Clique para editar o título da disciplina</a:t>
            </a:r>
            <a:endParaRPr lang="en-US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00625" y="1"/>
            <a:ext cx="4143374" cy="6858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22918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1527998"/>
            <a:ext cx="3868340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58956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6" y="498269"/>
            <a:ext cx="7895481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46364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ítulo + 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1337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2777" y="1527999"/>
            <a:ext cx="3868340" cy="415821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58211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992777" y="5777745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26924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011137" y="498270"/>
            <a:ext cx="3878391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4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4944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011137" y="498268"/>
            <a:ext cx="3878391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29039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2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9026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8"/>
          </p:nvPr>
        </p:nvSpPr>
        <p:spPr>
          <a:xfrm>
            <a:off x="99277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5" name="Picture Placeholder 2"/>
          <p:cNvSpPr>
            <a:spLocks noGrp="1" noChangeAspect="1"/>
          </p:cNvSpPr>
          <p:nvPr>
            <p:ph type="pic" idx="19"/>
          </p:nvPr>
        </p:nvSpPr>
        <p:spPr>
          <a:xfrm>
            <a:off x="99277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90863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5011136" y="3130237"/>
            <a:ext cx="3878391" cy="24919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2467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011137" y="498270"/>
            <a:ext cx="3878391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498269"/>
            <a:ext cx="3868340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2" name="Retângulo 21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7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00470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0" y="0"/>
            <a:ext cx="9144000" cy="418129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 smtClean="0"/>
          </a:p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0" y="4181294"/>
            <a:ext cx="9152309" cy="1413136"/>
          </a:xfrm>
          <a:solidFill>
            <a:srgbClr val="005388"/>
          </a:solidFill>
          <a:ln>
            <a:solidFill>
              <a:srgbClr val="00538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 smtClean="0"/>
              <a:t>Clique para editar </a:t>
            </a:r>
            <a:br>
              <a:rPr lang="pt-BR" dirty="0" smtClean="0"/>
            </a:br>
            <a:r>
              <a:rPr lang="pt-BR" dirty="0" smtClean="0"/>
              <a:t>o título da aula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-1" y="5943489"/>
            <a:ext cx="9152311" cy="5848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nome do professor(a)</a:t>
            </a:r>
          </a:p>
        </p:txBody>
      </p:sp>
    </p:spTree>
    <p:extLst>
      <p:ext uri="{BB962C8B-B14F-4D97-AF65-F5344CB8AC3E}">
        <p14:creationId xmlns="" xmlns:p14="http://schemas.microsoft.com/office/powerpoint/2010/main" val="1869946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5011137" y="498268"/>
            <a:ext cx="3878391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7" y="498269"/>
            <a:ext cx="3868340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56962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7" cy="68665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7" name="Retângulo 1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52366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o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48802" y="0"/>
            <a:ext cx="859519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75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8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6" y="3408056"/>
            <a:ext cx="7896751" cy="223966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992777" y="2446714"/>
            <a:ext cx="7896751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25" name="Retângulo 24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81585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8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6" y="2447926"/>
            <a:ext cx="7896751" cy="310399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56863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992776" y="1519761"/>
            <a:ext cx="7896751" cy="417150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675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5" name="Retângulo 24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54591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992776" y="1519761"/>
            <a:ext cx="7896752" cy="4171504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675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690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95605" y="498268"/>
            <a:ext cx="2949178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995605" y="2281646"/>
            <a:ext cx="2949178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4136570" y="0"/>
            <a:ext cx="5007429" cy="56912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32" name="Retângulo 31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5" name="Imagem 3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0265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939080" y="498268"/>
            <a:ext cx="2949178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9080" y="2281646"/>
            <a:ext cx="2949178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992777" y="498269"/>
            <a:ext cx="4588872" cy="5195088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992777" y="5784891"/>
            <a:ext cx="3868340" cy="119518"/>
          </a:xfrm>
        </p:spPr>
        <p:txBody>
          <a:bodyPr anchor="ctr">
            <a:noAutofit/>
          </a:bodyPr>
          <a:lstStyle>
            <a:lvl1pPr marL="0" indent="0" algn="l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</p:spTree>
    <p:extLst>
      <p:ext uri="{BB962C8B-B14F-4D97-AF65-F5344CB8AC3E}">
        <p14:creationId xmlns="" xmlns:p14="http://schemas.microsoft.com/office/powerpoint/2010/main" val="699522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27" y="1954752"/>
            <a:ext cx="6064249" cy="35424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909027" y="1206270"/>
            <a:ext cx="6064248" cy="55133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 do vídeo</a:t>
            </a:r>
          </a:p>
        </p:txBody>
      </p:sp>
      <p:sp>
        <p:nvSpPr>
          <p:cNvPr id="21" name="Espaço Reservado para Texto 2"/>
          <p:cNvSpPr>
            <a:spLocks noGrp="1"/>
          </p:cNvSpPr>
          <p:nvPr>
            <p:ph type="body" idx="15" hasCustomPrompt="1"/>
          </p:nvPr>
        </p:nvSpPr>
        <p:spPr>
          <a:xfrm>
            <a:off x="1909028" y="5662966"/>
            <a:ext cx="6064248" cy="16965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do vídeo</a:t>
            </a:r>
          </a:p>
        </p:txBody>
      </p:sp>
      <p:sp>
        <p:nvSpPr>
          <p:cNvPr id="31" name="Retângulo 30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Imagem 3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909027" y="496389"/>
            <a:ext cx="6064248" cy="544149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número do vídeo</a:t>
            </a: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41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86" y="700193"/>
            <a:ext cx="7669427" cy="547409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172601" y="1896569"/>
            <a:ext cx="5010793" cy="2852737"/>
          </a:xfrm>
        </p:spPr>
        <p:txBody>
          <a:bodyPr anchor="ctr">
            <a:normAutofit/>
          </a:bodyPr>
          <a:lstStyle>
            <a:lvl1pPr algn="ctr">
              <a:defRPr sz="5000" b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pt-BR" dirty="0" smtClean="0"/>
              <a:t>Clique para </a:t>
            </a:r>
            <a:br>
              <a:rPr lang="pt-BR" dirty="0" smtClean="0"/>
            </a:br>
            <a:r>
              <a:rPr lang="pt-BR" dirty="0" smtClean="0"/>
              <a:t>editar</a:t>
            </a:r>
            <a:br>
              <a:rPr lang="pt-BR" dirty="0" smtClean="0"/>
            </a:br>
            <a:r>
              <a:rPr lang="pt-BR" dirty="0" smtClean="0"/>
              <a:t>o texto</a:t>
            </a:r>
            <a:endParaRPr lang="en-US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172601" y="5181600"/>
            <a:ext cx="3890448" cy="271441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aseline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nome do autor(a)</a:t>
            </a:r>
          </a:p>
        </p:txBody>
      </p:sp>
    </p:spTree>
    <p:extLst>
      <p:ext uri="{BB962C8B-B14F-4D97-AF65-F5344CB8AC3E}">
        <p14:creationId xmlns="" xmlns:p14="http://schemas.microsoft.com/office/powerpoint/2010/main" val="2700969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109" y="3189933"/>
            <a:ext cx="2735813" cy="458958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205210" y="568735"/>
            <a:ext cx="393834" cy="5386075"/>
            <a:chOff x="205210" y="568735"/>
            <a:chExt cx="393834" cy="5386075"/>
          </a:xfrm>
        </p:grpSpPr>
        <p:pic>
          <p:nvPicPr>
            <p:cNvPr id="28" name="Imagem 2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29" name="Imagem 28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grpSp>
        <p:nvGrpSpPr>
          <p:cNvPr id="30" name="Agrupar 29"/>
          <p:cNvGrpSpPr/>
          <p:nvPr userDrawn="1"/>
        </p:nvGrpSpPr>
        <p:grpSpPr>
          <a:xfrm>
            <a:off x="8554987" y="726374"/>
            <a:ext cx="393834" cy="5386075"/>
            <a:chOff x="205210" y="568735"/>
            <a:chExt cx="393834" cy="5386075"/>
          </a:xfrm>
        </p:grpSpPr>
        <p:pic>
          <p:nvPicPr>
            <p:cNvPr id="31" name="Imagem 30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32" name="Imagem 31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3412160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iv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2209800"/>
            <a:ext cx="7896751" cy="40767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444706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número da unidade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1042839"/>
            <a:ext cx="7896751" cy="938169"/>
          </a:xfrm>
        </p:spPr>
        <p:txBody>
          <a:bodyPr anchor="ctr">
            <a:normAutofit/>
          </a:bodyPr>
          <a:lstStyle>
            <a:lvl1pPr marL="0" indent="0">
              <a:buNone/>
              <a:defRPr sz="2400" b="0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título da disciplina</a:t>
            </a:r>
          </a:p>
        </p:txBody>
      </p:sp>
    </p:spTree>
    <p:extLst>
      <p:ext uri="{BB962C8B-B14F-4D97-AF65-F5344CB8AC3E}">
        <p14:creationId xmlns="" xmlns:p14="http://schemas.microsoft.com/office/powerpoint/2010/main" val="2001605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título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672050"/>
            <a:ext cx="7896751" cy="42323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texto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97589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2 coluna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título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1672050"/>
            <a:ext cx="3868340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19918" y="1672050"/>
            <a:ext cx="3868340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</p:spTree>
    <p:extLst>
      <p:ext uri="{BB962C8B-B14F-4D97-AF65-F5344CB8AC3E}">
        <p14:creationId xmlns="" xmlns:p14="http://schemas.microsoft.com/office/powerpoint/2010/main" val="776117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498269"/>
            <a:ext cx="7896751" cy="54061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texto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0026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498269"/>
            <a:ext cx="3868340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19918" y="498268"/>
            <a:ext cx="3868340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</p:spTree>
    <p:extLst>
      <p:ext uri="{BB962C8B-B14F-4D97-AF65-F5344CB8AC3E}">
        <p14:creationId xmlns="" xmlns:p14="http://schemas.microsoft.com/office/powerpoint/2010/main" val="1685781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788670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1527998"/>
            <a:ext cx="3868340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9167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Lorem ipsum 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3A1F5-6CB0-49BA-ABCC-F2C05E7CE59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27926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89" r:id="rId5"/>
    <p:sldLayoutId id="2147483692" r:id="rId6"/>
    <p:sldLayoutId id="2147483665" r:id="rId7"/>
    <p:sldLayoutId id="2147483693" r:id="rId8"/>
    <p:sldLayoutId id="2147483690" r:id="rId9"/>
    <p:sldLayoutId id="2147483666" r:id="rId10"/>
    <p:sldLayoutId id="2147483691" r:id="rId11"/>
    <p:sldLayoutId id="2147483686" r:id="rId12"/>
    <p:sldLayoutId id="2147483675" r:id="rId13"/>
    <p:sldLayoutId id="2147483668" r:id="rId14"/>
    <p:sldLayoutId id="2147483685" r:id="rId15"/>
    <p:sldLayoutId id="2147483684" r:id="rId16"/>
    <p:sldLayoutId id="2147483694" r:id="rId17"/>
    <p:sldLayoutId id="2147483687" r:id="rId18"/>
    <p:sldLayoutId id="2147483667" r:id="rId19"/>
    <p:sldLayoutId id="2147483670" r:id="rId20"/>
    <p:sldLayoutId id="2147483669" r:id="rId21"/>
    <p:sldLayoutId id="2147483676" r:id="rId22"/>
    <p:sldLayoutId id="2147483678" r:id="rId23"/>
    <p:sldLayoutId id="2147483677" r:id="rId24"/>
    <p:sldLayoutId id="2147483671" r:id="rId25"/>
    <p:sldLayoutId id="2147483688" r:id="rId26"/>
    <p:sldLayoutId id="2147483672" r:id="rId27"/>
    <p:sldLayoutId id="2147483679" r:id="rId28"/>
    <p:sldLayoutId id="2147483673" r:id="rId29"/>
    <p:sldLayoutId id="2147483674" r:id="rId30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Imagem 3"/>
          <p:cNvPicPr>
            <a:picLocks noGrp="1" noChangeAspect="1"/>
          </p:cNvPicPr>
          <p:nvPr>
            <p:ph type="pic" idx="13"/>
          </p:nvPr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6514" r="13050"/>
          <a:stretch/>
        </p:blipFill>
        <p:spPr/>
      </p:pic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549"/>
          <a:stretch/>
        </p:blipFill>
        <p:spPr>
          <a:xfrm>
            <a:off x="-34834" y="0"/>
            <a:ext cx="8989985" cy="6857999"/>
          </a:xfrm>
          <a:prstGeom prst="rect">
            <a:avLst/>
          </a:prstGeom>
        </p:spPr>
      </p:pic>
      <p:sp>
        <p:nvSpPr>
          <p:cNvPr id="24" name="Título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50759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"/>
          <p:cNvSpPr txBox="1">
            <a:spLocks/>
          </p:cNvSpPr>
          <p:nvPr/>
        </p:nvSpPr>
        <p:spPr>
          <a:xfrm>
            <a:off x="587828" y="172871"/>
            <a:ext cx="8517874" cy="9374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800" b="1" dirty="0" smtClean="0">
                <a:solidFill>
                  <a:srgbClr val="005388"/>
                </a:solidFill>
              </a:rPr>
              <a:t>Diagrama de Sequência - </a:t>
            </a:r>
            <a:r>
              <a:rPr lang="pt-BR" sz="2800" b="1" dirty="0" err="1" smtClean="0">
                <a:solidFill>
                  <a:srgbClr val="005388"/>
                </a:solidFill>
              </a:rPr>
              <a:t>Pseudoestado</a:t>
            </a:r>
            <a:r>
              <a:rPr lang="pt-BR" sz="2800" b="1" dirty="0" smtClean="0">
                <a:solidFill>
                  <a:srgbClr val="005388"/>
                </a:solidFill>
              </a:rPr>
              <a:t> de Escolha</a:t>
            </a:r>
            <a:r>
              <a:rPr lang="pt-BR" sz="2800" dirty="0" smtClean="0">
                <a:solidFill>
                  <a:srgbClr val="005388"/>
                </a:solidFill>
              </a:rPr>
              <a:t> 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733" y="1293222"/>
            <a:ext cx="6442162" cy="521880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6729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15017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Janaina Freitas</a:t>
            </a:r>
            <a:endParaRPr lang="pt-BR" dirty="0"/>
          </a:p>
        </p:txBody>
      </p:sp>
      <p:sp>
        <p:nvSpPr>
          <p:cNvPr id="5" name="Espaço Reservado para Imagem 4"/>
          <p:cNvSpPr>
            <a:spLocks noGrp="1"/>
          </p:cNvSpPr>
          <p:nvPr>
            <p:ph type="pic" idx="10"/>
          </p:nvPr>
        </p:nvSpPr>
        <p:spPr/>
      </p:sp>
      <p:pic>
        <p:nvPicPr>
          <p:cNvPr id="6" name="Espaço Reservado para Imagem 11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xmlns:lc="http://schemas.openxmlformats.org/drawingml/2006/lockedCanvas" val="0"/>
              </a:ext>
            </a:extLst>
          </a:blip>
          <a:srcRect t="19502" b="19502"/>
          <a:stretch>
            <a:fillRect/>
          </a:stretch>
        </p:blipFill>
        <p:spPr>
          <a:xfrm>
            <a:off x="0" y="0"/>
            <a:ext cx="9144000" cy="418129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3021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>
          <a:xfrm>
            <a:off x="705394" y="589709"/>
            <a:ext cx="7896751" cy="444706"/>
          </a:xfrm>
        </p:spPr>
        <p:txBody>
          <a:bodyPr>
            <a:noAutofit/>
          </a:bodyPr>
          <a:lstStyle/>
          <a:p>
            <a:r>
              <a:rPr lang="pt-BR" sz="3200" smtClean="0"/>
              <a:t>Unidade IV</a:t>
            </a:r>
            <a:endParaRPr lang="pt-BR" sz="3200" dirty="0" smtClean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idx="12"/>
          </p:nvPr>
        </p:nvSpPr>
        <p:spPr>
          <a:xfrm>
            <a:off x="875212" y="1685109"/>
            <a:ext cx="8112035" cy="3958045"/>
          </a:xfrm>
        </p:spPr>
        <p:txBody>
          <a:bodyPr anchor="t" anchorCtr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chemeClr val="tx1"/>
                </a:solidFill>
              </a:rPr>
              <a:t>Diagrama </a:t>
            </a:r>
            <a:r>
              <a:rPr lang="pt-BR" sz="3200" b="1" dirty="0" smtClean="0">
                <a:solidFill>
                  <a:schemeClr val="tx1"/>
                </a:solidFill>
              </a:rPr>
              <a:t>de Máquina de Estados</a:t>
            </a:r>
          </a:p>
        </p:txBody>
      </p:sp>
    </p:spTree>
    <p:extLst>
      <p:ext uri="{BB962C8B-B14F-4D97-AF65-F5344CB8AC3E}">
        <p14:creationId xmlns="" xmlns:p14="http://schemas.microsoft.com/office/powerpoint/2010/main" val="56942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"/>
          <p:cNvSpPr txBox="1">
            <a:spLocks/>
          </p:cNvSpPr>
          <p:nvPr/>
        </p:nvSpPr>
        <p:spPr>
          <a:xfrm>
            <a:off x="587828" y="172871"/>
            <a:ext cx="8517874" cy="9374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800" b="1" dirty="0">
                <a:solidFill>
                  <a:srgbClr val="005388"/>
                </a:solidFill>
              </a:rPr>
              <a:t>Diagrama de Máquina de </a:t>
            </a:r>
            <a:r>
              <a:rPr lang="pt-BR" sz="2800" b="1" dirty="0" smtClean="0">
                <a:solidFill>
                  <a:srgbClr val="005388"/>
                </a:solidFill>
              </a:rPr>
              <a:t>Estados</a:t>
            </a:r>
            <a:endParaRPr lang="pt-BR" sz="2800" b="1" dirty="0">
              <a:solidFill>
                <a:srgbClr val="005388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74765" y="1410788"/>
            <a:ext cx="8556172" cy="4767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/>
              <a:t>Segundo Guedes (2011, p. 242), “o diagrama de máquina de estados </a:t>
            </a:r>
            <a:r>
              <a:rPr lang="pt-BR" sz="2400" dirty="0" smtClean="0"/>
              <a:t>demonstra o </a:t>
            </a:r>
            <a:r>
              <a:rPr lang="pt-BR" sz="2400" dirty="0"/>
              <a:t>comportamento de um elemento por meio de um conjunto finito de </a:t>
            </a:r>
            <a:r>
              <a:rPr lang="pt-BR" sz="2400" dirty="0" smtClean="0"/>
              <a:t>transições de </a:t>
            </a:r>
            <a:r>
              <a:rPr lang="pt-BR" sz="2400" dirty="0"/>
              <a:t>estado, ou seja, uma máquina de estados</a:t>
            </a:r>
            <a:r>
              <a:rPr lang="pt-BR" sz="2400" dirty="0" smtClean="0"/>
              <a:t>”.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dirty="0"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/>
              <a:t>O diagrama de máquina de estados é um diagrama de </a:t>
            </a:r>
            <a:r>
              <a:rPr lang="pt-BR" sz="2400" b="1" dirty="0" smtClean="0"/>
              <a:t>comportamentos</a:t>
            </a:r>
            <a:r>
              <a:rPr lang="pt-BR" sz="2400" dirty="0" smtClean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 smtClean="0"/>
              <a:t>Usado </a:t>
            </a:r>
            <a:r>
              <a:rPr lang="pt-BR" sz="2400" dirty="0"/>
              <a:t>para especificar o comportamento de vários elementos, seja </a:t>
            </a:r>
            <a:r>
              <a:rPr lang="pt-BR" sz="2400" dirty="0" smtClean="0"/>
              <a:t>uma instância </a:t>
            </a:r>
            <a:r>
              <a:rPr lang="pt-BR" sz="2400" dirty="0"/>
              <a:t>de uma classe ou um diagrama de caso de </a:t>
            </a:r>
            <a:r>
              <a:rPr lang="pt-BR" sz="2400" dirty="0" smtClean="0"/>
              <a:t>uso.</a:t>
            </a:r>
            <a:endParaRPr lang="pt-BR" sz="24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3387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"/>
          <p:cNvSpPr txBox="1">
            <a:spLocks/>
          </p:cNvSpPr>
          <p:nvPr/>
        </p:nvSpPr>
        <p:spPr>
          <a:xfrm>
            <a:off x="587828" y="212060"/>
            <a:ext cx="8517874" cy="9374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3200" b="1" dirty="0" smtClean="0">
                <a:solidFill>
                  <a:srgbClr val="005388"/>
                </a:solidFill>
              </a:rPr>
              <a:t>Componentes do Diagrama de Sequência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259" y="4139084"/>
            <a:ext cx="2916611" cy="1724105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13954" y="1305342"/>
            <a:ext cx="853004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Estado</a:t>
            </a:r>
            <a:r>
              <a:rPr lang="pt-BR" sz="2400" dirty="0" smtClean="0"/>
              <a:t>:  representa, dentro do diagrama, os momentos em que um </a:t>
            </a:r>
          </a:p>
          <a:p>
            <a:r>
              <a:rPr lang="pt-BR" sz="2400" dirty="0" smtClean="0"/>
              <a:t>componente (objeto) está ou pode vir a estar. </a:t>
            </a:r>
          </a:p>
          <a:p>
            <a:endParaRPr lang="pt-BR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pt-BR" sz="2400" dirty="0" smtClean="0"/>
              <a:t>Dentro de um processo, podemos ter um ou vários estados ocorrendo de forma simultânea. </a:t>
            </a:r>
          </a:p>
          <a:p>
            <a:pPr marL="457200" indent="-457200">
              <a:buFont typeface="Arial" pitchFamily="34" charset="0"/>
              <a:buChar char="•"/>
            </a:pPr>
            <a:endParaRPr lang="pt-BR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pt-BR" sz="2400" dirty="0" smtClean="0"/>
              <a:t>Representação:  utilizamos um retângulo.</a:t>
            </a:r>
            <a:endParaRPr lang="pt-BR" sz="2400" dirty="0"/>
          </a:p>
        </p:txBody>
      </p:sp>
    </p:spTree>
    <p:extLst>
      <p:ext uri="{BB962C8B-B14F-4D97-AF65-F5344CB8AC3E}">
        <p14:creationId xmlns="" xmlns:p14="http://schemas.microsoft.com/office/powerpoint/2010/main" val="383636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"/>
          <p:cNvSpPr txBox="1">
            <a:spLocks/>
          </p:cNvSpPr>
          <p:nvPr/>
        </p:nvSpPr>
        <p:spPr>
          <a:xfrm>
            <a:off x="587828" y="212060"/>
            <a:ext cx="8517874" cy="9374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3200" b="1" dirty="0" smtClean="0">
                <a:solidFill>
                  <a:srgbClr val="005388"/>
                </a:solidFill>
              </a:rPr>
              <a:t>Componentes do Diagrama de Sequência</a:t>
            </a:r>
          </a:p>
        </p:txBody>
      </p:sp>
      <p:sp>
        <p:nvSpPr>
          <p:cNvPr id="6" name="Retângulo 5"/>
          <p:cNvSpPr/>
          <p:nvPr/>
        </p:nvSpPr>
        <p:spPr>
          <a:xfrm>
            <a:off x="809897" y="1463040"/>
            <a:ext cx="833410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Atividades internas</a:t>
            </a:r>
            <a:r>
              <a:rPr lang="pt-BR" sz="2400" dirty="0" smtClean="0"/>
              <a:t>: dentro das atividades internas, pode haver as seguintes variações: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t-BR" sz="2400" dirty="0" err="1" smtClean="0"/>
              <a:t>Entry</a:t>
            </a:r>
            <a:r>
              <a:rPr lang="pt-BR" sz="2400" dirty="0" smtClean="0"/>
              <a:t>: determina que a atividade descrita será executada no momento em que o objeto entra em um estado.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t-BR" sz="2400" dirty="0" err="1" smtClean="0"/>
              <a:t>Exit</a:t>
            </a:r>
            <a:r>
              <a:rPr lang="pt-BR" sz="2400" dirty="0" smtClean="0"/>
              <a:t>: determina que a atividade descrita será executada no momento em que o objeto sai de um estado.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t-BR" sz="2400" dirty="0" smtClean="0"/>
              <a:t>Do: determina que a atividade descrita será executada no período em que o estado for executado</a:t>
            </a:r>
            <a:endParaRPr lang="pt-BR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8099" y="4540158"/>
            <a:ext cx="4837692" cy="1638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83636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"/>
          <p:cNvSpPr txBox="1">
            <a:spLocks/>
          </p:cNvSpPr>
          <p:nvPr/>
        </p:nvSpPr>
        <p:spPr>
          <a:xfrm>
            <a:off x="587828" y="212060"/>
            <a:ext cx="8517874" cy="9374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3200" b="1" dirty="0" smtClean="0">
                <a:solidFill>
                  <a:srgbClr val="005388"/>
                </a:solidFill>
              </a:rPr>
              <a:t>Componentes do Diagrama de Sequência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540" y="4274266"/>
            <a:ext cx="6779110" cy="1349828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862148" y="1411419"/>
            <a:ext cx="828185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pt-BR" sz="2400" b="1" dirty="0" smtClean="0"/>
              <a:t>Transições: </a:t>
            </a:r>
            <a:r>
              <a:rPr lang="pt-BR" sz="2400" dirty="0" smtClean="0"/>
              <a:t>evidenciam </a:t>
            </a:r>
            <a:r>
              <a:rPr lang="pt-BR" sz="2400" dirty="0"/>
              <a:t>uma alteração no estado entre um objeto e outro, a fim de permitir a geração de um novo </a:t>
            </a:r>
            <a:r>
              <a:rPr lang="pt-BR" sz="2400" dirty="0" smtClean="0"/>
              <a:t>estado. </a:t>
            </a: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Uma </a:t>
            </a:r>
            <a:r>
              <a:rPr lang="pt-BR" sz="2400" dirty="0"/>
              <a:t>transição se dá por meio de uma flecha, que pode, ou não, conter uma descrição a respeito</a:t>
            </a:r>
            <a:r>
              <a:rPr lang="pt-BR" sz="2400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83636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"/>
          <p:cNvSpPr txBox="1">
            <a:spLocks/>
          </p:cNvSpPr>
          <p:nvPr/>
        </p:nvSpPr>
        <p:spPr>
          <a:xfrm>
            <a:off x="587828" y="212060"/>
            <a:ext cx="8517874" cy="9374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3200" b="1" dirty="0" smtClean="0">
                <a:solidFill>
                  <a:srgbClr val="005388"/>
                </a:solidFill>
              </a:rPr>
              <a:t>Componentes do Diagrama de Sequência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15" y="2513918"/>
            <a:ext cx="581025" cy="5238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5531" y="5455265"/>
            <a:ext cx="581025" cy="533400"/>
          </a:xfrm>
          <a:prstGeom prst="rect">
            <a:avLst/>
          </a:prstGeom>
        </p:spPr>
      </p:pic>
      <p:sp>
        <p:nvSpPr>
          <p:cNvPr id="7" name="Chave Direita 9"/>
          <p:cNvSpPr/>
          <p:nvPr/>
        </p:nvSpPr>
        <p:spPr>
          <a:xfrm>
            <a:off x="3742236" y="2880197"/>
            <a:ext cx="179287" cy="65398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have Direita 11"/>
          <p:cNvSpPr/>
          <p:nvPr/>
        </p:nvSpPr>
        <p:spPr>
          <a:xfrm>
            <a:off x="4003493" y="5389122"/>
            <a:ext cx="179287" cy="65398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Arredondado 13"/>
          <p:cNvSpPr/>
          <p:nvPr/>
        </p:nvSpPr>
        <p:spPr>
          <a:xfrm>
            <a:off x="4180114" y="2507440"/>
            <a:ext cx="2011679" cy="5042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Estado </a:t>
            </a:r>
            <a:r>
              <a:rPr lang="pt-BR" sz="2400" b="1" dirty="0" smtClean="0"/>
              <a:t>Inicial</a:t>
            </a:r>
            <a:endParaRPr lang="pt-BR" sz="2400" b="1" dirty="0"/>
          </a:p>
        </p:txBody>
      </p:sp>
      <p:sp>
        <p:nvSpPr>
          <p:cNvPr id="13" name="Retângulo Arredondado 14"/>
          <p:cNvSpPr/>
          <p:nvPr/>
        </p:nvSpPr>
        <p:spPr>
          <a:xfrm>
            <a:off x="4362994" y="5460287"/>
            <a:ext cx="2011679" cy="5042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Estado </a:t>
            </a:r>
            <a:r>
              <a:rPr lang="pt-BR" sz="2400" b="1" dirty="0" smtClean="0"/>
              <a:t>Final</a:t>
            </a:r>
            <a:endParaRPr lang="pt-BR" sz="2400" b="1" dirty="0"/>
          </a:p>
        </p:txBody>
      </p:sp>
      <p:sp>
        <p:nvSpPr>
          <p:cNvPr id="14" name="Retângulo 13"/>
          <p:cNvSpPr/>
          <p:nvPr/>
        </p:nvSpPr>
        <p:spPr>
          <a:xfrm>
            <a:off x="731520" y="1462428"/>
            <a:ext cx="8412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ESTADO INICIAL</a:t>
            </a:r>
            <a:r>
              <a:rPr lang="pt-BR" sz="2400" dirty="0" smtClean="0"/>
              <a:t>:  simboliza o processo que está começando a ser modelado. Constituído por um círculo preenchido</a:t>
            </a:r>
            <a:r>
              <a:rPr lang="pt-BR" sz="2400" b="1" dirty="0" smtClean="0"/>
              <a:t>. </a:t>
            </a:r>
            <a:endParaRPr lang="pt-BR" sz="2400" b="1" dirty="0"/>
          </a:p>
        </p:txBody>
      </p:sp>
      <p:sp>
        <p:nvSpPr>
          <p:cNvPr id="15" name="Retângulo 14"/>
          <p:cNvSpPr/>
          <p:nvPr/>
        </p:nvSpPr>
        <p:spPr>
          <a:xfrm>
            <a:off x="731520" y="3672565"/>
            <a:ext cx="84124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ESTADO FINAL:   </a:t>
            </a:r>
            <a:r>
              <a:rPr lang="pt-BR" sz="2400" dirty="0" smtClean="0"/>
              <a:t>simboliza que a modelagem do processo chegou ao fim.  Constituído  de um círculo preto preenchido o qual está envolto de um círculo não preenchido.</a:t>
            </a:r>
            <a:endParaRPr lang="pt-BR" sz="2400" dirty="0"/>
          </a:p>
        </p:txBody>
      </p:sp>
    </p:spTree>
    <p:extLst>
      <p:ext uri="{BB962C8B-B14F-4D97-AF65-F5344CB8AC3E}">
        <p14:creationId xmlns="" xmlns:p14="http://schemas.microsoft.com/office/powerpoint/2010/main" val="383636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"/>
          <p:cNvSpPr txBox="1">
            <a:spLocks/>
          </p:cNvSpPr>
          <p:nvPr/>
        </p:nvSpPr>
        <p:spPr>
          <a:xfrm>
            <a:off x="587828" y="172871"/>
            <a:ext cx="8517874" cy="9374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800" b="1" dirty="0" smtClean="0">
                <a:solidFill>
                  <a:srgbClr val="005388"/>
                </a:solidFill>
              </a:rPr>
              <a:t>Diagrama de Sequência - Exemplo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966" y="1280159"/>
            <a:ext cx="7413853" cy="505420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6600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2215</TotalTime>
  <Words>343</Words>
  <Application>Microsoft Office PowerPoint</Application>
  <PresentationFormat>Apresentação na tela (4:3)</PresentationFormat>
  <Paragraphs>34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Engenharia de Software</vt:lpstr>
      <vt:lpstr>Engenharia de Software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Ribeiro Garcia</dc:creator>
  <cp:lastModifiedBy>Janaina</cp:lastModifiedBy>
  <cp:revision>159</cp:revision>
  <dcterms:created xsi:type="dcterms:W3CDTF">2019-02-06T19:28:48Z</dcterms:created>
  <dcterms:modified xsi:type="dcterms:W3CDTF">2020-06-18T22:43:42Z</dcterms:modified>
</cp:coreProperties>
</file>