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3" r:id="rId2"/>
    <p:sldId id="257" r:id="rId3"/>
    <p:sldId id="259" r:id="rId4"/>
    <p:sldId id="311" r:id="rId5"/>
    <p:sldId id="315" r:id="rId6"/>
    <p:sldId id="324" r:id="rId7"/>
    <p:sldId id="325" r:id="rId8"/>
    <p:sldId id="326" r:id="rId9"/>
    <p:sldId id="327" r:id="rId10"/>
    <p:sldId id="328" r:id="rId11"/>
    <p:sldId id="329" r:id="rId12"/>
    <p:sldId id="322" r:id="rId13"/>
    <p:sldId id="26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2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2918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95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3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92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4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03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0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6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46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470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 smtClean="0"/>
          </a:p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 smtClean="0"/>
              <a:t>Clique para editar </a:t>
            </a:r>
            <a:br>
              <a:rPr lang="pt-BR" dirty="0" smtClean="0"/>
            </a:br>
            <a:r>
              <a:rPr lang="pt-BR" dirty="0" smtClean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xmlns="" val="1869946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96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6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58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63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9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objeto</a:t>
            </a:r>
            <a:endParaRPr lang="pt-BR" dirty="0" smtClean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0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6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9952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 smtClean="0"/>
              <a:t>Clique para </a:t>
            </a:r>
            <a:br>
              <a:rPr lang="pt-BR" dirty="0" smtClean="0"/>
            </a:br>
            <a:r>
              <a:rPr lang="pt-BR" dirty="0" smtClean="0"/>
              <a:t>editar</a:t>
            </a:r>
            <a:br>
              <a:rPr lang="pt-BR" dirty="0" smtClean="0"/>
            </a:br>
            <a:r>
              <a:rPr lang="pt-BR" dirty="0" smtClean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xmlns="" val="2700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16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xmlns="" val="200160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58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77611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02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xmlns="" val="1685781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</a:t>
            </a:r>
          </a:p>
          <a:p>
            <a:r>
              <a:rPr lang="pt-BR" dirty="0" smtClean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Imagem: </a:t>
            </a:r>
            <a:r>
              <a:rPr lang="pt-BR" dirty="0" err="1" smtClean="0"/>
              <a:t>Shutterstock</a:t>
            </a:r>
            <a:endParaRPr lang="pt-BR" dirty="0" smtClean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smtClean="0"/>
              <a:t>Lorem ipsum 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167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Lorem ipsum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4" r:id="rId17"/>
    <p:sldLayoutId id="2147483687" r:id="rId18"/>
    <p:sldLayoutId id="2147483667" r:id="rId19"/>
    <p:sldLayoutId id="2147483670" r:id="rId20"/>
    <p:sldLayoutId id="2147483669" r:id="rId21"/>
    <p:sldLayoutId id="2147483676" r:id="rId22"/>
    <p:sldLayoutId id="2147483678" r:id="rId23"/>
    <p:sldLayoutId id="2147483677" r:id="rId24"/>
    <p:sldLayoutId id="2147483671" r:id="rId25"/>
    <p:sldLayoutId id="2147483688" r:id="rId26"/>
    <p:sldLayoutId id="2147483672" r:id="rId27"/>
    <p:sldLayoutId id="2147483679" r:id="rId28"/>
    <p:sldLayoutId id="2147483673" r:id="rId29"/>
    <p:sldLayoutId id="2147483674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514" r="13050"/>
          <a:stretch/>
        </p:blipFill>
        <p:spPr/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49"/>
          <a:stretch/>
        </p:blipFill>
        <p:spPr>
          <a:xfrm>
            <a:off x="-34834" y="0"/>
            <a:ext cx="8989985" cy="6857999"/>
          </a:xfrm>
          <a:prstGeom prst="rect">
            <a:avLst/>
          </a:prstGeom>
        </p:spPr>
      </p:pic>
      <p:sp>
        <p:nvSpPr>
          <p:cNvPr id="24" name="Título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0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09896" y="1365630"/>
            <a:ext cx="8334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Nó de Decisão: </a:t>
            </a:r>
            <a:r>
              <a:rPr lang="pt-BR" sz="2400" dirty="0" smtClean="0"/>
              <a:t> grande maioria dos fluxos de um sistema oferece possibilidades de percurso  ou condições. Representação:  símbolo de losango para simbolizar as possíveis condições que aquele ponto do sistema nos  oferece.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879" y="3545204"/>
            <a:ext cx="4592545" cy="246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0079" y="1574298"/>
            <a:ext cx="7798527" cy="47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Partição de Atividade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75" y="2436589"/>
            <a:ext cx="7070596" cy="35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8" y="1153016"/>
            <a:ext cx="4258492" cy="5247561"/>
          </a:xfrm>
          <a:prstGeom prst="rect">
            <a:avLst/>
          </a:prstGeom>
        </p:spPr>
      </p:pic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38186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Diagrama de Atividades - Exemplo</a:t>
            </a:r>
          </a:p>
        </p:txBody>
      </p:sp>
    </p:spTree>
    <p:extLst>
      <p:ext uri="{BB962C8B-B14F-4D97-AF65-F5344CB8AC3E}">
        <p14:creationId xmlns:p14="http://schemas.microsoft.com/office/powerpoint/2010/main" xmlns="" val="389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01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Janaina Freitas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  <p:pic>
        <p:nvPicPr>
          <p:cNvPr id="6" name="Espaço Reservado para Imagem 11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 t="19502" b="19502"/>
          <a:stretch>
            <a:fillRect/>
          </a:stretch>
        </p:blipFill>
        <p:spPr>
          <a:xfrm>
            <a:off x="0" y="0"/>
            <a:ext cx="9144000" cy="41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2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>
          <a:xfrm>
            <a:off x="705394" y="589709"/>
            <a:ext cx="7896751" cy="444706"/>
          </a:xfrm>
        </p:spPr>
        <p:txBody>
          <a:bodyPr>
            <a:noAutofit/>
          </a:bodyPr>
          <a:lstStyle/>
          <a:p>
            <a:r>
              <a:rPr lang="pt-BR" sz="3200" dirty="0" smtClean="0"/>
              <a:t>Unidade IV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>
          <a:xfrm>
            <a:off x="875212" y="1802674"/>
            <a:ext cx="8112035" cy="3840480"/>
          </a:xfrm>
        </p:spPr>
        <p:txBody>
          <a:bodyPr anchor="t" anchorCtr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Diagrama </a:t>
            </a:r>
            <a:r>
              <a:rPr lang="pt-BR" sz="3200" b="1" dirty="0" smtClean="0">
                <a:solidFill>
                  <a:schemeClr val="tx1"/>
                </a:solidFill>
              </a:rPr>
              <a:t>de Atividades</a:t>
            </a:r>
          </a:p>
        </p:txBody>
      </p:sp>
    </p:spTree>
    <p:extLst>
      <p:ext uri="{BB962C8B-B14F-4D97-AF65-F5344CB8AC3E}">
        <p14:creationId xmlns:p14="http://schemas.microsoft.com/office/powerpoint/2010/main" xmlns="" val="5694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264312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>
                <a:solidFill>
                  <a:srgbClr val="005388"/>
                </a:solidFill>
              </a:rPr>
              <a:t>Diagrama de </a:t>
            </a:r>
            <a:r>
              <a:rPr lang="pt-BR" sz="2800" b="1" dirty="0" smtClean="0">
                <a:solidFill>
                  <a:srgbClr val="005388"/>
                </a:solidFill>
              </a:rPr>
              <a:t>Atividades</a:t>
            </a:r>
            <a:endParaRPr lang="pt-BR" sz="2800" b="1" dirty="0">
              <a:solidFill>
                <a:srgbClr val="005388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9530" y="1802674"/>
            <a:ext cx="8556172" cy="441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Segundo Guedes (2011, p. 277), “o diagrama de atividades ajuda na </a:t>
            </a:r>
            <a:r>
              <a:rPr lang="pt-BR" sz="2400" dirty="0" smtClean="0"/>
              <a:t>modelagem de </a:t>
            </a:r>
            <a:r>
              <a:rPr lang="pt-BR" sz="2400" dirty="0"/>
              <a:t>atividades que podem ser um </a:t>
            </a:r>
            <a:r>
              <a:rPr lang="pt-BR" sz="2400" dirty="0" smtClean="0"/>
              <a:t>método, </a:t>
            </a:r>
            <a:r>
              <a:rPr lang="pt-BR" sz="2400" dirty="0"/>
              <a:t>ou um algoritmo ou mesmo um </a:t>
            </a:r>
            <a:r>
              <a:rPr lang="pt-BR" sz="2400" dirty="0" smtClean="0"/>
              <a:t>processo completo”.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Está ligado</a:t>
            </a:r>
            <a:r>
              <a:rPr lang="pt-BR" sz="2400" dirty="0"/>
              <a:t>, </a:t>
            </a:r>
            <a:r>
              <a:rPr lang="pt-BR" sz="2400" dirty="0" smtClean="0"/>
              <a:t>também, </a:t>
            </a:r>
            <a:r>
              <a:rPr lang="pt-BR" sz="2400" dirty="0"/>
              <a:t>a </a:t>
            </a:r>
            <a:r>
              <a:rPr lang="pt-BR" sz="2400" dirty="0" smtClean="0"/>
              <a:t>descrição </a:t>
            </a:r>
            <a:r>
              <a:rPr lang="pt-BR" sz="2400" dirty="0"/>
              <a:t>de </a:t>
            </a:r>
            <a:r>
              <a:rPr lang="pt-BR" sz="2400" dirty="0" smtClean="0"/>
              <a:t>computação </a:t>
            </a:r>
            <a:r>
              <a:rPr lang="pt-BR" sz="2400" dirty="0"/>
              <a:t>procedural, </a:t>
            </a:r>
            <a:r>
              <a:rPr lang="pt-BR" sz="2400" dirty="0" smtClean="0"/>
              <a:t>a modelagem organizacional para </a:t>
            </a:r>
            <a:r>
              <a:rPr lang="pt-BR" sz="2400" dirty="0"/>
              <a:t>engenharia de processos e ao </a:t>
            </a:r>
            <a:r>
              <a:rPr lang="pt-BR" sz="2400" i="1" dirty="0"/>
              <a:t>workflow</a:t>
            </a:r>
            <a:r>
              <a:rPr lang="pt-BR" sz="2400" dirty="0"/>
              <a:t>.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38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92778" y="6329144"/>
            <a:ext cx="7895480" cy="182562"/>
          </a:xfrm>
        </p:spPr>
        <p:txBody>
          <a:bodyPr/>
          <a:lstStyle/>
          <a:p>
            <a:r>
              <a:rPr lang="pt-BR" dirty="0" smtClean="0"/>
              <a:t>Engenharia de Software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58" y="3069996"/>
            <a:ext cx="1475965" cy="809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522" y="4767943"/>
            <a:ext cx="1330108" cy="1297266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92330" y="1535109"/>
            <a:ext cx="8451669" cy="222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400" b="1" dirty="0" smtClean="0"/>
              <a:t>Atividade</a:t>
            </a:r>
            <a:r>
              <a:rPr lang="pt-BR" sz="2400" dirty="0" smtClean="0"/>
              <a:t>: representada por um retângulo com bordas arredondadas. Pode receber vários tipos de comportamentos: ocorrências de funções aritméticas, comportamento de atividades, ações de comunicação, a leitura e gravação de atributos ou até mesmo a instanciação.</a:t>
            </a:r>
          </a:p>
          <a:p>
            <a:pPr marL="285750" indent="-285750"/>
            <a:endParaRPr lang="pt-BR" sz="2400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87828" y="3907567"/>
            <a:ext cx="8556172" cy="204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Nó de Ação</a:t>
            </a:r>
            <a:r>
              <a:rPr lang="pt-BR" sz="2400" dirty="0" smtClean="0"/>
              <a:t>: um nó de ação representa um passo, uma etapa que deve ser executada em uma atividade. Um nó de ação é atômico, não podendo ser decomposto. 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2332" y="1459749"/>
            <a:ext cx="8451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400" b="1" dirty="0" smtClean="0"/>
              <a:t>Fluxo de Controle</a:t>
            </a:r>
            <a:r>
              <a:rPr lang="pt-BR" sz="2400" dirty="0" smtClean="0"/>
              <a:t>: representado por uma seta que realiza a ligação entre dois nós, local onde passam sinais de controle do nó antigo apontando para o novo. 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pt-BR" sz="24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400" dirty="0" smtClean="0"/>
              <a:t>No fluxo de controle,  pode-se, também, descrever a condição ou restrição.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9685" y="4297272"/>
            <a:ext cx="6213160" cy="108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8456" y="1611311"/>
            <a:ext cx="842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Nó Inicial : </a:t>
            </a:r>
            <a:r>
              <a:rPr lang="pt-BR" sz="2400" dirty="0" smtClean="0"/>
              <a:t>representado por um círculo preenchido, o nó inicial visa demonstrar o início do fluxo da atividade invocada. Temos  o nó inicial acoplado a um fluxo de um sistema.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645" y="3212917"/>
            <a:ext cx="5945484" cy="98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1519" y="1776549"/>
            <a:ext cx="824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Nó de Final de Atividade</a:t>
            </a:r>
            <a:r>
              <a:rPr lang="pt-BR" sz="2400" dirty="0" smtClean="0"/>
              <a:t>:  tipo nó de controle e representado por um círculo preenchido por outro, o nó de final de atividade é utilizado para representar que o fluxo de uma atividade acabou. 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5162" y="3649844"/>
            <a:ext cx="2067575" cy="211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 txBox="1">
            <a:spLocks/>
          </p:cNvSpPr>
          <p:nvPr/>
        </p:nvSpPr>
        <p:spPr>
          <a:xfrm>
            <a:off x="587828" y="381879"/>
            <a:ext cx="8517874" cy="93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 b="1" dirty="0" smtClean="0">
                <a:solidFill>
                  <a:srgbClr val="005388"/>
                </a:solidFill>
              </a:rPr>
              <a:t>Componentes do Diagrama de Atividades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809896" y="1365630"/>
            <a:ext cx="8334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/>
              <a:t>Nó de Decisão: </a:t>
            </a:r>
            <a:r>
              <a:rPr lang="pt-BR" sz="2400" dirty="0" smtClean="0"/>
              <a:t> grande maioria dos fluxos de um sistema oferece possibilidades de percurso  ou condições. Representação:  símbolo de losango para simbolizar as possíveis condições que aquele ponto do sistema nos  oferece.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498" y="3511186"/>
            <a:ext cx="4802060" cy="257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30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382</Words>
  <Application>Microsoft Office PowerPoint</Application>
  <PresentationFormat>Apresentação na tela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Engenharia de Software</vt:lpstr>
      <vt:lpstr>Engenharia de Software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Janaina</cp:lastModifiedBy>
  <cp:revision>173</cp:revision>
  <dcterms:created xsi:type="dcterms:W3CDTF">2019-02-06T19:28:48Z</dcterms:created>
  <dcterms:modified xsi:type="dcterms:W3CDTF">2020-06-18T22:44:05Z</dcterms:modified>
</cp:coreProperties>
</file>