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4" r:id="rId2"/>
    <p:sldId id="257" r:id="rId3"/>
    <p:sldId id="259" r:id="rId4"/>
    <p:sldId id="311" r:id="rId5"/>
    <p:sldId id="312" r:id="rId6"/>
    <p:sldId id="315" r:id="rId7"/>
    <p:sldId id="317" r:id="rId8"/>
    <p:sldId id="318" r:id="rId9"/>
    <p:sldId id="320" r:id="rId10"/>
    <p:sldId id="321" r:id="rId11"/>
    <p:sldId id="322" r:id="rId12"/>
    <p:sldId id="335" r:id="rId13"/>
    <p:sldId id="323" r:id="rId14"/>
    <p:sldId id="324" r:id="rId15"/>
    <p:sldId id="336" r:id="rId16"/>
    <p:sldId id="327" r:id="rId17"/>
    <p:sldId id="328" r:id="rId18"/>
    <p:sldId id="329" r:id="rId19"/>
    <p:sldId id="330" r:id="rId20"/>
    <p:sldId id="337" r:id="rId21"/>
    <p:sldId id="338" r:id="rId22"/>
    <p:sldId id="331" r:id="rId23"/>
    <p:sldId id="332" r:id="rId24"/>
    <p:sldId id="26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1142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Normas e Modelos de Padrões de Qualidade  de Software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34292" y="1607131"/>
            <a:ext cx="8271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As normas e modelos de padrões de qualidade de software são a principal chave para a garantia da qualidade. São elas quem definem as características que todos os componentes de software devem possuir e como o processo de software deve ser conduzido, de forma a assegurar a qualidade do produto de software.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Na literatura, encontramos várias normas e modelos. Entretanto, na disciplina, vamos estudar o </a:t>
            </a:r>
            <a:r>
              <a:rPr lang="pt-BR" sz="2400" b="1" dirty="0" smtClean="0"/>
              <a:t>CMMI e </a:t>
            </a:r>
            <a:r>
              <a:rPr lang="pt-BR" sz="2400" b="1" dirty="0" err="1" smtClean="0"/>
              <a:t>MPSBr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77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CMMI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3954" y="1440873"/>
            <a:ext cx="849174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/>
              <a:t>O </a:t>
            </a:r>
            <a:r>
              <a:rPr lang="pt-BR" sz="2500" b="1" dirty="0"/>
              <a:t>CMMI</a:t>
            </a:r>
            <a:r>
              <a:rPr lang="pt-BR" sz="2500" dirty="0"/>
              <a:t> </a:t>
            </a:r>
            <a:r>
              <a:rPr lang="pt-BR" sz="2500" i="1" dirty="0" smtClean="0"/>
              <a:t>(Modelo Integrado de Maturidade e Capacitação): </a:t>
            </a:r>
            <a:r>
              <a:rPr lang="pt-BR" sz="2500" dirty="0" smtClean="0"/>
              <a:t> </a:t>
            </a:r>
            <a:r>
              <a:rPr lang="pt-BR" sz="2500" dirty="0"/>
              <a:t>foi desenvolvido pelo </a:t>
            </a:r>
            <a:r>
              <a:rPr lang="pt-BR" sz="2500" b="1" dirty="0" smtClean="0"/>
              <a:t>SEI </a:t>
            </a:r>
            <a:r>
              <a:rPr lang="pt-BR" sz="2500" dirty="0" smtClean="0"/>
              <a:t>(</a:t>
            </a:r>
            <a:r>
              <a:rPr lang="pt-BR" sz="2500" i="1" dirty="0"/>
              <a:t>Software </a:t>
            </a:r>
            <a:r>
              <a:rPr lang="pt-BR" sz="2500" i="1" dirty="0" err="1"/>
              <a:t>Engineering</a:t>
            </a:r>
            <a:r>
              <a:rPr lang="pt-BR" sz="2500" i="1" dirty="0"/>
              <a:t> </a:t>
            </a:r>
            <a:r>
              <a:rPr lang="pt-BR" sz="2500" i="1" dirty="0" err="1"/>
              <a:t>Institute</a:t>
            </a:r>
            <a:r>
              <a:rPr lang="pt-BR" sz="2500" dirty="0" smtClean="0"/>
              <a:t>) e é </a:t>
            </a:r>
            <a:r>
              <a:rPr lang="pt-BR" sz="2500" dirty="0"/>
              <a:t>um modelo desenvolvido para a melhoria </a:t>
            </a:r>
            <a:r>
              <a:rPr lang="pt-BR" sz="2500" dirty="0" smtClean="0"/>
              <a:t>da maturidade </a:t>
            </a:r>
            <a:r>
              <a:rPr lang="pt-BR" sz="2500" dirty="0"/>
              <a:t>dos processos de desenvolvimento de software</a:t>
            </a:r>
            <a:r>
              <a:rPr lang="pt-BR" sz="25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500" dirty="0" smtClean="0">
              <a:solidFill>
                <a:srgbClr val="005388"/>
              </a:solidFill>
            </a:endParaRPr>
          </a:p>
          <a:p>
            <a:pPr marL="457200" indent="-457200"/>
            <a:r>
              <a:rPr lang="pt-BR" sz="2500" b="1" dirty="0" smtClean="0"/>
              <a:t>O </a:t>
            </a:r>
            <a:r>
              <a:rPr lang="pt-BR" sz="2500" b="1" dirty="0"/>
              <a:t>que isto significa?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/>
              <a:t>Trata-se </a:t>
            </a:r>
            <a:r>
              <a:rPr lang="pt-BR" sz="2500" dirty="0"/>
              <a:t>de um modelo criado para </a:t>
            </a:r>
            <a:r>
              <a:rPr lang="pt-BR" sz="2500" b="1" dirty="0"/>
              <a:t>avaliar</a:t>
            </a:r>
            <a:r>
              <a:rPr lang="pt-BR" sz="2500" dirty="0"/>
              <a:t> e </a:t>
            </a:r>
            <a:r>
              <a:rPr lang="pt-BR" sz="2500" b="1" dirty="0"/>
              <a:t>melhorar</a:t>
            </a:r>
            <a:r>
              <a:rPr lang="pt-BR" sz="2500" dirty="0"/>
              <a:t> a </a:t>
            </a:r>
            <a:r>
              <a:rPr lang="pt-BR" sz="2500" b="1" dirty="0"/>
              <a:t>capacitação</a:t>
            </a:r>
            <a:r>
              <a:rPr lang="pt-BR" sz="2500" dirty="0"/>
              <a:t> das empresas que desenvolvem software, </a:t>
            </a:r>
            <a:r>
              <a:rPr lang="pt-BR" sz="2500" b="1" dirty="0"/>
              <a:t>propondo etapas </a:t>
            </a:r>
            <a:r>
              <a:rPr lang="pt-BR" sz="2500" dirty="0"/>
              <a:t>que levam a </a:t>
            </a:r>
            <a:r>
              <a:rPr lang="pt-BR" sz="2500" dirty="0" smtClean="0"/>
              <a:t>empresa a </a:t>
            </a:r>
            <a:r>
              <a:rPr lang="pt-BR" sz="2500" dirty="0"/>
              <a:t>se aprimorar continuamente em busca de soluções para o seu crescimento com qualidade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xmlns="" val="25131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CMMI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3954" y="1440873"/>
            <a:ext cx="84917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500" dirty="0" smtClean="0"/>
              <a:t>Objetivos principais do CMMI envolvem:</a:t>
            </a:r>
          </a:p>
          <a:p>
            <a:pPr marL="457200" indent="-457200"/>
            <a:endParaRPr lang="pt-BR" sz="25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/>
              <a:t> Auxiliar as empresas a se conhecerem e com isso espera-se que elas melhorem seus processos de desenvolvimento e a manutenção do software.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5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/>
              <a:t> Fornecer, às empresas, um controle de seus processos por meio de uma estrutura conceitual e, com isso, obter a melhoria contínua de seus produtos de software.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500" dirty="0" smtClean="0"/>
          </a:p>
          <a:p>
            <a:pPr marL="457200" indent="-457200" algn="ctr"/>
            <a:r>
              <a:rPr lang="pt-BR" sz="2800" b="1" dirty="0" smtClean="0">
                <a:solidFill>
                  <a:srgbClr val="C00000"/>
                </a:solidFill>
              </a:rPr>
              <a:t>O modelo não diz como implementar determinadas práticas, ele apenas indica o que deve ser feito. </a:t>
            </a:r>
            <a:endParaRPr lang="pt-B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1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6" y="2418497"/>
            <a:ext cx="6976331" cy="4061002"/>
          </a:xfrm>
          <a:prstGeom prst="rect">
            <a:avLst/>
          </a:prstGeom>
        </p:spPr>
      </p:pic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CMMI – Representações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13954" y="1142289"/>
            <a:ext cx="8491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Representação </a:t>
            </a:r>
            <a:r>
              <a:rPr lang="pt-BR" sz="2400" b="1" dirty="0" smtClean="0"/>
              <a:t>Contínua: </a:t>
            </a:r>
            <a:r>
              <a:rPr lang="pt-BR" sz="2400" dirty="0" smtClean="0">
                <a:solidFill>
                  <a:srgbClr val="005388"/>
                </a:solidFill>
              </a:rPr>
              <a:t>níveis </a:t>
            </a:r>
            <a:r>
              <a:rPr lang="pt-BR" sz="2400" dirty="0">
                <a:solidFill>
                  <a:srgbClr val="005388"/>
                </a:solidFill>
              </a:rPr>
              <a:t>de capacidade</a:t>
            </a:r>
            <a:r>
              <a:rPr lang="pt-BR" sz="2400" dirty="0"/>
              <a:t>. </a:t>
            </a:r>
            <a:r>
              <a:rPr lang="pt-BR" sz="2400" dirty="0" smtClean="0"/>
              <a:t>O modelo </a:t>
            </a:r>
            <a:r>
              <a:rPr lang="pt-BR" sz="2400" dirty="0"/>
              <a:t>descreve um </a:t>
            </a:r>
            <a:r>
              <a:rPr lang="pt-BR" sz="2400" dirty="0">
                <a:solidFill>
                  <a:srgbClr val="005388"/>
                </a:solidFill>
              </a:rPr>
              <a:t>caminho de melhoria de maturidade </a:t>
            </a:r>
            <a:r>
              <a:rPr lang="pt-BR" sz="2400" dirty="0"/>
              <a:t>por meio de </a:t>
            </a:r>
            <a:r>
              <a:rPr lang="pt-BR" sz="2400" dirty="0" smtClean="0"/>
              <a:t>cinco níveis distintos. Sendo eles:</a:t>
            </a:r>
          </a:p>
        </p:txBody>
      </p:sp>
      <p:sp>
        <p:nvSpPr>
          <p:cNvPr id="5" name="Seta para Cima 4"/>
          <p:cNvSpPr/>
          <p:nvPr/>
        </p:nvSpPr>
        <p:spPr>
          <a:xfrm>
            <a:off x="1095697" y="3382884"/>
            <a:ext cx="326572" cy="254408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7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1443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CMMI – Representações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13954" y="1197709"/>
            <a:ext cx="8491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Representação </a:t>
            </a:r>
            <a:r>
              <a:rPr lang="pt-BR" sz="2400" b="1" dirty="0" smtClean="0"/>
              <a:t>em Estágio: </a:t>
            </a:r>
            <a:r>
              <a:rPr lang="pt-BR" sz="2400" dirty="0">
                <a:solidFill>
                  <a:srgbClr val="005388"/>
                </a:solidFill>
              </a:rPr>
              <a:t>foca nas melhores praticas </a:t>
            </a:r>
            <a:r>
              <a:rPr lang="pt-BR" sz="2400" dirty="0"/>
              <a:t>que uma empresa </a:t>
            </a:r>
            <a:r>
              <a:rPr lang="pt-BR" sz="2400" dirty="0" smtClean="0"/>
              <a:t>pode utilizar</a:t>
            </a:r>
            <a:r>
              <a:rPr lang="pt-BR" sz="2400" dirty="0"/>
              <a:t>. A maturidade e medida por um conjunto de </a:t>
            </a:r>
            <a:r>
              <a:rPr lang="pt-BR" sz="2400" dirty="0" smtClean="0"/>
              <a:t>processos.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581" y="2776104"/>
            <a:ext cx="5669702" cy="27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507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1443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solidFill>
                  <a:srgbClr val="005388"/>
                </a:solidFill>
              </a:rPr>
              <a:t>CMMI – Representações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548" y="1769491"/>
            <a:ext cx="5803530" cy="475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623454" y="1193911"/>
            <a:ext cx="7661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Continuação do Quadro 3 – Áreas de processo por nível de maturidade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507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6985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err="1" smtClean="0">
                <a:solidFill>
                  <a:srgbClr val="005388"/>
                </a:solidFill>
              </a:rPr>
              <a:t>MPSBr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3954" y="1350114"/>
            <a:ext cx="84917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É </a:t>
            </a:r>
            <a:r>
              <a:rPr lang="pt-BR" sz="2400" dirty="0"/>
              <a:t>um modelo de qualidade de processos de software voltado para as características das empresas </a:t>
            </a:r>
            <a:r>
              <a:rPr lang="pt-BR" sz="2400" b="1" dirty="0">
                <a:solidFill>
                  <a:srgbClr val="C00000"/>
                </a:solidFill>
              </a:rPr>
              <a:t>brasileiras</a:t>
            </a:r>
            <a:r>
              <a:rPr lang="pt-BR" sz="2400" dirty="0"/>
              <a:t>. </a:t>
            </a: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>
              <a:solidFill>
                <a:srgbClr val="005388"/>
              </a:solidFill>
            </a:endParaRPr>
          </a:p>
          <a:p>
            <a:pPr marL="457200" indent="-457200"/>
            <a:r>
              <a:rPr lang="pt-BR" sz="2400" b="1" dirty="0" smtClean="0"/>
              <a:t>O </a:t>
            </a:r>
            <a:r>
              <a:rPr lang="pt-BR" sz="2400" b="1" dirty="0"/>
              <a:t>que isto significa</a:t>
            </a:r>
            <a:r>
              <a:rPr lang="pt-BR" sz="2400" b="1" dirty="0" smtClean="0"/>
              <a:t>?</a:t>
            </a:r>
          </a:p>
          <a:p>
            <a:pPr marL="457200" indent="-457200"/>
            <a:endParaRPr lang="pt-BR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Ele </a:t>
            </a:r>
            <a:r>
              <a:rPr lang="pt-BR" sz="2400" dirty="0"/>
              <a:t>auxilia as empresas a implantarem seus processos de software em conformidade com os principais padrões e modelos internacionais de qualidade de software (SOFTEX, 2016</a:t>
            </a:r>
            <a:r>
              <a:rPr lang="pt-BR" sz="2400" dirty="0" smtClean="0"/>
              <a:t>).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Ele é baseado no padrão CMMI, nas normas ISO/IEC 12207 e SPICE, e principalmente na realidade do mercado brasileiro. </a:t>
            </a:r>
            <a:endParaRPr lang="pt-BR" sz="2400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9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err="1" smtClean="0">
                <a:solidFill>
                  <a:srgbClr val="005388"/>
                </a:solidFill>
              </a:rPr>
              <a:t>MPSBr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3954" y="1371599"/>
            <a:ext cx="84917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Vantagens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/>
              <a:t>Uma das principais vantagens do modelo é seu custo reduzido de certificação, sendo ideal para micro, pequenas e médias empresas.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b="1" dirty="0" smtClean="0"/>
              <a:t>Dividido </a:t>
            </a:r>
            <a:r>
              <a:rPr lang="pt-BR" sz="2400" b="1" dirty="0"/>
              <a:t>em três componentes</a:t>
            </a:r>
            <a:r>
              <a:rPr lang="pt-BR" sz="2400" b="1" dirty="0" smtClean="0"/>
              <a:t>:</a:t>
            </a:r>
          </a:p>
          <a:p>
            <a:endParaRPr lang="pt-BR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Modelo </a:t>
            </a:r>
            <a:r>
              <a:rPr lang="pt-BR" sz="2400" b="1" dirty="0"/>
              <a:t>de Referência (MR-MPS)</a:t>
            </a:r>
            <a:r>
              <a:rPr lang="pt-BR" sz="2400" dirty="0"/>
              <a:t>: para serviço e gestão de pessoas.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b="1" dirty="0"/>
              <a:t>Método de Avaliação (MA-MPS</a:t>
            </a:r>
            <a:r>
              <a:rPr lang="pt-BR" sz="2400" dirty="0"/>
              <a:t>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b="1" dirty="0"/>
              <a:t>Modelo de Negócio (MN-MPS).</a:t>
            </a:r>
          </a:p>
        </p:txBody>
      </p:sp>
    </p:spTree>
    <p:extLst>
      <p:ext uri="{BB962C8B-B14F-4D97-AF65-F5344CB8AC3E}">
        <p14:creationId xmlns:p14="http://schemas.microsoft.com/office/powerpoint/2010/main" xmlns="" val="1175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3" y="1219200"/>
            <a:ext cx="8464751" cy="5292018"/>
          </a:xfrm>
          <a:prstGeom prst="rect">
            <a:avLst/>
          </a:prstGeom>
        </p:spPr>
      </p:pic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 smtClean="0">
                <a:solidFill>
                  <a:srgbClr val="005388"/>
                </a:solidFill>
              </a:rPr>
              <a:t>MPSBr</a:t>
            </a:r>
            <a:r>
              <a:rPr lang="pt-BR" sz="2800" b="1" dirty="0" smtClean="0">
                <a:solidFill>
                  <a:srgbClr val="005388"/>
                </a:solidFill>
              </a:rPr>
              <a:t> – Componentes do Modelo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24299" y="2226379"/>
            <a:ext cx="889039" cy="911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749534" y="3485422"/>
            <a:ext cx="1447862" cy="24740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19138361">
            <a:off x="735740" y="3274432"/>
            <a:ext cx="1935044" cy="64426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Software</a:t>
            </a:r>
            <a:endParaRPr lang="pt-BR" sz="36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471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err="1" smtClean="0">
                <a:solidFill>
                  <a:srgbClr val="005388"/>
                </a:solidFill>
              </a:rPr>
              <a:t>MPSBr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78872" y="1207854"/>
            <a:ext cx="8465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O MR-MPS é um modelo de referência para a melhoria do processo de software e apresenta </a:t>
            </a:r>
            <a:r>
              <a:rPr lang="pt-BR" sz="2400" b="1" dirty="0" smtClean="0"/>
              <a:t>sete níveis de maturidade</a:t>
            </a:r>
            <a:r>
              <a:rPr lang="pt-BR" sz="2400" dirty="0" smtClean="0"/>
              <a:t>, que são: </a:t>
            </a:r>
          </a:p>
          <a:p>
            <a:endParaRPr lang="pt-BR" sz="2400" dirty="0"/>
          </a:p>
        </p:txBody>
      </p:sp>
      <p:pic>
        <p:nvPicPr>
          <p:cNvPr id="15" name="Imagem 1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814945" y="2526722"/>
            <a:ext cx="5444837" cy="37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38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err="1" smtClean="0">
                <a:solidFill>
                  <a:srgbClr val="005388"/>
                </a:solidFill>
              </a:rPr>
              <a:t>MPSBr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78872" y="1207854"/>
            <a:ext cx="84651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400" dirty="0" smtClean="0"/>
              <a:t>Os níveis de maturidade: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Nível G</a:t>
            </a:r>
            <a:r>
              <a:rPr lang="pt-BR" sz="2400" dirty="0" smtClean="0"/>
              <a:t> - </a:t>
            </a:r>
            <a:r>
              <a:rPr lang="pt-BR" sz="2400" b="1" dirty="0" smtClean="0"/>
              <a:t>Parcialmente Gerenciado </a:t>
            </a:r>
            <a:r>
              <a:rPr lang="pt-BR" sz="2400" dirty="0" smtClean="0"/>
              <a:t>- primeiro nível do modelo, é composto pelos processos de gerência de projeto e gerência de requisitos;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Nível F</a:t>
            </a:r>
            <a:r>
              <a:rPr lang="pt-BR" sz="2400" dirty="0" smtClean="0"/>
              <a:t> - </a:t>
            </a:r>
            <a:r>
              <a:rPr lang="pt-BR" sz="2400" b="1" dirty="0" smtClean="0"/>
              <a:t>Gerenciado</a:t>
            </a:r>
            <a:r>
              <a:rPr lang="pt-BR" sz="2400" dirty="0" smtClean="0"/>
              <a:t> - é composto pelo nível de maturidade G acrescido dos processos de gerência de configuração, garantia da qualidade, medição e aquisição;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Nível E</a:t>
            </a:r>
            <a:r>
              <a:rPr lang="pt-BR" sz="2400" dirty="0" smtClean="0"/>
              <a:t> - </a:t>
            </a:r>
            <a:r>
              <a:rPr lang="pt-BR" sz="2400" b="1" dirty="0" smtClean="0"/>
              <a:t>Parcialmente Definido </a:t>
            </a:r>
            <a:r>
              <a:rPr lang="pt-BR" sz="2400" dirty="0" smtClean="0"/>
              <a:t>- é composto pelo nível de maturidade F, acrescido dos processos de treinamento, definição do processo organizacional, avaliação e melhoria do processo organizacional e adaptação do processo para gerência de projetos;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538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err="1" smtClean="0">
                <a:solidFill>
                  <a:srgbClr val="005388"/>
                </a:solidFill>
              </a:rPr>
              <a:t>MPSBr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78872" y="1207854"/>
            <a:ext cx="846512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300" b="1" dirty="0" smtClean="0"/>
              <a:t>Nível D</a:t>
            </a:r>
            <a:r>
              <a:rPr lang="pt-BR" sz="2300" dirty="0" smtClean="0"/>
              <a:t> - </a:t>
            </a:r>
            <a:r>
              <a:rPr lang="pt-BR" sz="2300" b="1" dirty="0" smtClean="0"/>
              <a:t>Largamente Definido </a:t>
            </a:r>
            <a:r>
              <a:rPr lang="pt-BR" sz="2300" dirty="0" smtClean="0"/>
              <a:t>- é composto pelo nível de maturidade E, acrescido dos processos de desenvolvimento de requisitos, solução técnica, validação, verificação, integração de produto, instalação de produto e liberação de produto;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300" b="1" dirty="0" smtClean="0"/>
              <a:t>Nível C</a:t>
            </a:r>
            <a:r>
              <a:rPr lang="pt-BR" sz="2300" dirty="0" smtClean="0"/>
              <a:t> - </a:t>
            </a:r>
            <a:r>
              <a:rPr lang="pt-BR" sz="2300" b="1" dirty="0" smtClean="0"/>
              <a:t>Definido</a:t>
            </a:r>
            <a:r>
              <a:rPr lang="pt-BR" sz="2300" dirty="0" smtClean="0"/>
              <a:t> - é composto pelo nível de maturidade D, acrescido dos processos de gerência de riscos e análise de decisão e resolução;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300" b="1" dirty="0" smtClean="0"/>
              <a:t>Nível B</a:t>
            </a:r>
            <a:r>
              <a:rPr lang="pt-BR" sz="2300" dirty="0" smtClean="0"/>
              <a:t> - </a:t>
            </a:r>
            <a:r>
              <a:rPr lang="pt-BR" sz="2300" b="1" dirty="0" smtClean="0"/>
              <a:t>Gerenciado Quantitativamente </a:t>
            </a:r>
            <a:r>
              <a:rPr lang="pt-BR" sz="2300" dirty="0" smtClean="0"/>
              <a:t>- é composto pelo nível de maturidade C, acrescido dos processos de desempenho do processo organizacional e gerência quantitativa de projeto;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300" b="1" dirty="0" smtClean="0"/>
              <a:t>Nível A</a:t>
            </a:r>
            <a:r>
              <a:rPr lang="pt-BR" sz="2300" dirty="0" smtClean="0"/>
              <a:t> - </a:t>
            </a:r>
            <a:r>
              <a:rPr lang="pt-BR" sz="2300" b="1" dirty="0" smtClean="0"/>
              <a:t>Em Otimização </a:t>
            </a:r>
            <a:r>
              <a:rPr lang="pt-BR" sz="2300" dirty="0" smtClean="0"/>
              <a:t>– é o nível mais elevado do modelo </a:t>
            </a:r>
            <a:r>
              <a:rPr lang="pt-BR" sz="2300" dirty="0" err="1" smtClean="0"/>
              <a:t>MPSBr</a:t>
            </a:r>
            <a:r>
              <a:rPr lang="pt-BR" sz="2300" dirty="0" smtClean="0"/>
              <a:t>; é composto pelo nível de maturidade B, acrescido dos processos de inovação e implantação na organização e análise e resolução de causas.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xmlns="" val="2538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err="1" smtClean="0">
                <a:solidFill>
                  <a:srgbClr val="005388"/>
                </a:solidFill>
              </a:rPr>
              <a:t>MPSBr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3954" y="1142289"/>
            <a:ext cx="84917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Cada </a:t>
            </a:r>
            <a:r>
              <a:rPr lang="pt-BR" sz="2400" dirty="0"/>
              <a:t>nível de maturidade possui </a:t>
            </a:r>
            <a:r>
              <a:rPr lang="pt-BR" sz="2400" b="1" dirty="0" smtClean="0"/>
              <a:t>ÁREAS DO PROCESSO</a:t>
            </a:r>
            <a:r>
              <a:rPr lang="pt-BR" sz="2400" dirty="0" smtClean="0"/>
              <a:t>, </a:t>
            </a:r>
            <a:r>
              <a:rPr lang="pt-BR" sz="2400" dirty="0"/>
              <a:t>nas quais são analisados </a:t>
            </a:r>
            <a:r>
              <a:rPr lang="pt-BR" sz="2400" dirty="0" smtClean="0"/>
              <a:t>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Processos </a:t>
            </a:r>
            <a:r>
              <a:rPr lang="pt-BR" sz="2400" b="1" dirty="0"/>
              <a:t>fundamentais: </a:t>
            </a:r>
            <a:r>
              <a:rPr lang="pt-BR" sz="2400" dirty="0"/>
              <a:t>aquisição, gerência de requisitos, </a:t>
            </a:r>
            <a:r>
              <a:rPr lang="pt-BR" sz="2400" dirty="0" smtClean="0"/>
              <a:t>desenvolvimento de </a:t>
            </a:r>
            <a:r>
              <a:rPr lang="pt-BR" sz="2400" dirty="0"/>
              <a:t>requisitos, solução técnica, integração, instalação e </a:t>
            </a:r>
            <a:r>
              <a:rPr lang="pt-BR" sz="2400" dirty="0" smtClean="0"/>
              <a:t>liberação do </a:t>
            </a:r>
            <a:r>
              <a:rPr lang="pt-BR" sz="2400" dirty="0"/>
              <a:t>produto</a:t>
            </a:r>
            <a:r>
              <a:rPr lang="pt-B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Processos </a:t>
            </a:r>
            <a:r>
              <a:rPr lang="pt-BR" sz="2400" b="1" dirty="0"/>
              <a:t>organizacionais: </a:t>
            </a:r>
            <a:r>
              <a:rPr lang="pt-BR" sz="2400" dirty="0"/>
              <a:t>gerência de projeto, adaptação do </a:t>
            </a:r>
            <a:r>
              <a:rPr lang="pt-BR" sz="2400" dirty="0" smtClean="0"/>
              <a:t>processo para </a:t>
            </a:r>
            <a:r>
              <a:rPr lang="pt-BR" sz="2400" dirty="0"/>
              <a:t>gerência de projeto, análise de decisão e resolução, gerência de </a:t>
            </a:r>
            <a:r>
              <a:rPr lang="pt-BR" sz="2400" dirty="0" smtClean="0"/>
              <a:t>riscos, avaliação </a:t>
            </a:r>
            <a:r>
              <a:rPr lang="pt-BR" sz="2400" dirty="0"/>
              <a:t>e melhoria do processo organizacional, definição do </a:t>
            </a:r>
            <a:r>
              <a:rPr lang="pt-BR" sz="2400" dirty="0" smtClean="0"/>
              <a:t>processo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Processos </a:t>
            </a:r>
            <a:r>
              <a:rPr lang="pt-BR" sz="2400" b="1" dirty="0"/>
              <a:t>de apoio: </a:t>
            </a:r>
            <a:r>
              <a:rPr lang="pt-BR" sz="2400" dirty="0"/>
              <a:t>garantia de qualidade, gerência </a:t>
            </a:r>
            <a:r>
              <a:rPr lang="pt-BR" sz="2400" dirty="0" smtClean="0"/>
              <a:t>de configuração</a:t>
            </a:r>
            <a:r>
              <a:rPr lang="pt-BR" sz="2400" dirty="0"/>
              <a:t>, </a:t>
            </a:r>
            <a:r>
              <a:rPr lang="pt-BR" sz="2400" dirty="0" smtClean="0"/>
              <a:t>validação, medição</a:t>
            </a:r>
            <a:r>
              <a:rPr lang="pt-BR" sz="2400" dirty="0"/>
              <a:t>, verificação e treinamento.</a:t>
            </a:r>
          </a:p>
        </p:txBody>
      </p:sp>
    </p:spTree>
    <p:extLst>
      <p:ext uri="{BB962C8B-B14F-4D97-AF65-F5344CB8AC3E}">
        <p14:creationId xmlns:p14="http://schemas.microsoft.com/office/powerpoint/2010/main" xmlns="" val="21189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err="1" smtClean="0">
                <a:solidFill>
                  <a:srgbClr val="005388"/>
                </a:solidFill>
              </a:rPr>
              <a:t>MPSBr</a:t>
            </a:r>
            <a:r>
              <a:rPr lang="pt-BR" sz="2800" b="1" dirty="0" smtClean="0">
                <a:solidFill>
                  <a:srgbClr val="005388"/>
                </a:solidFill>
              </a:rPr>
              <a:t> – Níveis de Capacidade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59874" y="194636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87828" y="1411419"/>
            <a:ext cx="83994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Em seguida, apresentam-se os níveis de capacidade, nos quais são obtidos os resultados dos processos analisados. </a:t>
            </a:r>
          </a:p>
          <a:p>
            <a:endParaRPr lang="pt-BR" sz="2400" dirty="0" smtClean="0"/>
          </a:p>
          <a:p>
            <a:r>
              <a:rPr lang="pt-BR" sz="2400" dirty="0" smtClean="0"/>
              <a:t>Cada nível de maturação possui um  número definido de capacidades, que são: </a:t>
            </a:r>
          </a:p>
          <a:p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AP </a:t>
            </a:r>
            <a:r>
              <a:rPr lang="pt-BR" sz="2400" dirty="0"/>
              <a:t>1.1 - O processo é executado.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AP 1.2 - O processo é gerenciado.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AP 2.2 - Os produtos de trabalho do processo são gerenciados.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AP 3.1 - O processo é definido.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AP 3.2 - O processo está implementado.</a:t>
            </a:r>
          </a:p>
        </p:txBody>
      </p:sp>
    </p:spTree>
    <p:extLst>
      <p:ext uri="{BB962C8B-B14F-4D97-AF65-F5344CB8AC3E}">
        <p14:creationId xmlns:p14="http://schemas.microsoft.com/office/powerpoint/2010/main" xmlns="" val="836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</a:t>
            </a:r>
            <a:r>
              <a:rPr lang="pt-BR" sz="3200" dirty="0"/>
              <a:t>V</a:t>
            </a:r>
            <a:endParaRPr lang="pt-BR" sz="3200" dirty="0" smtClean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593669"/>
            <a:ext cx="8112035" cy="4049485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Qualidade de </a:t>
            </a:r>
            <a:r>
              <a:rPr lang="pt-BR" sz="2800" b="1" dirty="0" smtClean="0">
                <a:solidFill>
                  <a:schemeClr val="tx1"/>
                </a:solidFill>
              </a:rPr>
              <a:t>Software</a:t>
            </a:r>
            <a:endParaRPr lang="pt-BR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5124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rgbClr val="005388"/>
                </a:solidFill>
              </a:rPr>
              <a:t>Qualidade de </a:t>
            </a:r>
            <a:r>
              <a:rPr lang="pt-BR" sz="2800" b="1" dirty="0" smtClean="0">
                <a:solidFill>
                  <a:srgbClr val="005388"/>
                </a:solidFill>
              </a:rPr>
              <a:t>Software</a:t>
            </a:r>
            <a:endParaRPr lang="pt-BR" sz="36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449977"/>
            <a:ext cx="8556172" cy="476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Para que o software possa ser funcional e prático, é preciso ter qualidade em sua produção e manutenção.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Qualidade</a:t>
            </a:r>
            <a:r>
              <a:rPr lang="pt-BR" sz="2400" dirty="0"/>
              <a:t>, em software, refere-se as </a:t>
            </a:r>
            <a:r>
              <a:rPr lang="pt-BR" sz="2400" dirty="0" smtClean="0"/>
              <a:t>características</a:t>
            </a:r>
            <a:r>
              <a:rPr lang="pt-BR" sz="2400" dirty="0"/>
              <a:t> </a:t>
            </a:r>
            <a:r>
              <a:rPr lang="pt-BR" sz="2400" dirty="0" smtClean="0"/>
              <a:t>dos </a:t>
            </a:r>
            <a:r>
              <a:rPr lang="pt-BR" sz="2400" dirty="0"/>
              <a:t>produtos que atendem os requisitos de funcionalidade</a:t>
            </a:r>
            <a:r>
              <a:rPr lang="pt-BR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Tais requisitos estão </a:t>
            </a:r>
            <a:r>
              <a:rPr lang="pt-BR" sz="2400" dirty="0"/>
              <a:t>ligados diretamente com a </a:t>
            </a:r>
            <a:r>
              <a:rPr lang="pt-BR" sz="2400" dirty="0" smtClean="0"/>
              <a:t>área </a:t>
            </a:r>
            <a:r>
              <a:rPr lang="pt-BR" sz="2400" dirty="0"/>
              <a:t>de </a:t>
            </a:r>
            <a:r>
              <a:rPr lang="pt-BR" sz="2400" dirty="0" smtClean="0"/>
              <a:t>utilização </a:t>
            </a:r>
            <a:r>
              <a:rPr lang="pt-BR" sz="2400" dirty="0"/>
              <a:t>do programa e, para cada </a:t>
            </a:r>
            <a:r>
              <a:rPr lang="pt-BR" sz="2400" dirty="0" smtClean="0"/>
              <a:t>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Sendo eles: funcionalidade</a:t>
            </a:r>
            <a:r>
              <a:rPr lang="pt-BR" sz="2400" dirty="0"/>
              <a:t>, </a:t>
            </a:r>
            <a:r>
              <a:rPr lang="pt-BR" sz="2400" dirty="0" smtClean="0"/>
              <a:t>confiabilidade, usabilidade</a:t>
            </a:r>
            <a:r>
              <a:rPr lang="pt-BR" sz="2400" dirty="0"/>
              <a:t>, </a:t>
            </a:r>
            <a:r>
              <a:rPr lang="pt-BR" sz="2400" dirty="0" smtClean="0"/>
              <a:t>eficiência, </a:t>
            </a:r>
            <a:r>
              <a:rPr lang="pt-BR" sz="2400" dirty="0"/>
              <a:t>manutenibilidade, </a:t>
            </a:r>
            <a:r>
              <a:rPr lang="pt-BR" sz="2400" dirty="0" smtClean="0"/>
              <a:t>portabilidade, estabilidade</a:t>
            </a:r>
            <a:r>
              <a:rPr lang="pt-BR" sz="2400" dirty="0"/>
              <a:t>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7499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rgbClr val="005388"/>
                </a:solidFill>
              </a:rPr>
              <a:t>Qualidade de </a:t>
            </a:r>
            <a:r>
              <a:rPr lang="pt-BR" sz="2800" b="1" dirty="0" smtClean="0">
                <a:solidFill>
                  <a:srgbClr val="005388"/>
                </a:solidFill>
              </a:rPr>
              <a:t>Software</a:t>
            </a:r>
            <a:endParaRPr lang="pt-BR" sz="36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00298" y="1256014"/>
            <a:ext cx="8343702" cy="476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O termo qualidade possui várias definições, as quais variam de acordo com a abordagem utilizada. A seguir, algumas definições utilizadas na literatura: </a:t>
            </a:r>
          </a:p>
          <a:p>
            <a:pPr marL="457200" indent="-457200"/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smtClean="0"/>
              <a:t>Conformidade com as especificações</a:t>
            </a:r>
            <a:r>
              <a:rPr lang="pt-BR" sz="2400" dirty="0" smtClean="0"/>
              <a:t>: o </a:t>
            </a:r>
            <a:r>
              <a:rPr lang="pt-BR" sz="2400" dirty="0"/>
              <a:t>gerenciamento da qualidade deve ser feito desde o início do desenvolvimento, para tentar evitar defeitos e diminuir o retrabalho</a:t>
            </a:r>
            <a:r>
              <a:rPr lang="pt-BR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smtClean="0"/>
              <a:t>Adequação ao uso: </a:t>
            </a:r>
            <a:r>
              <a:rPr lang="pt-BR" sz="2400" dirty="0" smtClean="0"/>
              <a:t>significa que as expectativas do cliente são atendidas. Dois fatores a considerar: a qualidade obrigatória e a qualidade atrativa.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smtClean="0"/>
              <a:t>NBR ISO 8402: </a:t>
            </a:r>
            <a:r>
              <a:rPr lang="pt-BR" sz="2400" dirty="0" smtClean="0"/>
              <a:t>qualidade é a totalidade das características de uma entidade que lhe confere a capacidade de satisfazer às necessidades explícitas e implícitas.</a:t>
            </a:r>
          </a:p>
          <a:p>
            <a:r>
              <a:rPr lang="pt-B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421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rgbClr val="005388"/>
                </a:solidFill>
              </a:rPr>
              <a:t>Qualidade de </a:t>
            </a:r>
            <a:r>
              <a:rPr lang="pt-BR" sz="2800" b="1" dirty="0" smtClean="0">
                <a:solidFill>
                  <a:srgbClr val="005388"/>
                </a:solidFill>
              </a:rPr>
              <a:t>Software - Fatores da Qualidade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293223"/>
            <a:ext cx="8556172" cy="12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Os fatores de qualidade apresentados concentram em três importantes aspectos: revisão,  transição e  operação do produto de software.</a:t>
            </a:r>
            <a:endParaRPr lang="pt-BR" sz="4000" dirty="0">
              <a:solidFill>
                <a:srgbClr val="005388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83" y="2993377"/>
            <a:ext cx="7120415" cy="3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23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rgbClr val="005388"/>
                </a:solidFill>
              </a:rPr>
              <a:t>Qualidade de </a:t>
            </a:r>
            <a:r>
              <a:rPr lang="pt-BR" sz="2800" b="1" dirty="0" smtClean="0">
                <a:solidFill>
                  <a:srgbClr val="005388"/>
                </a:solidFill>
              </a:rPr>
              <a:t>Software - Fatores da Qualidade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5121890"/>
              </p:ext>
            </p:extLst>
          </p:nvPr>
        </p:nvGraphicFramePr>
        <p:xfrm>
          <a:off x="734291" y="1510467"/>
          <a:ext cx="8288285" cy="46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323">
                  <a:extLst>
                    <a:ext uri="{9D8B030D-6E8A-4147-A177-3AD203B41FA5}">
                      <a16:colId xmlns:a16="http://schemas.microsoft.com/office/drawing/2014/main" xmlns="" val="2000998731"/>
                    </a:ext>
                  </a:extLst>
                </a:gridCol>
                <a:gridCol w="6363962">
                  <a:extLst>
                    <a:ext uri="{9D8B030D-6E8A-4147-A177-3AD203B41FA5}">
                      <a16:colId xmlns:a16="http://schemas.microsoft.com/office/drawing/2014/main" xmlns="" val="3173108068"/>
                    </a:ext>
                  </a:extLst>
                </a:gridCol>
              </a:tblGrid>
              <a:tr h="39716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Fator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Descrição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7738291"/>
                  </a:ext>
                </a:extLst>
              </a:tr>
              <a:tr h="702679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CORREÇÃO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quanto um programa satisfaz a sua especificação e atende aos objetivos da missão do cliente.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398970"/>
                  </a:ext>
                </a:extLst>
              </a:tr>
              <a:tr h="702679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CONFIABILIDADE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quanto se pode esperar que um programa realize a função pretendida com a precisão exigida.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0316766"/>
                  </a:ext>
                </a:extLst>
              </a:tr>
              <a:tr h="702679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EFICIÊNCIA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quantidade de recursos computacionais e código exigidos por um programa para desempenhar sua função.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47726"/>
                  </a:ext>
                </a:extLst>
              </a:tr>
              <a:tr h="702679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quanto o acesso ao software ou dados por pessoas não autorizadas pode ser controlado.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023288"/>
                  </a:ext>
                </a:extLst>
              </a:tr>
              <a:tr h="702679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Esforço necessário para aprender, operar, preparar a entrada de dados e interpretar a saída de um programa.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4410427"/>
                  </a:ext>
                </a:extLst>
              </a:tr>
              <a:tr h="702679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FACILIDADE DE</a:t>
                      </a:r>
                    </a:p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MANUTENÇÃO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Esforço necessário para localizar e corrigir um erro em um programa.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13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93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rgbClr val="005388"/>
                </a:solidFill>
              </a:rPr>
              <a:t>Qualidade de </a:t>
            </a:r>
            <a:r>
              <a:rPr lang="pt-BR" sz="2800" b="1" dirty="0" smtClean="0">
                <a:solidFill>
                  <a:srgbClr val="005388"/>
                </a:solidFill>
              </a:rPr>
              <a:t>Software - Fatores da Qualidade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847509"/>
              </p:ext>
            </p:extLst>
          </p:nvPr>
        </p:nvGraphicFramePr>
        <p:xfrm>
          <a:off x="680060" y="1612603"/>
          <a:ext cx="8283831" cy="429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22">
                  <a:extLst>
                    <a:ext uri="{9D8B030D-6E8A-4147-A177-3AD203B41FA5}">
                      <a16:colId xmlns:a16="http://schemas.microsoft.com/office/drawing/2014/main" xmlns="" val="2000998731"/>
                    </a:ext>
                  </a:extLst>
                </a:gridCol>
                <a:gridCol w="5873309">
                  <a:extLst>
                    <a:ext uri="{9D8B030D-6E8A-4147-A177-3AD203B41FA5}">
                      <a16:colId xmlns:a16="http://schemas.microsoft.com/office/drawing/2014/main" xmlns="" val="3173108068"/>
                    </a:ext>
                  </a:extLst>
                </a:gridCol>
              </a:tblGrid>
              <a:tr h="3769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Fator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Descrição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7738291"/>
                  </a:ext>
                </a:extLst>
              </a:tr>
              <a:tr h="666903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Esforço necessário para modificar um programa em operação.</a:t>
                      </a:r>
                      <a:endParaRPr lang="pt-BR" sz="18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016890"/>
                  </a:ext>
                </a:extLst>
              </a:tr>
              <a:tr h="666903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Esforço necessário para testar um programa, de modo a garantir que ele desempenhe a função destinada.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398970"/>
                  </a:ext>
                </a:extLst>
              </a:tr>
              <a:tr h="666903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Esforço necessário para transferir o programa de um ambiente de hardware e/ou software para outro.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0316766"/>
                  </a:ext>
                </a:extLst>
              </a:tr>
              <a:tr h="1246818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REUSABILIDADE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quanto um programa [ou partes de um] pode ser reutilizado em outras aplicações relacionadas ao empacotamento e o escopo das funções que o programa executa.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47726"/>
                  </a:ext>
                </a:extLst>
              </a:tr>
              <a:tr h="651112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INTEROPERABILIDADE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Esforço necessário para integrar um sistema a outro.</a:t>
                      </a:r>
                      <a:endParaRPr lang="pt-BR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02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93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Elementos de Garantia da Qualidade de Software</a:t>
            </a:r>
            <a:endParaRPr lang="pt-BR" sz="8000" b="1" dirty="0" smtClean="0">
              <a:solidFill>
                <a:srgbClr val="005388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6192045"/>
              </p:ext>
            </p:extLst>
          </p:nvPr>
        </p:nvGraphicFramePr>
        <p:xfrm>
          <a:off x="721624" y="1166477"/>
          <a:ext cx="8145286" cy="505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5850">
                  <a:extLst>
                    <a:ext uri="{9D8B030D-6E8A-4147-A177-3AD203B41FA5}">
                      <a16:colId xmlns:a16="http://schemas.microsoft.com/office/drawing/2014/main" xmlns="" val="2000998731"/>
                    </a:ext>
                  </a:extLst>
                </a:gridCol>
                <a:gridCol w="5699436">
                  <a:extLst>
                    <a:ext uri="{9D8B030D-6E8A-4147-A177-3AD203B41FA5}">
                      <a16:colId xmlns:a16="http://schemas.microsoft.com/office/drawing/2014/main" xmlns="" val="3173108068"/>
                    </a:ext>
                  </a:extLst>
                </a:gridCol>
              </a:tblGrid>
              <a:tr h="36261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Elemento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+mn-lt"/>
                        </a:rPr>
                        <a:t>Descrição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7738291"/>
                  </a:ext>
                </a:extLst>
              </a:tr>
              <a:tr h="836792"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PADRÕES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O IEEE, a ISO e outras organizações de padronização</a:t>
                      </a:r>
                    </a:p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produziram uma ampla gama de padrões para engenharia de software e seus respectivos documentos.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016890"/>
                  </a:ext>
                </a:extLst>
              </a:tr>
              <a:tr h="836792"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REVISÕES E AUDITORIAS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As revisões técnicas são uma atividade de controle</a:t>
                      </a:r>
                    </a:p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de qualidade realizada por engenheiros de software.</a:t>
                      </a:r>
                    </a:p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Seu intuito é o de revelar erros.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398970"/>
                  </a:ext>
                </a:extLst>
              </a:tr>
              <a:tr h="626350"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TESTES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Os testes de software são uma função de controle</a:t>
                      </a:r>
                    </a:p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de qualidade com um objetivo principal: o de descobrir erros.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0316766"/>
                  </a:ext>
                </a:extLst>
              </a:tr>
              <a:tr h="626350"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COLETA E ANÁLISE DE</a:t>
                      </a:r>
                    </a:p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ERROS/DEFEITOS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A única forma de melhorar é medir o nosso desempenho.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47726"/>
                  </a:ext>
                </a:extLst>
              </a:tr>
              <a:tr h="626350"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ADMINISTRAÇÃO DA</a:t>
                      </a:r>
                    </a:p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SEGURANÇA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>
                          <a:latin typeface="+mn-lt"/>
                        </a:rPr>
                        <a:t>Garantir que o software não tenha sido alterado internamente, sem autorização.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023288"/>
                  </a:ext>
                </a:extLst>
              </a:tr>
              <a:tr h="62635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PROTEÇÃO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Devemos avaliar o impacto de falhas de software e por iniciar as etapas necessárias para redução de riscos.</a:t>
                      </a:r>
                      <a:endParaRPr lang="pt-BR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518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34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</TotalTime>
  <Words>1458</Words>
  <Application>Microsoft Office PowerPoint</Application>
  <PresentationFormat>Apresentação na tela 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245</cp:revision>
  <dcterms:created xsi:type="dcterms:W3CDTF">2019-02-06T19:28:48Z</dcterms:created>
  <dcterms:modified xsi:type="dcterms:W3CDTF">2020-06-18T22:39:11Z</dcterms:modified>
</cp:coreProperties>
</file>