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30" r:id="rId2"/>
    <p:sldId id="257" r:id="rId3"/>
    <p:sldId id="259" r:id="rId4"/>
    <p:sldId id="311" r:id="rId5"/>
    <p:sldId id="331" r:id="rId6"/>
    <p:sldId id="332" r:id="rId7"/>
    <p:sldId id="333" r:id="rId8"/>
    <p:sldId id="313" r:id="rId9"/>
    <p:sldId id="314" r:id="rId10"/>
    <p:sldId id="315" r:id="rId11"/>
    <p:sldId id="335" r:id="rId12"/>
    <p:sldId id="336" r:id="rId13"/>
    <p:sldId id="337" r:id="rId14"/>
    <p:sldId id="338" r:id="rId15"/>
    <p:sldId id="328" r:id="rId16"/>
    <p:sldId id="317" r:id="rId17"/>
    <p:sldId id="339" r:id="rId18"/>
    <p:sldId id="340" r:id="rId19"/>
    <p:sldId id="26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726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1296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=""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=""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=""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=""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514" r="13050"/>
          <a:stretch/>
        </p:blipFill>
        <p:spPr/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Técnicas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293222"/>
            <a:ext cx="8556172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As técnicas de teste são procedimentos técnicos e gerenciais que ajudam na </a:t>
            </a:r>
            <a:r>
              <a:rPr lang="pt-BR" sz="2400" dirty="0" smtClean="0"/>
              <a:t>avaliação </a:t>
            </a:r>
            <a:r>
              <a:rPr lang="pt-BR" sz="2400" dirty="0" smtClean="0"/>
              <a:t>e nas melhorias do processo de </a:t>
            </a:r>
            <a:r>
              <a:rPr lang="pt-BR" sz="2400" dirty="0" smtClean="0"/>
              <a:t>software.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Temos </a:t>
            </a:r>
            <a:r>
              <a:rPr lang="pt-BR" sz="2400" dirty="0" smtClean="0"/>
              <a:t>uma grande variedade de técnicas de teste que podem ser aplicadas em </a:t>
            </a:r>
            <a:r>
              <a:rPr lang="pt-BR" sz="2400" dirty="0" smtClean="0"/>
              <a:t> diferentes </a:t>
            </a:r>
            <a:r>
              <a:rPr lang="pt-BR" sz="2400" dirty="0" smtClean="0"/>
              <a:t>cenários.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Podem </a:t>
            </a:r>
            <a:r>
              <a:rPr lang="pt-BR" sz="2400" dirty="0" smtClean="0"/>
              <a:t>ser utilizadas para </a:t>
            </a:r>
            <a:r>
              <a:rPr lang="pt-BR" sz="2400" dirty="0" smtClean="0"/>
              <a:t>classificar</a:t>
            </a:r>
            <a:r>
              <a:rPr lang="pt-BR" sz="24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smtClean="0"/>
              <a:t>Diferentes </a:t>
            </a:r>
            <a:r>
              <a:rPr lang="pt-BR" sz="2400" dirty="0" smtClean="0"/>
              <a:t>conceitos de testes de </a:t>
            </a:r>
            <a:r>
              <a:rPr lang="pt-BR" sz="2400" dirty="0" smtClean="0"/>
              <a:t>software.</a:t>
            </a:r>
            <a:endParaRPr lang="pt-B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smtClean="0"/>
              <a:t>Técnicas </a:t>
            </a:r>
            <a:r>
              <a:rPr lang="pt-BR" sz="2400" dirty="0" smtClean="0"/>
              <a:t>que envolvem o design de testes e suas situações.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smtClean="0"/>
              <a:t>Técnicas </a:t>
            </a:r>
            <a:r>
              <a:rPr lang="pt-BR" sz="2400" dirty="0" smtClean="0"/>
              <a:t>de execução de teste e organizações de testes </a:t>
            </a:r>
            <a:r>
              <a:rPr lang="pt-BR" sz="2400" dirty="0" smtClean="0"/>
              <a:t>de software.</a:t>
            </a:r>
            <a:endParaRPr lang="pt-B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1748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Técnicas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748145" y="1603473"/>
            <a:ext cx="82164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Técnicas de  Teste </a:t>
            </a:r>
            <a:r>
              <a:rPr lang="pt-BR" sz="2400" dirty="0" smtClean="0"/>
              <a:t>são formas sistemáticas de exercitar o produto de software com o intuito de identificar seus defeitos.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As </a:t>
            </a:r>
            <a:r>
              <a:rPr lang="pt-BR" sz="2400" b="1" dirty="0" smtClean="0"/>
              <a:t>Técnicas de Testes </a:t>
            </a:r>
            <a:r>
              <a:rPr lang="pt-BR" sz="2400" dirty="0" smtClean="0"/>
              <a:t>podem ser do tipo:</a:t>
            </a:r>
          </a:p>
          <a:p>
            <a:endParaRPr lang="pt-BR" sz="24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pt-BR" sz="2400" b="1" dirty="0" smtClean="0"/>
              <a:t>Funcionais: </a:t>
            </a:r>
            <a:r>
              <a:rPr lang="pt-BR" sz="2400" dirty="0"/>
              <a:t>baseado em especificações.</a:t>
            </a:r>
          </a:p>
          <a:p>
            <a:pPr marL="514350" indent="-514350">
              <a:buFont typeface="Arial" pitchFamily="34" charset="0"/>
              <a:buChar char="•"/>
            </a:pPr>
            <a:endParaRPr lang="pt-BR" sz="2400" dirty="0"/>
          </a:p>
          <a:p>
            <a:pPr marL="514350" indent="-514350">
              <a:buFont typeface="Arial" pitchFamily="34" charset="0"/>
              <a:buChar char="•"/>
            </a:pPr>
            <a:r>
              <a:rPr lang="pt-BR" sz="2400" b="1" dirty="0" smtClean="0"/>
              <a:t>Estruturais: </a:t>
            </a:r>
            <a:r>
              <a:rPr lang="pt-BR" sz="2400" dirty="0" smtClean="0"/>
              <a:t>baseado na análise da estrutura interna de um componente ou sistema.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1748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Técnicas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756516" y="1649058"/>
            <a:ext cx="56864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>
              <a:latin typeface="Calibri" pitchFamily="34" charset="0"/>
            </a:endParaRPr>
          </a:p>
          <a:p>
            <a:endParaRPr lang="pt-BR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pt-BR" sz="3600" dirty="0" smtClean="0">
                <a:latin typeface="Calibri" pitchFamily="34" charset="0"/>
              </a:rPr>
              <a:t> Estrutural</a:t>
            </a:r>
            <a:endParaRPr lang="pt-BR" sz="3600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3600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3600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3600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pt-BR" sz="3600" dirty="0" smtClean="0">
                <a:latin typeface="Calibri" pitchFamily="34" charset="0"/>
              </a:rPr>
              <a:t> Funcional</a:t>
            </a:r>
            <a:endParaRPr lang="pt-BR" sz="3600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3600" dirty="0">
              <a:latin typeface="Calibri" pitchFamily="34" charset="0"/>
            </a:endParaRPr>
          </a:p>
        </p:txBody>
      </p:sp>
      <p:grpSp>
        <p:nvGrpSpPr>
          <p:cNvPr id="6" name="Grupo 10"/>
          <p:cNvGrpSpPr>
            <a:grpSpLocks/>
          </p:cNvGrpSpPr>
          <p:nvPr/>
        </p:nvGrpSpPr>
        <p:grpSpPr bwMode="auto">
          <a:xfrm>
            <a:off x="3282229" y="1853845"/>
            <a:ext cx="5567362" cy="1419225"/>
            <a:chOff x="2852382" y="1282890"/>
            <a:chExt cx="5568287" cy="1419367"/>
          </a:xfrm>
          <a:solidFill>
            <a:schemeClr val="bg1"/>
          </a:solidFill>
        </p:grpSpPr>
        <p:cxnSp>
          <p:nvCxnSpPr>
            <p:cNvPr id="7" name="Conector reto 6"/>
            <p:cNvCxnSpPr/>
            <p:nvPr/>
          </p:nvCxnSpPr>
          <p:spPr>
            <a:xfrm>
              <a:off x="2852382" y="2006862"/>
              <a:ext cx="2087909" cy="1270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/>
            <p:cNvSpPr/>
            <p:nvPr/>
          </p:nvSpPr>
          <p:spPr>
            <a:xfrm>
              <a:off x="5008565" y="1282890"/>
              <a:ext cx="3412104" cy="1419367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 smtClean="0">
                  <a:solidFill>
                    <a:schemeClr val="tx1"/>
                  </a:solidFill>
                </a:rPr>
                <a:t>Assegura </a:t>
              </a:r>
              <a:r>
                <a:rPr lang="pt-BR" dirty="0">
                  <a:solidFill>
                    <a:schemeClr val="tx1"/>
                  </a:solidFill>
                </a:rPr>
                <a:t>a cobertura de toda a estrutura implementada</a:t>
              </a:r>
            </a:p>
          </p:txBody>
        </p:sp>
      </p:grpSp>
      <p:grpSp>
        <p:nvGrpSpPr>
          <p:cNvPr id="9" name="Grupo 9"/>
          <p:cNvGrpSpPr>
            <a:grpSpLocks/>
          </p:cNvGrpSpPr>
          <p:nvPr/>
        </p:nvGrpSpPr>
        <p:grpSpPr bwMode="auto">
          <a:xfrm>
            <a:off x="3256829" y="4066820"/>
            <a:ext cx="5568950" cy="1419225"/>
            <a:chOff x="2813715" y="2950192"/>
            <a:chExt cx="5568287" cy="1419367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2813715" y="3632885"/>
              <a:ext cx="2088901" cy="127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4969283" y="2950192"/>
              <a:ext cx="3412719" cy="14193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 smtClean="0"/>
                <a:t>Assegura </a:t>
              </a:r>
              <a:r>
                <a:rPr lang="pt-BR" dirty="0"/>
                <a:t>que os requisitos foram atendido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748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Técnicas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27940" y="1598364"/>
            <a:ext cx="8316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Testes funcionais</a:t>
            </a:r>
            <a:r>
              <a:rPr lang="pt-BR" sz="2400" dirty="0" smtClean="0"/>
              <a:t> garantem que os requisitos foram atendidos, ou </a:t>
            </a:r>
            <a:r>
              <a:rPr lang="pt-BR" sz="2400" dirty="0"/>
              <a:t>seja, que os requisitos estão corretamente codificados. São conhecidos como testes de </a:t>
            </a:r>
            <a:r>
              <a:rPr lang="pt-BR" sz="2400" b="1" dirty="0"/>
              <a:t>Caixa Preta</a:t>
            </a:r>
            <a:r>
              <a:rPr lang="pt-BR" sz="2400" dirty="0"/>
              <a:t>.  </a:t>
            </a:r>
          </a:p>
        </p:txBody>
      </p:sp>
      <p:pic>
        <p:nvPicPr>
          <p:cNvPr id="14" name="Imagem 13" descr="http://www.devmedia.com.br/imagens/engsoft/artigo7/image0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1024" y="3220835"/>
            <a:ext cx="3453911" cy="14864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/>
          <p:cNvSpPr txBox="1"/>
          <p:nvPr/>
        </p:nvSpPr>
        <p:spPr>
          <a:xfrm>
            <a:off x="1259746" y="367298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Entrada de Dados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628718" y="364089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Resultados Gerados</a:t>
            </a:r>
          </a:p>
          <a:p>
            <a:r>
              <a:rPr lang="pt-BR" b="1" dirty="0" smtClean="0"/>
              <a:t>(Saída)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750284" y="5114626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Se o tipo de saída não ocorre, então houve uma situação de defeito.</a:t>
            </a:r>
          </a:p>
        </p:txBody>
      </p:sp>
    </p:spTree>
    <p:extLst>
      <p:ext uri="{BB962C8B-B14F-4D97-AF65-F5344CB8AC3E}">
        <p14:creationId xmlns="" xmlns:p14="http://schemas.microsoft.com/office/powerpoint/2010/main" val="31748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2829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Técnicas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817418" y="1473665"/>
            <a:ext cx="8326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Testes Estruturais</a:t>
            </a:r>
            <a:r>
              <a:rPr lang="pt-BR" sz="2400" dirty="0" smtClean="0"/>
              <a:t> </a:t>
            </a:r>
            <a:r>
              <a:rPr lang="pt-BR" sz="2400" dirty="0"/>
              <a:t>garantem que os </a:t>
            </a:r>
            <a:r>
              <a:rPr lang="pt-BR" sz="2400" dirty="0" smtClean="0"/>
              <a:t>sistemas sejam </a:t>
            </a:r>
            <a:r>
              <a:rPr lang="pt-BR" sz="2400" dirty="0"/>
              <a:t>estruturalmente sólidos e que funcionem no contexto técnico onde serão instalados. </a:t>
            </a:r>
            <a:r>
              <a:rPr lang="pt-BR" sz="2400" dirty="0" smtClean="0"/>
              <a:t>São </a:t>
            </a:r>
            <a:r>
              <a:rPr lang="pt-BR" sz="2400" dirty="0"/>
              <a:t>conhecidos como testes de </a:t>
            </a:r>
            <a:r>
              <a:rPr lang="pt-BR" sz="2400" b="1" dirty="0"/>
              <a:t>Caixa Branca</a:t>
            </a:r>
            <a:r>
              <a:rPr lang="pt-BR" sz="2400" dirty="0"/>
              <a:t>.</a:t>
            </a:r>
          </a:p>
        </p:txBody>
      </p:sp>
      <p:pic>
        <p:nvPicPr>
          <p:cNvPr id="9" name="Imagem 8" descr="http://www.devmedia.com.br/imagens/engsoft/artigo7/image0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8342" y="3411876"/>
            <a:ext cx="3312368" cy="154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1148187" y="386366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Entrada de Dados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324444" y="373902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Resultados Gerados</a:t>
            </a:r>
          </a:p>
          <a:p>
            <a:r>
              <a:rPr lang="pt-BR" b="1" dirty="0" smtClean="0"/>
              <a:t>(Saída)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633332" y="4973476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Estruturas de condição/repetição</a:t>
            </a:r>
            <a:endParaRPr lang="pt-BR" sz="1400" b="1" dirty="0"/>
          </a:p>
        </p:txBody>
      </p:sp>
    </p:spTree>
    <p:extLst>
      <p:ext uri="{BB962C8B-B14F-4D97-AF65-F5344CB8AC3E}">
        <p14:creationId xmlns="" xmlns:p14="http://schemas.microsoft.com/office/powerpoint/2010/main" val="31748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Técnicas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7828" y="1257394"/>
            <a:ext cx="8517874" cy="95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smtClean="0"/>
              <a:t>Teste de Caixa </a:t>
            </a:r>
            <a:r>
              <a:rPr lang="pt-BR" sz="2400" b="1" dirty="0" smtClean="0"/>
              <a:t>Cinza: </a:t>
            </a:r>
            <a:r>
              <a:rPr lang="pt-BR" sz="2000" b="1" dirty="0" smtClean="0"/>
              <a:t>m</a:t>
            </a:r>
            <a:r>
              <a:rPr lang="pt-BR" sz="2000" dirty="0" smtClean="0"/>
              <a:t>escla </a:t>
            </a:r>
            <a:r>
              <a:rPr lang="pt-BR" sz="2000" dirty="0"/>
              <a:t>as </a:t>
            </a:r>
            <a:r>
              <a:rPr lang="pt-BR" sz="2000" dirty="0" smtClean="0"/>
              <a:t>técnicas de </a:t>
            </a:r>
            <a:r>
              <a:rPr lang="pt-BR" sz="2000" dirty="0"/>
              <a:t>caixa preta com a caixa </a:t>
            </a:r>
            <a:r>
              <a:rPr lang="pt-BR" sz="2000" dirty="0" smtClean="0"/>
              <a:t>branca.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2286722"/>
            <a:ext cx="8212788" cy="3591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84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1142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Tipos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2727" y="1429435"/>
            <a:ext cx="8271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Alguns </a:t>
            </a:r>
            <a:r>
              <a:rPr lang="pt-BR" sz="2400" dirty="0" smtClean="0"/>
              <a:t>tipos de testes que podem ser utilizados: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415" y="2488623"/>
            <a:ext cx="5996853" cy="266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92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1142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Tipos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2727" y="1429435"/>
            <a:ext cx="8271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Alguns </a:t>
            </a:r>
            <a:r>
              <a:rPr lang="pt-BR" sz="2400" dirty="0" smtClean="0"/>
              <a:t>tipos de testes que podem ser utilizados: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1541" y="2075152"/>
            <a:ext cx="6056168" cy="400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92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1142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005388"/>
                </a:solidFill>
              </a:rPr>
              <a:t>Tipos </a:t>
            </a:r>
            <a:r>
              <a:rPr lang="pt-BR" sz="3200" b="1" dirty="0" smtClean="0">
                <a:solidFill>
                  <a:srgbClr val="005388"/>
                </a:solidFill>
              </a:rPr>
              <a:t>de Testes de Software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2727" y="1429435"/>
            <a:ext cx="8271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Alguns </a:t>
            </a:r>
            <a:r>
              <a:rPr lang="pt-BR" sz="2400" dirty="0" smtClean="0"/>
              <a:t>tipos de testes que podem ser utilizados: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5168" y="2524558"/>
            <a:ext cx="5468292" cy="319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8731" y="2176895"/>
            <a:ext cx="5464707" cy="39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92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</a:t>
            </a:r>
            <a:r>
              <a:rPr lang="pt-BR" sz="3200" dirty="0"/>
              <a:t>V</a:t>
            </a:r>
            <a:endParaRPr lang="pt-BR" sz="3200" dirty="0" smtClean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745673"/>
            <a:ext cx="8112035" cy="3911336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Teste </a:t>
            </a:r>
            <a:r>
              <a:rPr lang="pt-BR" sz="2800" dirty="0"/>
              <a:t>de </a:t>
            </a:r>
            <a:r>
              <a:rPr lang="pt-BR" sz="2800" dirty="0" smtClean="0"/>
              <a:t>Software</a:t>
            </a:r>
            <a:endParaRPr lang="pt-BR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Teste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4000" b="1" dirty="0">
              <a:solidFill>
                <a:srgbClr val="005388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0804" y="1484784"/>
            <a:ext cx="84731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005388"/>
                </a:solidFill>
              </a:rPr>
              <a:t>Teste de software </a:t>
            </a:r>
            <a:r>
              <a:rPr lang="pt-BR" sz="2800" dirty="0" smtClean="0"/>
              <a:t>é o processo que visa executar o sistema de forma controlada, com o objetivo de </a:t>
            </a:r>
            <a:r>
              <a:rPr lang="pt-BR" sz="2800" b="1" dirty="0" smtClean="0"/>
              <a:t>avaliar o seu comportamento</a:t>
            </a:r>
            <a:r>
              <a:rPr lang="pt-BR" sz="2800" dirty="0" smtClean="0"/>
              <a:t>, baseado no que foi </a:t>
            </a:r>
            <a:r>
              <a:rPr lang="pt-BR" sz="2800" b="1" dirty="0" smtClean="0"/>
              <a:t>especificado</a:t>
            </a:r>
            <a:r>
              <a:rPr lang="pt-BR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5388"/>
                </a:solidFill>
              </a:rPr>
              <a:t>Teste de software </a:t>
            </a:r>
            <a:r>
              <a:rPr lang="pt-BR" sz="2800" dirty="0"/>
              <a:t>é destinado a </a:t>
            </a:r>
            <a:r>
              <a:rPr lang="pt-BR" sz="2800" b="1" dirty="0"/>
              <a:t>mostrar</a:t>
            </a:r>
            <a:r>
              <a:rPr lang="pt-BR" sz="2800" dirty="0"/>
              <a:t> que um programa </a:t>
            </a:r>
            <a:r>
              <a:rPr lang="pt-BR" sz="2800" b="1" dirty="0"/>
              <a:t>faz o que é proposto a fazer </a:t>
            </a:r>
            <a:r>
              <a:rPr lang="pt-BR" sz="2800" dirty="0"/>
              <a:t>e para </a:t>
            </a:r>
            <a:r>
              <a:rPr lang="pt-BR" sz="2800" b="1" dirty="0"/>
              <a:t>descobrir</a:t>
            </a:r>
            <a:r>
              <a:rPr lang="pt-BR" sz="2800" dirty="0"/>
              <a:t> os </a:t>
            </a:r>
            <a:r>
              <a:rPr lang="pt-BR" sz="2800" b="1" dirty="0"/>
              <a:t>defeitos</a:t>
            </a:r>
            <a:r>
              <a:rPr lang="pt-BR" sz="2800" dirty="0"/>
              <a:t> do programa antes do uso</a:t>
            </a:r>
          </a:p>
        </p:txBody>
      </p:sp>
    </p:spTree>
    <p:extLst>
      <p:ext uri="{BB962C8B-B14F-4D97-AF65-F5344CB8AC3E}">
        <p14:creationId xmlns="" xmlns:p14="http://schemas.microsoft.com/office/powerpoint/2010/main" val="3033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Teste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4000" b="1" dirty="0">
              <a:solidFill>
                <a:srgbClr val="005388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0805" y="1180954"/>
            <a:ext cx="83537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Por que testar?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Quando </a:t>
            </a:r>
            <a:r>
              <a:rPr lang="pt-BR" sz="2400" dirty="0"/>
              <a:t>um código defeituoso é executado, falhas ocorrem. 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Um sistema com </a:t>
            </a:r>
            <a:r>
              <a:rPr lang="pt-BR" sz="2400" dirty="0"/>
              <a:t>falhas gera insatisfação, ferimentos ou até mesmo a morte </a:t>
            </a:r>
            <a:r>
              <a:rPr lang="pt-BR" sz="2400" dirty="0" smtClean="0"/>
              <a:t>dos clientes e </a:t>
            </a:r>
            <a:r>
              <a:rPr lang="pt-BR" sz="2400" dirty="0"/>
              <a:t>usuários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/>
              <a:t>Testamos para: </a:t>
            </a:r>
            <a:endParaRPr lang="pt-BR" sz="2400" dirty="0"/>
          </a:p>
          <a:p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Verificar se o sistema está fazendo o que foi solicitado que ele fizesse no requisito.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Garantir </a:t>
            </a:r>
            <a:r>
              <a:rPr lang="pt-BR" sz="2400" dirty="0"/>
              <a:t>que o negócio não vai correr riscos provocados por defeitos em produção.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Assegurar </a:t>
            </a:r>
            <a:r>
              <a:rPr lang="pt-BR" sz="2400" dirty="0"/>
              <a:t>a Qualidade do sistema.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3033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Teste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4000" b="1" dirty="0">
              <a:solidFill>
                <a:srgbClr val="005388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66292" y="1590027"/>
            <a:ext cx="8121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 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9707" y="1379562"/>
            <a:ext cx="82285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 smtClean="0"/>
              <a:t>Será que o </a:t>
            </a:r>
            <a:r>
              <a:rPr lang="pt-BR" sz="2600" b="1" dirty="0" smtClean="0"/>
              <a:t>Teste </a:t>
            </a:r>
            <a:r>
              <a:rPr lang="pt-BR" sz="2600" dirty="0" smtClean="0"/>
              <a:t>prova que tudo está bem e funcionando adequadamente</a:t>
            </a:r>
            <a:r>
              <a:rPr lang="pt-BR" sz="2600" dirty="0"/>
              <a:t>?</a:t>
            </a:r>
          </a:p>
          <a:p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smtClean="0"/>
              <a:t>Os Desenvolvedores querem provar que </a:t>
            </a:r>
            <a:r>
              <a:rPr lang="pt-BR" sz="2600" b="1" dirty="0" smtClean="0"/>
              <a:t>“algo funciona</a:t>
            </a:r>
            <a:r>
              <a:rPr lang="pt-BR" sz="2600" b="1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smtClean="0"/>
              <a:t>Os Testadores querem provar que </a:t>
            </a:r>
            <a:r>
              <a:rPr lang="pt-BR" sz="2600" b="1" dirty="0" smtClean="0"/>
              <a:t>“algo não funciona”.</a:t>
            </a:r>
          </a:p>
          <a:p>
            <a:endParaRPr lang="pt-BR" sz="2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66670" y="4612447"/>
            <a:ext cx="8564451" cy="1200329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Analisando o esforço dos </a:t>
            </a:r>
            <a:r>
              <a:rPr lang="pt-BR" sz="2400" b="1" dirty="0" smtClean="0">
                <a:solidFill>
                  <a:schemeClr val="bg1"/>
                </a:solidFill>
              </a:rPr>
              <a:t>testes podemos </a:t>
            </a:r>
            <a:r>
              <a:rPr lang="pt-BR" sz="2400" b="1" dirty="0">
                <a:solidFill>
                  <a:schemeClr val="bg1"/>
                </a:solidFill>
              </a:rPr>
              <a:t>perceber que é mais fácil provar que “algo funciona” do que provar que “algo não funciona”. </a:t>
            </a:r>
          </a:p>
        </p:txBody>
      </p:sp>
    </p:spTree>
    <p:extLst>
      <p:ext uri="{BB962C8B-B14F-4D97-AF65-F5344CB8AC3E}">
        <p14:creationId xmlns="" xmlns:p14="http://schemas.microsoft.com/office/powerpoint/2010/main" val="30338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172871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Teste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4000" b="1" dirty="0">
              <a:solidFill>
                <a:srgbClr val="005388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66292" y="1590027"/>
            <a:ext cx="8121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 </a:t>
            </a:r>
          </a:p>
        </p:txBody>
      </p:sp>
      <p:sp>
        <p:nvSpPr>
          <p:cNvPr id="8" name="Retângulo 7"/>
          <p:cNvSpPr/>
          <p:nvPr/>
        </p:nvSpPr>
        <p:spPr>
          <a:xfrm>
            <a:off x="791072" y="1396055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Visão do </a:t>
            </a:r>
            <a:r>
              <a:rPr lang="pt-BR" sz="2400" b="1" dirty="0" smtClean="0"/>
              <a:t>Desenvolvedor:</a:t>
            </a:r>
          </a:p>
          <a:p>
            <a:endParaRPr lang="pt-BR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Objetivo provar que as coisas estão funcionando.</a:t>
            </a: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Testa os cenários positivos.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61346" y="3988343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Visão do </a:t>
            </a:r>
            <a:r>
              <a:rPr lang="pt-BR" sz="2400" b="1" dirty="0" smtClean="0"/>
              <a:t>Testador: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Objetivo </a:t>
            </a:r>
            <a:r>
              <a:rPr lang="pt-BR" sz="2400" dirty="0"/>
              <a:t>de provar a não adequação de </a:t>
            </a:r>
            <a:r>
              <a:rPr lang="pt-BR" sz="2400" dirty="0" smtClean="0"/>
              <a:t>algo.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Testa </a:t>
            </a:r>
            <a:r>
              <a:rPr lang="pt-BR" sz="2400" dirty="0"/>
              <a:t>os cenários positivos e </a:t>
            </a:r>
            <a:r>
              <a:rPr lang="pt-BR" sz="2400" dirty="0" smtClean="0"/>
              <a:t>negativos e de stress.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10" name="Seta para baixo 4"/>
          <p:cNvSpPr/>
          <p:nvPr/>
        </p:nvSpPr>
        <p:spPr>
          <a:xfrm>
            <a:off x="5903715" y="2836215"/>
            <a:ext cx="1152128" cy="1512168"/>
          </a:xfrm>
          <a:prstGeom prst="downArrow">
            <a:avLst/>
          </a:prstGeom>
          <a:solidFill>
            <a:srgbClr val="005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33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2527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Teste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 - </a:t>
            </a:r>
            <a:r>
              <a:rPr lang="pt-BR" sz="3200" dirty="0" smtClean="0">
                <a:solidFill>
                  <a:srgbClr val="005388"/>
                </a:solidFill>
              </a:rPr>
              <a:t>Quando </a:t>
            </a:r>
            <a:r>
              <a:rPr lang="pt-BR" sz="3200" dirty="0" smtClean="0">
                <a:solidFill>
                  <a:srgbClr val="005388"/>
                </a:solidFill>
              </a:rPr>
              <a:t>ocorrem os erros?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87828" y="1487186"/>
            <a:ext cx="8556172" cy="40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Um </a:t>
            </a:r>
            <a:r>
              <a:rPr lang="pt-BR" sz="2800" dirty="0"/>
              <a:t>defeito pode ocorrer </a:t>
            </a:r>
            <a:r>
              <a:rPr lang="pt-BR" sz="2800" dirty="0" smtClean="0"/>
              <a:t>em função </a:t>
            </a:r>
            <a:r>
              <a:rPr lang="pt-BR" sz="2800" dirty="0"/>
              <a:t>de desvios do que foi levantado na análise de </a:t>
            </a:r>
            <a:r>
              <a:rPr lang="pt-BR" sz="2800" dirty="0" smtClean="0"/>
              <a:t>requisitos.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Defeitos </a:t>
            </a:r>
            <a:r>
              <a:rPr lang="pt-BR" sz="2800" dirty="0"/>
              <a:t>decorrentes da falta de concordância com a especificação do produto</a:t>
            </a:r>
            <a:r>
              <a:rPr lang="pt-BR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Defeitos </a:t>
            </a:r>
            <a:r>
              <a:rPr lang="pt-BR" sz="2800" dirty="0"/>
              <a:t>decorrentes de situações inesperadas, mas não definidas </a:t>
            </a:r>
            <a:r>
              <a:rPr lang="pt-BR" sz="2800" dirty="0" smtClean="0"/>
              <a:t>nas especificações </a:t>
            </a:r>
            <a:r>
              <a:rPr lang="pt-BR" sz="2800" dirty="0"/>
              <a:t>do produto.</a:t>
            </a:r>
            <a:endParaRPr lang="pt-B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325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6985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>
                <a:solidFill>
                  <a:srgbClr val="005388"/>
                </a:solidFill>
              </a:rPr>
              <a:t>Teste </a:t>
            </a:r>
            <a:r>
              <a:rPr lang="pt-BR" sz="3200" b="1" dirty="0">
                <a:solidFill>
                  <a:srgbClr val="005388"/>
                </a:solidFill>
              </a:rPr>
              <a:t>de </a:t>
            </a:r>
            <a:r>
              <a:rPr lang="pt-BR" sz="3200" b="1" dirty="0" smtClean="0">
                <a:solidFill>
                  <a:srgbClr val="005388"/>
                </a:solidFill>
              </a:rPr>
              <a:t>Software</a:t>
            </a:r>
            <a:endParaRPr lang="pt-BR" sz="40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537855"/>
            <a:ext cx="8556172" cy="468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smtClean="0"/>
              <a:t>Verificação: </a:t>
            </a:r>
            <a:r>
              <a:rPr lang="pt-BR" sz="2400" dirty="0" smtClean="0"/>
              <a:t> </a:t>
            </a:r>
            <a:r>
              <a:rPr lang="pt-BR" sz="2400" dirty="0"/>
              <a:t>respeito ao conjunto de tarefas que visa </a:t>
            </a:r>
            <a:r>
              <a:rPr lang="pt-BR" sz="2400" dirty="0" smtClean="0"/>
              <a:t>garantir que </a:t>
            </a:r>
            <a:r>
              <a:rPr lang="pt-BR" sz="2400" dirty="0"/>
              <a:t>o software teve suas </a:t>
            </a:r>
            <a:r>
              <a:rPr lang="pt-BR" sz="2400" dirty="0" smtClean="0"/>
              <a:t>funções </a:t>
            </a:r>
            <a:r>
              <a:rPr lang="pt-BR" sz="2400" dirty="0"/>
              <a:t>especificas implementadas corretamente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Verificação</a:t>
            </a:r>
            <a:r>
              <a:rPr lang="pt-BR" sz="2400" b="1" dirty="0">
                <a:solidFill>
                  <a:srgbClr val="FF0000"/>
                </a:solidFill>
              </a:rPr>
              <a:t>: </a:t>
            </a:r>
            <a:r>
              <a:rPr lang="pt-BR" sz="2400" dirty="0"/>
              <a:t>“Estamos construindo corretamente o sistema?”</a:t>
            </a:r>
            <a:endParaRPr lang="pt-BR" sz="2400" dirty="0" smtClean="0"/>
          </a:p>
          <a:p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 smtClean="0"/>
              <a:t>Validação: </a:t>
            </a:r>
            <a:r>
              <a:rPr lang="pt-BR" sz="2400" dirty="0" smtClean="0"/>
              <a:t> </a:t>
            </a:r>
            <a:r>
              <a:rPr lang="pt-BR" sz="2400" dirty="0"/>
              <a:t>constitui como um conjunto de tarefas que objetiva assegurar </a:t>
            </a:r>
            <a:r>
              <a:rPr lang="pt-BR" sz="2400" dirty="0" smtClean="0"/>
              <a:t>que o </a:t>
            </a:r>
            <a:r>
              <a:rPr lang="pt-BR" sz="2400" dirty="0"/>
              <a:t>software foi criado e pode ser verificado com base nos requisitos do cliente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Validação</a:t>
            </a:r>
            <a:r>
              <a:rPr lang="pt-BR" sz="2400" b="1" dirty="0">
                <a:solidFill>
                  <a:srgbClr val="FF0000"/>
                </a:solidFill>
              </a:rPr>
              <a:t>: </a:t>
            </a:r>
            <a:r>
              <a:rPr lang="pt-BR" sz="2400" dirty="0"/>
              <a:t>“Estamos construindo o sistema correto?”</a:t>
            </a:r>
            <a:endParaRPr lang="pt-B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3204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690</Words>
  <Application>Microsoft Office PowerPoint</Application>
  <PresentationFormat>Apresentação na tela (4:3)</PresentationFormat>
  <Paragraphs>98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224</cp:revision>
  <dcterms:created xsi:type="dcterms:W3CDTF">2019-02-06T19:28:48Z</dcterms:created>
  <dcterms:modified xsi:type="dcterms:W3CDTF">2020-06-18T23:23:31Z</dcterms:modified>
</cp:coreProperties>
</file>