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31" r:id="rId2"/>
    <p:sldId id="257" r:id="rId3"/>
    <p:sldId id="259" r:id="rId4"/>
    <p:sldId id="311" r:id="rId5"/>
    <p:sldId id="313" r:id="rId6"/>
    <p:sldId id="312" r:id="rId7"/>
    <p:sldId id="315" r:id="rId8"/>
    <p:sldId id="316" r:id="rId9"/>
    <p:sldId id="317" r:id="rId10"/>
    <p:sldId id="320" r:id="rId11"/>
    <p:sldId id="322" r:id="rId12"/>
    <p:sldId id="326" r:id="rId13"/>
    <p:sldId id="332" r:id="rId14"/>
    <p:sldId id="327" r:id="rId15"/>
    <p:sldId id="328" r:id="rId16"/>
    <p:sldId id="330" r:id="rId17"/>
    <p:sldId id="26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xmlns="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xmlns="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xmlns="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514" r="13050"/>
          <a:stretch/>
        </p:blipFill>
        <p:spPr/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3913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Distribuição </a:t>
            </a:r>
            <a:r>
              <a:rPr lang="pt-BR" sz="3200" b="1" dirty="0">
                <a:solidFill>
                  <a:srgbClr val="005388"/>
                </a:solidFill>
              </a:rPr>
              <a:t>do esforço de manutenção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509" y="3164149"/>
            <a:ext cx="3574473" cy="341486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09600" y="1388331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As </a:t>
            </a:r>
            <a:r>
              <a:rPr lang="pt-BR" sz="2400" dirty="0" smtClean="0"/>
              <a:t>porcentagens podem </a:t>
            </a:r>
            <a:r>
              <a:rPr lang="pt-BR" sz="2400" dirty="0" smtClean="0"/>
              <a:t>variar </a:t>
            </a:r>
            <a:r>
              <a:rPr lang="pt-BR" sz="2400" dirty="0" smtClean="0"/>
              <a:t>de uma empresa para </a:t>
            </a:r>
            <a:r>
              <a:rPr lang="pt-BR" sz="2400" dirty="0" smtClean="0"/>
              <a:t>outra.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 smtClean="0"/>
              <a:t>correção de defeitos </a:t>
            </a:r>
            <a:r>
              <a:rPr lang="pt-BR" sz="2400" dirty="0" smtClean="0"/>
              <a:t>não </a:t>
            </a:r>
            <a:r>
              <a:rPr lang="pt-BR" sz="2400" dirty="0" smtClean="0"/>
              <a:t>é a atividade de manutenção mais cara. Evoluir o </a:t>
            </a:r>
            <a:r>
              <a:rPr lang="pt-BR" sz="2400" dirty="0" smtClean="0"/>
              <a:t>software </a:t>
            </a:r>
            <a:r>
              <a:rPr lang="pt-BR" sz="2400" dirty="0" smtClean="0"/>
              <a:t>para lidar com </a:t>
            </a:r>
            <a:r>
              <a:rPr lang="pt-BR" sz="2400" dirty="0" smtClean="0"/>
              <a:t>novos </a:t>
            </a:r>
            <a:r>
              <a:rPr lang="pt-BR" sz="2400" dirty="0" smtClean="0"/>
              <a:t>ambientes de tecnologias e novos ou alterados requisitos consomem mais </a:t>
            </a:r>
            <a:r>
              <a:rPr lang="pt-BR" sz="2400" dirty="0" smtClean="0"/>
              <a:t>esforços </a:t>
            </a:r>
            <a:r>
              <a:rPr lang="pt-BR" sz="2400" dirty="0" smtClean="0"/>
              <a:t>de </a:t>
            </a:r>
            <a:r>
              <a:rPr lang="pt-BR" sz="2400" dirty="0" smtClean="0"/>
              <a:t>manutenção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4644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829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Configuração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3200" b="1" dirty="0">
              <a:solidFill>
                <a:srgbClr val="005388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51164" y="1551709"/>
            <a:ext cx="8454538" cy="466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2400" dirty="0"/>
              <a:t>O Gerenciamento de Configuração de Software (</a:t>
            </a:r>
            <a:r>
              <a:rPr lang="pt-BR" sz="2400" b="1" dirty="0"/>
              <a:t>SCM – Software Configuration Management</a:t>
            </a:r>
            <a:r>
              <a:rPr lang="pt-BR" sz="2400" dirty="0"/>
              <a:t>) ou </a:t>
            </a:r>
            <a:r>
              <a:rPr lang="pt-BR" sz="2400" b="1" dirty="0"/>
              <a:t>GCS</a:t>
            </a:r>
            <a:r>
              <a:rPr lang="pt-BR" sz="2400" dirty="0"/>
              <a:t> é uma atividade de apoio destinada </a:t>
            </a:r>
            <a:r>
              <a:rPr lang="pt-BR" sz="2400" dirty="0" smtClean="0"/>
              <a:t>a:</a:t>
            </a:r>
          </a:p>
          <a:p>
            <a:endParaRPr lang="pt-BR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Controlar as mudanças.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Gerenciar </a:t>
            </a:r>
            <a:r>
              <a:rPr lang="pt-BR" sz="2400" dirty="0"/>
              <a:t>as </a:t>
            </a:r>
            <a:r>
              <a:rPr lang="pt-BR" sz="2400" dirty="0" smtClean="0"/>
              <a:t>mudanças.</a:t>
            </a:r>
            <a:endParaRPr lang="pt-B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Realizar o controle de versão.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Analisar as relações entre os artefatos.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Identificar </a:t>
            </a:r>
            <a:r>
              <a:rPr lang="pt-BR" sz="2400" dirty="0"/>
              <a:t>os artefatos que precisam ser </a:t>
            </a:r>
            <a:r>
              <a:rPr lang="pt-BR" sz="2400" dirty="0" smtClean="0"/>
              <a:t>alterados.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Auditar </a:t>
            </a:r>
            <a:r>
              <a:rPr lang="pt-BR" sz="2400" dirty="0"/>
              <a:t>e relatar todas as alterações feitas no software.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43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829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Configuração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 - Atividades</a:t>
            </a:r>
            <a:endParaRPr lang="pt-BR" sz="3200" b="1" dirty="0" smtClean="0">
              <a:solidFill>
                <a:srgbClr val="005388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413" y="1258600"/>
            <a:ext cx="6049241" cy="511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440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829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Configuração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 </a:t>
            </a:r>
            <a:endParaRPr lang="pt-BR" sz="3200" b="1" dirty="0" smtClean="0">
              <a:solidFill>
                <a:srgbClr val="005388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20436" y="1443841"/>
            <a:ext cx="84235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Qual é a diferença entre suporte de </a:t>
            </a:r>
            <a:r>
              <a:rPr lang="pt-BR" sz="2400" b="1" dirty="0" smtClean="0"/>
              <a:t>software </a:t>
            </a:r>
            <a:r>
              <a:rPr lang="pt-BR" sz="2400" b="1" dirty="0" smtClean="0"/>
              <a:t>e gerenciamento de </a:t>
            </a:r>
            <a:r>
              <a:rPr lang="pt-BR" sz="2400" b="1" dirty="0" smtClean="0"/>
              <a:t>configuração de software? </a:t>
            </a:r>
          </a:p>
          <a:p>
            <a:endParaRPr lang="pt-BR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400" b="1" dirty="0" smtClean="0"/>
              <a:t>Suporte: </a:t>
            </a:r>
            <a:r>
              <a:rPr lang="pt-BR" sz="2400" dirty="0" smtClean="0"/>
              <a:t> </a:t>
            </a:r>
            <a:r>
              <a:rPr lang="pt-BR" sz="2400" dirty="0" smtClean="0"/>
              <a:t>é um conjunto de atividades de engenharia que ocorrem depois </a:t>
            </a:r>
            <a:r>
              <a:rPr lang="pt-BR" sz="2400" dirty="0" smtClean="0"/>
              <a:t>que </a:t>
            </a:r>
            <a:r>
              <a:rPr lang="pt-BR" sz="2400" dirty="0" smtClean="0"/>
              <a:t>o </a:t>
            </a:r>
            <a:r>
              <a:rPr lang="pt-BR" sz="2400" dirty="0" smtClean="0"/>
              <a:t>software </a:t>
            </a:r>
            <a:r>
              <a:rPr lang="pt-BR" sz="2400" dirty="0" smtClean="0"/>
              <a:t>foi fornecido ao cliente e posto em operação. </a:t>
            </a:r>
            <a:endParaRPr lang="pt-BR" sz="24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400" b="1" dirty="0" smtClean="0"/>
              <a:t>Gestão </a:t>
            </a:r>
            <a:r>
              <a:rPr lang="pt-BR" sz="2400" b="1" dirty="0" smtClean="0"/>
              <a:t>de </a:t>
            </a:r>
            <a:r>
              <a:rPr lang="pt-BR" sz="2400" b="1" dirty="0" smtClean="0"/>
              <a:t>configuração: </a:t>
            </a:r>
            <a:r>
              <a:rPr lang="pt-BR" sz="2400" dirty="0" smtClean="0"/>
              <a:t>é </a:t>
            </a:r>
            <a:r>
              <a:rPr lang="pt-BR" sz="2400" dirty="0" smtClean="0"/>
              <a:t>um conjunto de atividades de rastreamento e controle </a:t>
            </a:r>
            <a:r>
              <a:rPr lang="pt-BR" sz="2400" dirty="0" smtClean="0"/>
              <a:t> iniciadas </a:t>
            </a:r>
            <a:r>
              <a:rPr lang="pt-BR" sz="2400" dirty="0" smtClean="0"/>
              <a:t>quando um projeto de engenharia de </a:t>
            </a:r>
            <a:r>
              <a:rPr lang="pt-BR" sz="2400" dirty="0" smtClean="0"/>
              <a:t>software </a:t>
            </a:r>
            <a:r>
              <a:rPr lang="pt-BR" sz="2400" dirty="0" smtClean="0"/>
              <a:t>começa e </a:t>
            </a:r>
            <a:r>
              <a:rPr lang="pt-BR" sz="2400" dirty="0" smtClean="0"/>
              <a:t>termina </a:t>
            </a:r>
            <a:r>
              <a:rPr lang="pt-BR" sz="2400" dirty="0" smtClean="0"/>
              <a:t>apenas quando o </a:t>
            </a:r>
            <a:r>
              <a:rPr lang="pt-BR" sz="2400" dirty="0" smtClean="0"/>
              <a:t>software </a:t>
            </a:r>
            <a:r>
              <a:rPr lang="pt-BR" sz="2400" dirty="0" smtClean="0"/>
              <a:t>sai de </a:t>
            </a:r>
            <a:r>
              <a:rPr lang="pt-BR" sz="2400" dirty="0" smtClean="0"/>
              <a:t>operação.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34440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Configuração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3200" b="1" dirty="0">
              <a:solidFill>
                <a:srgbClr val="005388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00890" y="1339670"/>
            <a:ext cx="84264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Conjunto </a:t>
            </a:r>
            <a:r>
              <a:rPr lang="pt-BR" sz="2400" dirty="0"/>
              <a:t>de atividades que </a:t>
            </a:r>
            <a:r>
              <a:rPr lang="pt-BR" sz="2400" dirty="0" smtClean="0"/>
              <a:t>são </a:t>
            </a:r>
            <a:r>
              <a:rPr lang="pt-BR" sz="2400" dirty="0"/>
              <a:t>desenvolvidas para </a:t>
            </a:r>
            <a:r>
              <a:rPr lang="pt-BR" sz="2400" dirty="0" smtClean="0"/>
              <a:t>controlar as mudanças </a:t>
            </a:r>
            <a:r>
              <a:rPr lang="pt-BR" sz="2400" dirty="0"/>
              <a:t>que podem ocorrer ao longo do ciclo de vida de um software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b="1" dirty="0"/>
              <a:t>Dividida em três Categorias:</a:t>
            </a:r>
          </a:p>
          <a:p>
            <a:endParaRPr lang="pt-B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Programas de computador (forma de código-fonte ou executável).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Produtos que descrevem os programas de computador (focado em vários interessados do sistema – analistas, desenvolvedores, testadores, suporte etc.).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Dados ou conteúdo (contidos nos programas ou externos a ele).</a:t>
            </a:r>
          </a:p>
        </p:txBody>
      </p:sp>
    </p:spTree>
    <p:extLst>
      <p:ext uri="{BB962C8B-B14F-4D97-AF65-F5344CB8AC3E}">
        <p14:creationId xmlns:p14="http://schemas.microsoft.com/office/powerpoint/2010/main" xmlns="" val="22855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Configuração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 - </a:t>
            </a:r>
            <a:r>
              <a:rPr lang="pt-BR" sz="2900" b="1" dirty="0" smtClean="0">
                <a:solidFill>
                  <a:srgbClr val="005388"/>
                </a:solidFill>
              </a:rPr>
              <a:t>Terminologias</a:t>
            </a:r>
            <a:endParaRPr lang="pt-BR" sz="2900" b="1" dirty="0" smtClean="0">
              <a:solidFill>
                <a:srgbClr val="005388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1569402"/>
              </p:ext>
            </p:extLst>
          </p:nvPr>
        </p:nvGraphicFramePr>
        <p:xfrm>
          <a:off x="872836" y="1330037"/>
          <a:ext cx="7872647" cy="476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157">
                  <a:extLst>
                    <a:ext uri="{9D8B030D-6E8A-4147-A177-3AD203B41FA5}">
                      <a16:colId xmlns:a16="http://schemas.microsoft.com/office/drawing/2014/main" xmlns="" val="2595068056"/>
                    </a:ext>
                  </a:extLst>
                </a:gridCol>
                <a:gridCol w="6676490">
                  <a:extLst>
                    <a:ext uri="{9D8B030D-6E8A-4147-A177-3AD203B41FA5}">
                      <a16:colId xmlns:a16="http://schemas.microsoft.com/office/drawing/2014/main" xmlns="" val="1223201987"/>
                    </a:ext>
                  </a:extLst>
                </a:gridCol>
              </a:tblGrid>
              <a:tr h="3665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TERMO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EXPLICAÇÃO</a:t>
                      </a:r>
                      <a:endParaRPr lang="pt-B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5090742"/>
                  </a:ext>
                </a:extLst>
              </a:tr>
              <a:tr h="1564893"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Versão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Uma instância de um item de configuração que difere</a:t>
                      </a:r>
                      <a:r>
                        <a:rPr lang="pt-BR" sz="18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de alguma forma, de outras instâncias deste item</a:t>
                      </a:r>
                      <a:r>
                        <a:rPr lang="pt-BR" sz="1800" dirty="0" smtClean="0"/>
                        <a:t>. As versões sempre têm um identificador único, o qual é geralmente composto pelo nome do item de configuração</a:t>
                      </a:r>
                      <a:r>
                        <a:rPr lang="pt-BR" sz="1800" baseline="0" dirty="0" smtClean="0"/>
                        <a:t> </a:t>
                      </a:r>
                      <a:r>
                        <a:rPr lang="pt-BR" sz="1800" dirty="0" smtClean="0"/>
                        <a:t>mais um número de versão.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914483"/>
                  </a:ext>
                </a:extLst>
              </a:tr>
              <a:tr h="1860954">
                <a:tc>
                  <a:txBody>
                    <a:bodyPr/>
                    <a:lstStyle/>
                    <a:p>
                      <a:r>
                        <a:rPr lang="pt-BR" sz="1800" b="1" i="1" dirty="0" err="1" smtClean="0"/>
                        <a:t>Baseline</a:t>
                      </a:r>
                      <a:endParaRPr lang="pt-BR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Uma </a:t>
                      </a:r>
                      <a:r>
                        <a:rPr lang="pt-BR" sz="1800" b="1" dirty="0" err="1" smtClean="0">
                          <a:solidFill>
                            <a:srgbClr val="FF0000"/>
                          </a:solidFill>
                        </a:rPr>
                        <a:t>baseline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 é uma coleção de versões de componentes que compõem um sistema</a:t>
                      </a:r>
                      <a:r>
                        <a:rPr lang="pt-BR" sz="1800" dirty="0" smtClean="0"/>
                        <a:t>. As </a:t>
                      </a:r>
                      <a:r>
                        <a:rPr lang="pt-BR" sz="1800" dirty="0" err="1" smtClean="0"/>
                        <a:t>baselines</a:t>
                      </a:r>
                      <a:r>
                        <a:rPr lang="pt-BR" sz="1800" dirty="0" smtClean="0"/>
                        <a:t> são controladas, o que significa que as versões dos componentes que constituem o sistema não podem ser alteradas. Isso significa que deveria sempre ser possível recriar uma </a:t>
                      </a:r>
                      <a:r>
                        <a:rPr lang="pt-BR" sz="1800" dirty="0" err="1" smtClean="0"/>
                        <a:t>baseline</a:t>
                      </a:r>
                      <a:r>
                        <a:rPr lang="pt-BR" sz="1800" dirty="0" smtClean="0"/>
                        <a:t> a partir de seus componentes.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9521763"/>
                  </a:ext>
                </a:extLst>
              </a:tr>
              <a:tr h="972772">
                <a:tc>
                  <a:txBody>
                    <a:bodyPr/>
                    <a:lstStyle/>
                    <a:p>
                      <a:r>
                        <a:rPr lang="pt-BR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Codeline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Uma </a:t>
                      </a:r>
                      <a:r>
                        <a:rPr lang="pt-BR" sz="1800" b="1" dirty="0" err="1" smtClean="0">
                          <a:solidFill>
                            <a:srgbClr val="FF0000"/>
                          </a:solidFill>
                        </a:rPr>
                        <a:t>codeline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 é um conjunto de versões de um componente</a:t>
                      </a:r>
                      <a:r>
                        <a:rPr lang="pt-BR" sz="18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de software</a:t>
                      </a:r>
                      <a:r>
                        <a:rPr lang="pt-BR" sz="1800" dirty="0" smtClean="0"/>
                        <a:t> e outros itens de configuração dos quais esse componente depende.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069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635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Configuração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 - </a:t>
            </a:r>
            <a:r>
              <a:rPr lang="pt-BR" sz="2900" b="1" dirty="0" smtClean="0">
                <a:solidFill>
                  <a:srgbClr val="005388"/>
                </a:solidFill>
              </a:rPr>
              <a:t>Terminologias</a:t>
            </a:r>
            <a:endParaRPr lang="pt-BR" sz="2900" b="1" dirty="0" smtClean="0">
              <a:solidFill>
                <a:srgbClr val="005388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1222018"/>
              </p:ext>
            </p:extLst>
          </p:nvPr>
        </p:nvGraphicFramePr>
        <p:xfrm>
          <a:off x="942109" y="1121426"/>
          <a:ext cx="7747110" cy="5004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836">
                  <a:extLst>
                    <a:ext uri="{9D8B030D-6E8A-4147-A177-3AD203B41FA5}">
                      <a16:colId xmlns:a16="http://schemas.microsoft.com/office/drawing/2014/main" xmlns="" val="2595068056"/>
                    </a:ext>
                  </a:extLst>
                </a:gridCol>
                <a:gridCol w="6112274">
                  <a:extLst>
                    <a:ext uri="{9D8B030D-6E8A-4147-A177-3AD203B41FA5}">
                      <a16:colId xmlns:a16="http://schemas.microsoft.com/office/drawing/2014/main" xmlns="" val="1223201987"/>
                    </a:ext>
                  </a:extLst>
                </a:gridCol>
              </a:tblGrid>
              <a:tr h="36329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TERMO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EXPLICAÇÃO</a:t>
                      </a:r>
                      <a:endParaRPr lang="pt-B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5090742"/>
                  </a:ext>
                </a:extLst>
              </a:tr>
              <a:tr h="698642">
                <a:tc>
                  <a:txBody>
                    <a:bodyPr/>
                    <a:lstStyle/>
                    <a:p>
                      <a:r>
                        <a:rPr lang="pt-BR" sz="1800" b="1" i="1" dirty="0" err="1" smtClean="0"/>
                        <a:t>Mainline</a:t>
                      </a:r>
                      <a:r>
                        <a:rPr lang="pt-BR" sz="1800" b="1" i="1" dirty="0" smtClean="0"/>
                        <a:t> </a:t>
                      </a:r>
                      <a:endParaRPr lang="pt-BR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Trata-se de uma sequência de </a:t>
                      </a:r>
                      <a:r>
                        <a:rPr lang="pt-BR" sz="1800" b="1" dirty="0" err="1" smtClean="0">
                          <a:solidFill>
                            <a:srgbClr val="FF0000"/>
                          </a:solidFill>
                        </a:rPr>
                        <a:t>baselines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1800" dirty="0" smtClean="0"/>
                        <a:t>que representam</a:t>
                      </a:r>
                      <a:r>
                        <a:rPr lang="pt-BR" sz="1800" baseline="0" dirty="0" smtClean="0"/>
                        <a:t> </a:t>
                      </a:r>
                      <a:r>
                        <a:rPr lang="pt-BR" sz="1800" dirty="0" smtClean="0"/>
                        <a:t>diferentes versões de um sistema.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2620354"/>
                  </a:ext>
                </a:extLst>
              </a:tr>
              <a:tr h="1006046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Release 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Uma versão de um sistema que foi liberada para os clientes </a:t>
                      </a:r>
                      <a:r>
                        <a:rPr lang="pt-BR" sz="1800" dirty="0" smtClean="0"/>
                        <a:t>(ou outros usuários em uma organização) para uso.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5630366"/>
                  </a:ext>
                </a:extLst>
              </a:tr>
              <a:tr h="1313449">
                <a:tc>
                  <a:txBody>
                    <a:bodyPr/>
                    <a:lstStyle/>
                    <a:p>
                      <a:r>
                        <a:rPr lang="pt-BR" sz="1800" b="1" i="1" dirty="0" err="1" smtClean="0"/>
                        <a:t>Branching</a:t>
                      </a:r>
                      <a:endParaRPr lang="pt-BR" sz="1800" b="1" i="1" dirty="0" smtClean="0"/>
                    </a:p>
                    <a:p>
                      <a:r>
                        <a:rPr lang="pt-BR" sz="1800" b="1" dirty="0" smtClean="0"/>
                        <a:t>(Ramificação)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Trata-se da 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criação de uma nova </a:t>
                      </a:r>
                      <a:r>
                        <a:rPr lang="pt-BR" sz="1800" b="1" dirty="0" err="1" smtClean="0">
                          <a:solidFill>
                            <a:srgbClr val="FF0000"/>
                          </a:solidFill>
                        </a:rPr>
                        <a:t>codeline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 de uma versão em uma </a:t>
                      </a:r>
                      <a:r>
                        <a:rPr lang="pt-BR" sz="1800" b="1" dirty="0" err="1" smtClean="0">
                          <a:solidFill>
                            <a:srgbClr val="FF0000"/>
                          </a:solidFill>
                        </a:rPr>
                        <a:t>codeline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 existente</a:t>
                      </a:r>
                      <a:r>
                        <a:rPr lang="pt-BR" sz="1800" dirty="0" smtClean="0"/>
                        <a:t>. A nova </a:t>
                      </a:r>
                      <a:r>
                        <a:rPr lang="pt-BR" sz="1800" dirty="0" err="1" smtClean="0"/>
                        <a:t>codeline</a:t>
                      </a:r>
                      <a:r>
                        <a:rPr lang="pt-BR" sz="1800" dirty="0" smtClean="0"/>
                        <a:t> e uma </a:t>
                      </a:r>
                      <a:r>
                        <a:rPr lang="pt-BR" sz="1800" dirty="0" err="1" smtClean="0"/>
                        <a:t>codeline</a:t>
                      </a:r>
                      <a:r>
                        <a:rPr lang="pt-BR" sz="1800" dirty="0" smtClean="0"/>
                        <a:t> existente podem, então, ser desenvolvidas</a:t>
                      </a:r>
                      <a:r>
                        <a:rPr lang="pt-BR" sz="1800" baseline="0" dirty="0" smtClean="0"/>
                        <a:t> </a:t>
                      </a:r>
                      <a:r>
                        <a:rPr lang="pt-BR" sz="1800" dirty="0" smtClean="0"/>
                        <a:t>independentemente.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6516138"/>
                  </a:ext>
                </a:extLst>
              </a:tr>
              <a:tr h="1620852">
                <a:tc>
                  <a:txBody>
                    <a:bodyPr/>
                    <a:lstStyle/>
                    <a:p>
                      <a:r>
                        <a:rPr lang="pt-BR" sz="1800" b="1" i="1" dirty="0" err="1" smtClean="0"/>
                        <a:t>Merging</a:t>
                      </a:r>
                      <a:r>
                        <a:rPr lang="pt-BR" sz="1800" b="1" i="1" dirty="0" smtClean="0"/>
                        <a:t> </a:t>
                      </a:r>
                    </a:p>
                    <a:p>
                      <a:r>
                        <a:rPr lang="pt-BR" sz="1800" b="1" dirty="0" smtClean="0"/>
                        <a:t>(Fusão)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Trata-se da 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criação de uma nova versão de um componente</a:t>
                      </a:r>
                      <a:r>
                        <a:rPr lang="pt-BR" sz="18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de software</a:t>
                      </a:r>
                      <a:r>
                        <a:rPr lang="pt-BR" sz="1800" dirty="0" smtClean="0"/>
                        <a:t>, </a:t>
                      </a:r>
                      <a:r>
                        <a:rPr lang="pt-BR" sz="1800" b="1" dirty="0" smtClean="0"/>
                        <a:t>fundindo</a:t>
                      </a:r>
                      <a:r>
                        <a:rPr lang="pt-BR" sz="1800" dirty="0" smtClean="0"/>
                        <a:t> </a:t>
                      </a:r>
                      <a:r>
                        <a:rPr lang="pt-BR" sz="1800" b="1" dirty="0" smtClean="0">
                          <a:solidFill>
                            <a:srgbClr val="FF0000"/>
                          </a:solidFill>
                        </a:rPr>
                        <a:t>versões separadas </a:t>
                      </a:r>
                      <a:r>
                        <a:rPr lang="pt-BR" sz="1800" dirty="0" smtClean="0"/>
                        <a:t>em diferentes </a:t>
                      </a:r>
                      <a:r>
                        <a:rPr lang="pt-BR" sz="1800" dirty="0" err="1" smtClean="0"/>
                        <a:t>codelines</a:t>
                      </a:r>
                      <a:r>
                        <a:rPr lang="pt-BR" sz="1800" dirty="0" smtClean="0"/>
                        <a:t>. Essas </a:t>
                      </a:r>
                      <a:r>
                        <a:rPr lang="pt-BR" sz="1800" dirty="0" err="1" smtClean="0"/>
                        <a:t>codelines</a:t>
                      </a:r>
                      <a:r>
                        <a:rPr lang="pt-BR" sz="1800" dirty="0" smtClean="0"/>
                        <a:t> podem ter sido criadas por um </a:t>
                      </a:r>
                      <a:r>
                        <a:rPr lang="pt-BR" sz="1800" dirty="0" err="1" smtClean="0"/>
                        <a:t>branch</a:t>
                      </a:r>
                      <a:r>
                        <a:rPr lang="pt-BR" sz="1800" dirty="0" smtClean="0"/>
                        <a:t> anterior de uma das </a:t>
                      </a:r>
                      <a:r>
                        <a:rPr lang="pt-BR" sz="1800" dirty="0" err="1" smtClean="0"/>
                        <a:t>codelines</a:t>
                      </a:r>
                      <a:r>
                        <a:rPr lang="pt-BR" sz="1800" dirty="0" smtClean="0"/>
                        <a:t> envolvidas.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918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21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  <p:pic>
        <p:nvPicPr>
          <p:cNvPr id="6" name="Espaço Reservado para 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502" b="19502"/>
          <a:stretch>
            <a:fillRect/>
          </a:stretch>
        </p:blipFill>
        <p:spPr>
          <a:xfrm>
            <a:off x="0" y="0"/>
            <a:ext cx="9144000" cy="41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692330" y="563584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</a:t>
            </a:r>
            <a:r>
              <a:rPr lang="pt-BR" sz="3200" dirty="0"/>
              <a:t>V</a:t>
            </a:r>
            <a:endParaRPr lang="pt-BR" sz="3200" dirty="0" smtClean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692330" y="1662545"/>
            <a:ext cx="8112035" cy="3980609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Evolução </a:t>
            </a:r>
            <a:r>
              <a:rPr lang="pt-BR" sz="2800" b="1" dirty="0" smtClean="0"/>
              <a:t>de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/>
              <a:t>Manutenção de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/>
              <a:t>Configuração de software</a:t>
            </a:r>
          </a:p>
        </p:txBody>
      </p:sp>
    </p:spTree>
    <p:extLst>
      <p:ext uri="{BB962C8B-B14F-4D97-AF65-F5344CB8AC3E}">
        <p14:creationId xmlns:p14="http://schemas.microsoft.com/office/powerpoint/2010/main" xmlns="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0058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5388"/>
                </a:solidFill>
              </a:rPr>
              <a:t>Evolução 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3200" b="1" dirty="0">
              <a:solidFill>
                <a:srgbClr val="005388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9530" y="1459482"/>
            <a:ext cx="8556172" cy="492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Depois </a:t>
            </a:r>
            <a:r>
              <a:rPr lang="pt-BR" sz="2400" dirty="0"/>
              <a:t>que </a:t>
            </a:r>
            <a:r>
              <a:rPr lang="pt-BR" sz="2400" dirty="0" smtClean="0"/>
              <a:t>o software é </a:t>
            </a:r>
            <a:r>
              <a:rPr lang="pt-BR" sz="2400" dirty="0"/>
              <a:t>implantado, com certeza ocorrerão mudanças que levarão a realização de sua alteração</a:t>
            </a:r>
            <a:r>
              <a:rPr lang="pt-BR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/>
            <a:r>
              <a:rPr lang="pt-BR" sz="2400" b="1" dirty="0" smtClean="0"/>
              <a:t>Essas mudanças pode ser para: 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400" dirty="0" smtClean="0"/>
              <a:t>C</a:t>
            </a:r>
            <a:r>
              <a:rPr lang="pt-BR" sz="2400" dirty="0" smtClean="0"/>
              <a:t>orreção </a:t>
            </a:r>
            <a:r>
              <a:rPr lang="pt-BR" sz="2400" dirty="0"/>
              <a:t>de erros não detectados durante a etapa de validação do </a:t>
            </a:r>
            <a:r>
              <a:rPr lang="pt-BR" sz="2400" dirty="0" smtClean="0"/>
              <a:t>software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400" dirty="0" smtClean="0"/>
              <a:t>A</a:t>
            </a:r>
            <a:r>
              <a:rPr lang="pt-BR" sz="2400" dirty="0" smtClean="0"/>
              <a:t>daptação </a:t>
            </a:r>
            <a:r>
              <a:rPr lang="pt-BR" sz="2400" dirty="0"/>
              <a:t>a um novo </a:t>
            </a:r>
            <a:r>
              <a:rPr lang="pt-BR" sz="2400" dirty="0" smtClean="0"/>
              <a:t>ambiente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400" dirty="0" smtClean="0"/>
              <a:t>O cliente </a:t>
            </a:r>
            <a:r>
              <a:rPr lang="pt-BR" sz="2400" dirty="0"/>
              <a:t>solicita novas características ou funções </a:t>
            </a:r>
            <a:endParaRPr lang="pt-BR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pt-BR" sz="2400" dirty="0" smtClean="0"/>
              <a:t>Q</a:t>
            </a:r>
            <a:r>
              <a:rPr lang="pt-BR" sz="2400" dirty="0" smtClean="0"/>
              <a:t>uando </a:t>
            </a:r>
            <a:r>
              <a:rPr lang="pt-BR" sz="2400" dirty="0"/>
              <a:t>a aplicação passa por um processo de reengenharia para proporcionar benefício em um contexto moderno.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0338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69856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5388"/>
                </a:solidFill>
              </a:rPr>
              <a:t>Evolução 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3200" b="1" dirty="0">
              <a:solidFill>
                <a:srgbClr val="005388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9530" y="1376352"/>
            <a:ext cx="8556172" cy="133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Atualmente, os estágios de </a:t>
            </a:r>
            <a:r>
              <a:rPr lang="pt-BR" sz="2400" b="1" dirty="0">
                <a:solidFill>
                  <a:srgbClr val="005388"/>
                </a:solidFill>
              </a:rPr>
              <a:t>desenvolvimento</a:t>
            </a:r>
            <a:r>
              <a:rPr lang="pt-BR" sz="2400" dirty="0"/>
              <a:t> e </a:t>
            </a:r>
            <a:r>
              <a:rPr lang="pt-BR" sz="2400" b="1" dirty="0">
                <a:solidFill>
                  <a:srgbClr val="005388"/>
                </a:solidFill>
              </a:rPr>
              <a:t>manutenção</a:t>
            </a:r>
            <a:r>
              <a:rPr lang="pt-BR" sz="2400" dirty="0"/>
              <a:t> têm sido considerados </a:t>
            </a:r>
            <a:r>
              <a:rPr lang="pt-BR" sz="2400" b="1" dirty="0"/>
              <a:t>integrados e</a:t>
            </a:r>
            <a:r>
              <a:rPr lang="pt-BR" sz="2400" dirty="0"/>
              <a:t> </a:t>
            </a:r>
            <a:r>
              <a:rPr lang="pt-BR" sz="2400" b="1" dirty="0" smtClean="0"/>
              <a:t>contínuos</a:t>
            </a:r>
            <a:r>
              <a:rPr lang="pt-BR" sz="2400" dirty="0" smtClean="0"/>
              <a:t>:</a:t>
            </a:r>
            <a:endParaRPr lang="pt-BR" sz="36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2" y="2806922"/>
            <a:ext cx="8473358" cy="269094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190466" y="5815625"/>
            <a:ext cx="28738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err="1"/>
              <a:t>Sommerville</a:t>
            </a:r>
            <a:r>
              <a:rPr lang="pt-BR" sz="1400" dirty="0"/>
              <a:t> (2011, p. 181).</a:t>
            </a:r>
          </a:p>
        </p:txBody>
      </p:sp>
    </p:spTree>
    <p:extLst>
      <p:ext uri="{BB962C8B-B14F-4D97-AF65-F5344CB8AC3E}">
        <p14:creationId xmlns:p14="http://schemas.microsoft.com/office/powerpoint/2010/main" xmlns="" val="25271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42146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Manutenção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3200" b="1" dirty="0">
              <a:solidFill>
                <a:srgbClr val="005388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9530" y="1293222"/>
            <a:ext cx="8556172" cy="492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Após a implantação de um sistema, é inevitável que ocorram </a:t>
            </a:r>
            <a:r>
              <a:rPr lang="pt-BR" sz="2800" dirty="0" smtClean="0"/>
              <a:t>mudanças:  pequenos </a:t>
            </a:r>
            <a:r>
              <a:rPr lang="pt-BR" sz="2800" dirty="0" smtClean="0"/>
              <a:t>ajustes após a implantação, para melhorias substanciais, por força da </a:t>
            </a:r>
            <a:r>
              <a:rPr lang="pt-BR" sz="2800" dirty="0" smtClean="0"/>
              <a:t>legislação</a:t>
            </a:r>
            <a:r>
              <a:rPr lang="pt-BR" sz="2800" dirty="0" smtClean="0"/>
              <a:t>, para atender novos requisitos dos usuários, ou </a:t>
            </a:r>
            <a:r>
              <a:rPr lang="pt-BR" sz="2800" dirty="0" smtClean="0"/>
              <a:t>por estar com </a:t>
            </a:r>
            <a:r>
              <a:rPr lang="pt-BR" sz="2800" dirty="0" smtClean="0"/>
              <a:t>erros</a:t>
            </a:r>
            <a:r>
              <a:rPr lang="pt-BR" sz="2800" dirty="0" smtClean="0"/>
              <a:t>. 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Para </a:t>
            </a:r>
            <a:r>
              <a:rPr lang="pt-BR" sz="2800" dirty="0"/>
              <a:t>muitas empresas, os processos de manutenção são considerados menos desafiadores do que o desenvolvimento de um software original, ainda que tenha um custo mais elevado.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8185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5600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Manutenção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3200" b="1" dirty="0">
              <a:solidFill>
                <a:srgbClr val="005388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9530" y="1362497"/>
            <a:ext cx="8556172" cy="492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A manutenção </a:t>
            </a:r>
            <a:r>
              <a:rPr lang="pt-BR" sz="2800" dirty="0"/>
              <a:t>sempre vai existir e </a:t>
            </a:r>
            <a:r>
              <a:rPr lang="pt-BR" sz="2800" dirty="0" smtClean="0"/>
              <a:t>consumirá </a:t>
            </a:r>
            <a:r>
              <a:rPr lang="pt-BR" sz="2800" dirty="0"/>
              <a:t>bastante tempo por parte da equipe de desenvolvimento</a:t>
            </a:r>
            <a:r>
              <a:rPr lang="pt-BR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Os </a:t>
            </a:r>
            <a:r>
              <a:rPr lang="pt-BR" sz="2800" dirty="0"/>
              <a:t>custos de manutenção </a:t>
            </a:r>
            <a:r>
              <a:rPr lang="pt-BR" sz="2800" dirty="0" smtClean="0"/>
              <a:t>podem ser </a:t>
            </a:r>
            <a:r>
              <a:rPr lang="pt-BR" sz="2800" dirty="0"/>
              <a:t>maiores do que os custos de desenvolvimento </a:t>
            </a:r>
            <a:r>
              <a:rPr lang="pt-BR" sz="2800" dirty="0" smtClean="0"/>
              <a:t>inicial.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Troca </a:t>
            </a:r>
            <a:r>
              <a:rPr lang="pt-BR" sz="2800" dirty="0"/>
              <a:t>das </a:t>
            </a:r>
            <a:r>
              <a:rPr lang="pt-BR" sz="2800" dirty="0" smtClean="0"/>
              <a:t>pessoas que </a:t>
            </a:r>
            <a:r>
              <a:rPr lang="pt-BR" sz="2800" dirty="0"/>
              <a:t>compõem as equipes de </a:t>
            </a:r>
            <a:r>
              <a:rPr lang="pt-BR" sz="2800" dirty="0" smtClean="0"/>
              <a:t>desenvolvimento</a:t>
            </a:r>
            <a:r>
              <a:rPr lang="pt-BR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Falta de documentação ou incompleta ou desatualizada.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1272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829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Manutenção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3200" b="1" dirty="0">
              <a:solidFill>
                <a:srgbClr val="005388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9530" y="1717964"/>
            <a:ext cx="8556172" cy="449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2800" b="1" dirty="0" smtClean="0"/>
              <a:t>Por </a:t>
            </a:r>
            <a:r>
              <a:rPr lang="pt-BR" sz="2800" b="1" dirty="0"/>
              <a:t>que a manutenção do software é importante</a:t>
            </a:r>
            <a:r>
              <a:rPr lang="pt-BR" sz="2800" b="1" dirty="0" smtClean="0"/>
              <a:t>?</a:t>
            </a:r>
          </a:p>
          <a:p>
            <a:endParaRPr lang="pt-BR" sz="2800" b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Ajustes pós-implantação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Melhorias substanciais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Atualização na </a:t>
            </a:r>
            <a:r>
              <a:rPr lang="pt-BR" sz="2800" dirty="0" smtClean="0"/>
              <a:t>Legislação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Atender novos </a:t>
            </a:r>
            <a:r>
              <a:rPr lang="pt-BR" sz="2800" dirty="0" smtClean="0"/>
              <a:t>requisitos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Erros no software</a:t>
            </a:r>
          </a:p>
        </p:txBody>
      </p:sp>
    </p:spTree>
    <p:extLst>
      <p:ext uri="{BB962C8B-B14F-4D97-AF65-F5344CB8AC3E}">
        <p14:creationId xmlns:p14="http://schemas.microsoft.com/office/powerpoint/2010/main" xmlns="" val="16233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69856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Manutenção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3200" b="1" dirty="0">
              <a:solidFill>
                <a:srgbClr val="005388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06582" y="1318646"/>
            <a:ext cx="8437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Existem </a:t>
            </a:r>
            <a:r>
              <a:rPr lang="pt-BR" sz="2400" dirty="0" smtClean="0"/>
              <a:t>três tipos diferentes de manutenção </a:t>
            </a:r>
            <a:r>
              <a:rPr lang="pt-BR" sz="2400" dirty="0" smtClean="0"/>
              <a:t>de software: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686" y="2077317"/>
            <a:ext cx="6301726" cy="435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441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2856</TotalTime>
  <Words>795</Words>
  <Application>Microsoft Office PowerPoint</Application>
  <PresentationFormat>Apresentação na tela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251</cp:revision>
  <dcterms:created xsi:type="dcterms:W3CDTF">2019-02-06T19:28:48Z</dcterms:created>
  <dcterms:modified xsi:type="dcterms:W3CDTF">2020-06-19T00:42:15Z</dcterms:modified>
</cp:coreProperties>
</file>