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9" r:id="rId2"/>
    <p:sldId id="258" r:id="rId3"/>
    <p:sldId id="259" r:id="rId4"/>
    <p:sldId id="264" r:id="rId5"/>
    <p:sldId id="281" r:id="rId6"/>
    <p:sldId id="296" r:id="rId7"/>
    <p:sldId id="300" r:id="rId8"/>
    <p:sldId id="297" r:id="rId9"/>
    <p:sldId id="301" r:id="rId10"/>
    <p:sldId id="298" r:id="rId11"/>
    <p:sldId id="299" r:id="rId12"/>
    <p:sldId id="295" r:id="rId13"/>
    <p:sldId id="263" r:id="rId14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CDB"/>
    <a:srgbClr val="E82E8A"/>
    <a:srgbClr val="002E46"/>
    <a:srgbClr val="0A435A"/>
    <a:srgbClr val="FF9933"/>
    <a:srgbClr val="00A6E9"/>
    <a:srgbClr val="1F3039"/>
    <a:srgbClr val="EE7325"/>
    <a:srgbClr val="FDC432"/>
    <a:srgbClr val="8A4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3F37D-DD9D-EAFE-015F-BAF056E66C4C}" v="110" dt="2022-05-02T17:51:24.031"/>
    <p1510:client id="{CE93AD50-7F10-5C2D-94E7-AF9484AB57B7}" v="18" dt="2022-05-03T21:54:29.670"/>
    <p1510:client id="{E87C3119-32A2-B278-CA2F-AE702D6330A1}" v="280" dt="2022-02-22T18:40:30.640"/>
    <p1510:client id="{EA59F6D7-395E-C520-12AB-DF0A1D305DD2}" v="93" dt="2022-05-10T11:29:50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9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80" d="100"/>
          <a:sy n="80" d="100"/>
        </p:scale>
        <p:origin x="4382" y="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10/05/2022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2687E-8532-4A20-82D5-17B6D63C20D7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2F3B-EFEB-43EA-88D6-F27045EDC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aeRj8bJCiH-7Ee7nfHiJkf4KX6Avccy/edit#gid=2091753662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="1" u="none" dirty="0">
                <a:solidFill>
                  <a:srgbClr val="F03CDB"/>
                </a:solidFill>
              </a:rPr>
              <a:t>NÃO CRIE CAIXAS DE TEXTOS ALÉM</a:t>
            </a:r>
            <a:r>
              <a:rPr lang="pt-BR" sz="1200" b="1" u="none" baseline="0" dirty="0">
                <a:solidFill>
                  <a:srgbClr val="F03CDB"/>
                </a:solidFill>
              </a:rPr>
              <a:t> DAS DISPONÍVEIS NO SLIDE.</a:t>
            </a: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pt-BR" sz="1200" dirty="0"/>
              <a:t>Utilizar imagens livres de direitos autorais e sem marca d’agua.</a:t>
            </a:r>
            <a:r>
              <a:rPr lang="pt-BR" sz="1200" baseline="0" dirty="0"/>
              <a:t> </a:t>
            </a:r>
            <a:r>
              <a:rPr lang="pt-BR" sz="1200" dirty="0"/>
              <a:t>Nesta lista, temos alguns bancos de imagem livre:</a:t>
            </a:r>
            <a:r>
              <a:rPr lang="pt-BR" sz="1200" baseline="0" dirty="0"/>
              <a:t> </a:t>
            </a:r>
            <a:r>
              <a:rPr lang="pt-BR" sz="1200" dirty="0">
                <a:hlinkClick r:id="rId3"/>
              </a:rPr>
              <a:t>https://docs.google.com/spreadsheets/d/1XaeRj8bJCiH-7Ee7nfHiJkf4KX6Avccy/edit#gid=2091753662</a:t>
            </a: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pt-BR" sz="1200" baseline="0" dirty="0"/>
              <a:t>Ao editar o “título da aula”, </a:t>
            </a:r>
            <a:r>
              <a:rPr lang="pt-BR" sz="1200" b="1" baseline="0" dirty="0"/>
              <a:t>não altere o tamanho da fonte</a:t>
            </a:r>
            <a:r>
              <a:rPr lang="pt-BR" sz="1200" baseline="0" dirty="0"/>
              <a:t>, pois a mesma precisa seguir o </a:t>
            </a:r>
            <a:r>
              <a:rPr lang="pt-BR" sz="1200" b="1" baseline="0" dirty="0"/>
              <a:t>padrão do </a:t>
            </a:r>
            <a:r>
              <a:rPr lang="pt-BR" sz="1200" b="1" baseline="0" dirty="0" err="1"/>
              <a:t>edit</a:t>
            </a:r>
            <a:r>
              <a:rPr lang="pt-BR" sz="1200" baseline="0" dirty="0"/>
              <a:t>, sendo tamanho </a:t>
            </a:r>
            <a:r>
              <a:rPr lang="pt-BR" sz="1200" b="1" baseline="0" dirty="0"/>
              <a:t>36</a:t>
            </a:r>
            <a:r>
              <a:rPr lang="pt-BR" sz="1200" b="0" baseline="0" dirty="0"/>
              <a:t>. Em casos de nomes extensos, selecione o texto e diminua de forma que fique equilibrado com o layout. Uma dica: é clicar no segundo “A” ao lado do tamanho da fonte.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pt-BR" sz="1200" b="0" baseline="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pt-BR" sz="1200" b="1" baseline="0" dirty="0"/>
              <a:t>O exemplo anterior também serve para o “nome do professor”</a:t>
            </a:r>
            <a:r>
              <a:rPr lang="pt-BR" sz="1200" b="0" baseline="0" dirty="0"/>
              <a:t>, nesse caso, usando o </a:t>
            </a:r>
            <a:r>
              <a:rPr lang="pt-BR" sz="1200" b="1" baseline="0" dirty="0"/>
              <a:t>tamanho 12 </a:t>
            </a:r>
            <a:r>
              <a:rPr lang="pt-BR" sz="1200" b="0" baseline="0" dirty="0"/>
              <a:t>da fonte.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2F3B-EFEB-43EA-88D6-F27045EDC48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65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dirty="0"/>
              <a:t>Usar esse </a:t>
            </a:r>
            <a:r>
              <a:rPr lang="pt-BR" sz="1200" dirty="0" err="1"/>
              <a:t>template</a:t>
            </a:r>
            <a:r>
              <a:rPr lang="pt-BR" sz="1200" dirty="0"/>
              <a:t> </a:t>
            </a:r>
            <a:r>
              <a:rPr lang="pt-BR" sz="1200" b="1" dirty="0"/>
              <a:t>para citações</a:t>
            </a:r>
            <a:r>
              <a:rPr lang="pt-BR" sz="1200" dirty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aseline="0" dirty="0"/>
              <a:t>Ao editar o texto, </a:t>
            </a:r>
            <a:r>
              <a:rPr lang="pt-BR" sz="1200" b="1" baseline="0" dirty="0"/>
              <a:t>não altere o tamanho da fonte</a:t>
            </a:r>
            <a:r>
              <a:rPr lang="pt-BR" sz="1200" baseline="0" dirty="0"/>
              <a:t>, pois a mesma precisa seguir o </a:t>
            </a:r>
            <a:r>
              <a:rPr lang="pt-BR" sz="1200" b="1" baseline="0" dirty="0"/>
              <a:t>padrão do </a:t>
            </a:r>
            <a:r>
              <a:rPr lang="pt-BR" sz="1200" b="1" baseline="0" dirty="0" err="1"/>
              <a:t>edit</a:t>
            </a:r>
            <a:r>
              <a:rPr lang="pt-BR" sz="1200" baseline="0" dirty="0"/>
              <a:t>, sendo tamanho </a:t>
            </a:r>
            <a:r>
              <a:rPr lang="pt-BR" sz="1200" b="1" baseline="0" dirty="0"/>
              <a:t>24</a:t>
            </a:r>
            <a:r>
              <a:rPr lang="pt-BR" sz="1200" b="0" baseline="0" dirty="0"/>
              <a:t>. Em casos de citações extensas, selecione o texto e diminua de forma que fique equilibrado com o layout. Uma dica, é clicar no segundo “A” ao lado do tamanho da fonte.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2F3B-EFEB-43EA-88D6-F27045EDC48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49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="1" u="none" dirty="0">
                <a:solidFill>
                  <a:srgbClr val="F03CDB"/>
                </a:solidFill>
              </a:rPr>
              <a:t>NÃO CRIE CAIXAS DE TEXTOS ALÉM</a:t>
            </a:r>
            <a:r>
              <a:rPr lang="pt-BR" sz="1200" b="1" u="none" baseline="0" dirty="0">
                <a:solidFill>
                  <a:srgbClr val="F03CDB"/>
                </a:solidFill>
              </a:rPr>
              <a:t> DAS DISPONÍVEIS NO SLIDE E NÃO ALTERE O TAMANHO DAS MESMAS.</a:t>
            </a:r>
            <a:endParaRPr lang="pt-BR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O design/layout que estão no </a:t>
            </a:r>
            <a:r>
              <a:rPr lang="pt-BR" sz="1200" dirty="0" err="1">
                <a:solidFill>
                  <a:schemeClr val="bg1"/>
                </a:solidFill>
              </a:rPr>
              <a:t>template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são apenas exemplos </a:t>
            </a:r>
            <a:r>
              <a:rPr lang="pt-BR" sz="1200" dirty="0">
                <a:solidFill>
                  <a:schemeClr val="bg1"/>
                </a:solidFill>
              </a:rPr>
              <a:t>de slides para utilizar, como uma </a:t>
            </a:r>
            <a:r>
              <a:rPr lang="pt-BR" sz="1200" b="1" dirty="0">
                <a:solidFill>
                  <a:schemeClr val="bg1"/>
                </a:solidFill>
              </a:rPr>
              <a:t>padronização</a:t>
            </a:r>
            <a:r>
              <a:rPr lang="pt-BR" sz="1200" dirty="0">
                <a:solidFill>
                  <a:schemeClr val="bg1"/>
                </a:solidFill>
              </a:rPr>
              <a:t>. </a:t>
            </a:r>
            <a:r>
              <a:rPr lang="pt-BR" sz="1200" b="1" dirty="0">
                <a:solidFill>
                  <a:schemeClr val="bg1"/>
                </a:solidFill>
              </a:rPr>
              <a:t>O Material é totalmente adaptável </a:t>
            </a:r>
            <a:r>
              <a:rPr lang="pt-BR" sz="1200" dirty="0">
                <a:solidFill>
                  <a:schemeClr val="bg1"/>
                </a:solidFill>
              </a:rPr>
              <a:t>ao uso em relação ao conteúdo, à quantidade, disposição, aplicação ou não de todos os exemplos de disposições de texto/imagem.</a:t>
            </a:r>
            <a:r>
              <a:rPr lang="pt-BR" sz="1200" baseline="0" dirty="0">
                <a:solidFill>
                  <a:schemeClr val="bg1"/>
                </a:solidFill>
              </a:rPr>
              <a:t> </a:t>
            </a:r>
            <a:r>
              <a:rPr lang="pt-BR" sz="1200" b="1" baseline="0" dirty="0">
                <a:solidFill>
                  <a:schemeClr val="bg1"/>
                </a:solidFill>
              </a:rPr>
              <a:t>Dica: ao invés de usar textos grandes, recomenda-se o uso de tópicos.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aseline="0" dirty="0"/>
              <a:t>Ao editar o texto, </a:t>
            </a:r>
            <a:r>
              <a:rPr lang="pt-BR" sz="1200" b="1" baseline="0" dirty="0"/>
              <a:t>não altere o tamanho da fonte</a:t>
            </a:r>
            <a:r>
              <a:rPr lang="pt-BR" sz="1200" baseline="0" dirty="0"/>
              <a:t>, pois a mesma precisa seguir o </a:t>
            </a:r>
            <a:r>
              <a:rPr lang="pt-BR" sz="1200" b="1" baseline="0" dirty="0"/>
              <a:t>padrão do </a:t>
            </a:r>
            <a:r>
              <a:rPr lang="pt-BR" sz="1200" b="1" baseline="0" dirty="0" err="1"/>
              <a:t>edit</a:t>
            </a:r>
            <a:r>
              <a:rPr lang="pt-BR" sz="1200" baseline="0" dirty="0"/>
              <a:t>, sendo tamanho </a:t>
            </a:r>
            <a:r>
              <a:rPr lang="pt-BR" sz="1200" b="1" u="sng" baseline="0" dirty="0">
                <a:solidFill>
                  <a:srgbClr val="E82E8A"/>
                </a:solidFill>
              </a:rPr>
              <a:t>28 para o número da unidade</a:t>
            </a:r>
            <a:r>
              <a:rPr lang="pt-BR" sz="1200" b="1" baseline="0" dirty="0"/>
              <a:t>, </a:t>
            </a:r>
            <a:r>
              <a:rPr lang="pt-BR" sz="1200" b="1" u="sng" baseline="0" dirty="0"/>
              <a:t>24 para o título da disciplina </a:t>
            </a:r>
            <a:r>
              <a:rPr lang="pt-BR" sz="1200" b="1" baseline="0" dirty="0"/>
              <a:t>e </a:t>
            </a:r>
            <a:r>
              <a:rPr lang="pt-BR" sz="1200" b="1" u="sng" baseline="0" dirty="0"/>
              <a:t>16 a 24 para o texto</a:t>
            </a:r>
            <a:r>
              <a:rPr lang="pt-BR" sz="1200" b="0" baseline="0" dirty="0"/>
              <a:t>. Em casos de escritas maiores, selecione o texto e diminua de forma que fique equilibrado com o layout. Uma dica é clicar no segundo “A” ao lado do tamanho da fonte.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2F3B-EFEB-43EA-88D6-F27045EDC48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19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" r="9451" b="6171"/>
          <a:stretch/>
        </p:blipFill>
        <p:spPr>
          <a:xfrm>
            <a:off x="40856" y="0"/>
            <a:ext cx="12151143" cy="68707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0"/>
            <a:ext cx="12196862" cy="6870699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70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42016" y="314965"/>
            <a:ext cx="914400" cy="12185567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94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r="29784" b="14253"/>
          <a:stretch/>
        </p:blipFill>
        <p:spPr>
          <a:xfrm>
            <a:off x="40855" y="0"/>
            <a:ext cx="12151145" cy="68580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6445"/>
            <a:ext cx="12196862" cy="6851555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7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9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1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9" name="Agrupar 18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5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3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6" name="Agrupar 25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7" name="Retângulo 2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3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 rot="5400000">
            <a:off x="5637897" y="300345"/>
            <a:ext cx="914400" cy="12193805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75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7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30" name="Agrupar 2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9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20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803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1" name="Agrupar 30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3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45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85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138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37897" y="310846"/>
            <a:ext cx="914400" cy="12193806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039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97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4" name="Retângulo 1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24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88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856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81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2" r:id="rId5"/>
    <p:sldLayoutId id="2147483665" r:id="rId6"/>
    <p:sldLayoutId id="2147483653" r:id="rId7"/>
    <p:sldLayoutId id="2147483659" r:id="rId8"/>
    <p:sldLayoutId id="2147483660" r:id="rId9"/>
    <p:sldLayoutId id="2147483654" r:id="rId10"/>
    <p:sldLayoutId id="2147483667" r:id="rId11"/>
    <p:sldLayoutId id="2147483662" r:id="rId12"/>
    <p:sldLayoutId id="2147483668" r:id="rId13"/>
    <p:sldLayoutId id="2147483663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98" r:id="rId35"/>
    <p:sldLayoutId id="2147483689" r:id="rId36"/>
    <p:sldLayoutId id="2147483690" r:id="rId37"/>
    <p:sldLayoutId id="2147483691" r:id="rId38"/>
    <p:sldLayoutId id="2147483692" r:id="rId39"/>
    <p:sldLayoutId id="2147483693" r:id="rId40"/>
    <p:sldLayoutId id="2147483694" r:id="rId41"/>
    <p:sldLayoutId id="2147483695" r:id="rId42"/>
    <p:sldLayoutId id="2147483696" r:id="rId43"/>
    <p:sldLayoutId id="2147483697" r:id="rId44"/>
    <p:sldLayoutId id="2147483657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pt-BR" b="0" dirty="0">
                <a:latin typeface="Franklin Gothic Demi Cond"/>
              </a:rPr>
              <a:t>Estrutura de Dados I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BB52A44-D42A-523B-18BF-19510E4FA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pt-PT" b="0" dirty="0">
                <a:latin typeface="Franklin Gothic Demi Cond"/>
              </a:rPr>
              <a:t>Exercícios extra </a:t>
            </a:r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63638A-2F8E-8923-67E6-78E6DC183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ctr">
            <a:normAutofit/>
          </a:bodyPr>
          <a:lstStyle/>
          <a:p>
            <a:r>
              <a:rPr lang="pt-PT" dirty="0">
                <a:latin typeface="Franklin Gothic Book"/>
              </a:rPr>
              <a:t>Lista Dinâmica como Pilha </a:t>
            </a:r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7F97AA26-346B-7D8F-DDEE-D73ACDA0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42" y="936279"/>
            <a:ext cx="7214557" cy="390713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02517E4-2922-86DF-9DE9-4623514F9072}"/>
              </a:ext>
            </a:extLst>
          </p:cNvPr>
          <p:cNvSpPr/>
          <p:nvPr/>
        </p:nvSpPr>
        <p:spPr>
          <a:xfrm>
            <a:off x="4822994" y="2394147"/>
            <a:ext cx="911595" cy="2075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27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ACE50DC-4490-96AA-DED9-F617C66BF9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2400" dirty="0">
                <a:latin typeface="Franklin Gothic Book"/>
              </a:rPr>
              <a:t>1.Implemente uma função de busca.</a:t>
            </a:r>
            <a:endParaRPr lang="en-US" sz="2400" dirty="0">
              <a:latin typeface="Franklin Gothic Book"/>
            </a:endParaRPr>
          </a:p>
          <a:p>
            <a:pPr algn="just">
              <a:lnSpc>
                <a:spcPct val="100000"/>
              </a:lnSpc>
            </a:pPr>
            <a:r>
              <a:rPr lang="pt-BR" sz="2400" dirty="0">
                <a:latin typeface="Franklin Gothic Book"/>
              </a:rPr>
              <a:t>2. Antes de desempilhar, verifique se a pilha está vazia. Caso esteja informe o usuário.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3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801458B-52FA-484A-BCDE-C5FAC0DE8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pt-BR" sz="2400" dirty="0" err="1">
                <a:latin typeface="Calibri"/>
                <a:cs typeface="Calibri"/>
              </a:rPr>
              <a:t>Ascencio</a:t>
            </a:r>
            <a:r>
              <a:rPr lang="pt-BR" sz="2400" dirty="0">
                <a:latin typeface="Calibri"/>
                <a:cs typeface="Calibri"/>
              </a:rPr>
              <a:t>, A. F. G. </a:t>
            </a:r>
            <a:r>
              <a:rPr lang="pt-BR" sz="2400" b="1" dirty="0">
                <a:latin typeface="Calibri"/>
                <a:cs typeface="Calibri"/>
              </a:rPr>
              <a:t>Estrutura de dados:</a:t>
            </a:r>
            <a:r>
              <a:rPr lang="pt-BR" sz="2400" dirty="0">
                <a:latin typeface="Calibri"/>
                <a:cs typeface="Calibri"/>
              </a:rPr>
              <a:t> algoritmos, análise da complexidade e implementações em Java e C/C++. São Paulo: Pearson Prentice Hall, 2010.</a:t>
            </a:r>
            <a:endParaRPr lang="en-US" sz="2400" dirty="0"/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pt-BR" sz="2400" dirty="0">
                <a:latin typeface="Calibri"/>
                <a:cs typeface="Calibri"/>
              </a:rPr>
              <a:t>Tenenbaum, A. M. </a:t>
            </a:r>
            <a:r>
              <a:rPr lang="pt-BR" sz="2400" b="1" dirty="0">
                <a:latin typeface="Calibri"/>
                <a:cs typeface="Calibri"/>
              </a:rPr>
              <a:t>Estruturas de dados usando C.</a:t>
            </a:r>
            <a:r>
              <a:rPr lang="pt-BR" sz="2400" dirty="0">
                <a:latin typeface="Calibri"/>
                <a:cs typeface="Calibri"/>
              </a:rPr>
              <a:t> São Paulo: MAKRON Books, 1995.</a:t>
            </a:r>
            <a:endParaRPr lang="en-US" sz="2400" dirty="0">
              <a:latin typeface="Franklin Gothic Book"/>
              <a:cs typeface="Calibri"/>
            </a:endParaRP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pt-BR" sz="2400" dirty="0" err="1">
                <a:latin typeface="Calibri"/>
                <a:cs typeface="Calibri"/>
              </a:rPr>
              <a:t>Deitel</a:t>
            </a:r>
            <a:r>
              <a:rPr lang="pt-BR" sz="2400" dirty="0">
                <a:latin typeface="Calibri"/>
                <a:cs typeface="Calibri"/>
              </a:rPr>
              <a:t>, P.; </a:t>
            </a:r>
            <a:r>
              <a:rPr lang="pt-BR" sz="2400" dirty="0" err="1">
                <a:latin typeface="Calibri"/>
                <a:cs typeface="Calibri"/>
              </a:rPr>
              <a:t>Deitel</a:t>
            </a:r>
            <a:r>
              <a:rPr lang="pt-BR" sz="2400" dirty="0">
                <a:latin typeface="Calibri"/>
                <a:cs typeface="Calibri"/>
              </a:rPr>
              <a:t>, H. </a:t>
            </a:r>
            <a:r>
              <a:rPr lang="pt-BR" sz="2400" b="1" dirty="0">
                <a:latin typeface="Calibri"/>
                <a:cs typeface="Calibri"/>
              </a:rPr>
              <a:t>Java:</a:t>
            </a:r>
            <a:r>
              <a:rPr lang="pt-BR" sz="2400" dirty="0">
                <a:latin typeface="Calibri"/>
                <a:cs typeface="Calibri"/>
              </a:rPr>
              <a:t> Como programar. São Paulo: Pearson </a:t>
            </a:r>
            <a:r>
              <a:rPr lang="pt-BR" sz="2400" dirty="0" err="1">
                <a:latin typeface="Calibri"/>
                <a:cs typeface="Calibri"/>
              </a:rPr>
              <a:t>Education</a:t>
            </a:r>
            <a:r>
              <a:rPr lang="pt-BR" sz="2400" dirty="0">
                <a:latin typeface="Calibri"/>
                <a:cs typeface="Calibri"/>
              </a:rPr>
              <a:t> do Brasil, 2017.</a:t>
            </a:r>
            <a:endParaRPr lang="en-US" sz="2400" dirty="0">
              <a:latin typeface="Franklin Gothic Book"/>
              <a:cs typeface="Calibri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9F516E9-A507-4DD5-B119-E3E11196AD7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dirty="0">
                <a:latin typeface="Franklin Gothic Demi Cond"/>
              </a:rPr>
              <a:t>Material Complementar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85AAABF-F072-4FFD-AD36-6DE7EBD8103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89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pt-BR" b="0" dirty="0">
                <a:latin typeface="Franklin Gothic Demi Cond"/>
              </a:rPr>
              <a:t>Estrutura de Dados do Tipo Pilha</a:t>
            </a:r>
            <a:endParaRPr lang="pt-PT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ctr">
            <a:normAutofit/>
          </a:bodyPr>
          <a:lstStyle/>
          <a:p>
            <a:r>
              <a:rPr lang="pt-BR" dirty="0">
                <a:latin typeface="Franklin Gothic Book"/>
              </a:rPr>
              <a:t>Prof. </a:t>
            </a:r>
            <a:r>
              <a:rPr lang="pt-BR" dirty="0" err="1">
                <a:latin typeface="Franklin Gothic Book"/>
              </a:rPr>
              <a:t>Erinaldo</a:t>
            </a:r>
            <a:r>
              <a:rPr lang="pt-BR" dirty="0">
                <a:latin typeface="Franklin Gothic Book"/>
              </a:rPr>
              <a:t> Sanches Nascimento </a:t>
            </a:r>
            <a:endParaRPr lang="pt-PT" dirty="0"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29488BB9-FE68-4CC7-81E0-9C0F78F07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51" y="766196"/>
            <a:ext cx="7157048" cy="49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1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08038-BD41-4540-97CB-1486E3AB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738" y="1660125"/>
            <a:ext cx="7415313" cy="2974020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pt-BR" sz="3200" b="0" dirty="0">
                <a:latin typeface="Franklin Gothic Demi"/>
                <a:cs typeface="Times New Roman"/>
              </a:rPr>
              <a:t>Pilha é uma estrutura do tipo FILO (</a:t>
            </a:r>
            <a:r>
              <a:rPr lang="pt-BR" sz="3200" b="0" i="1" dirty="0" err="1">
                <a:latin typeface="Franklin Gothic Demi"/>
                <a:cs typeface="Times New Roman"/>
              </a:rPr>
              <a:t>first</a:t>
            </a:r>
            <a:r>
              <a:rPr lang="pt-BR" sz="3200" b="0" i="1" dirty="0">
                <a:latin typeface="Franklin Gothic Demi"/>
                <a:cs typeface="Times New Roman"/>
              </a:rPr>
              <a:t> in </a:t>
            </a:r>
            <a:r>
              <a:rPr lang="pt-BR" sz="3200" b="0" i="1" dirty="0" err="1">
                <a:latin typeface="Franklin Gothic Demi"/>
                <a:cs typeface="Times New Roman"/>
              </a:rPr>
              <a:t>last</a:t>
            </a:r>
            <a:r>
              <a:rPr lang="pt-BR" sz="3200" b="0" i="1" dirty="0">
                <a:latin typeface="Franklin Gothic Demi"/>
                <a:cs typeface="Times New Roman"/>
              </a:rPr>
              <a:t> out</a:t>
            </a:r>
            <a:r>
              <a:rPr lang="pt-BR" sz="3200" b="0" dirty="0">
                <a:latin typeface="Franklin Gothic Demi"/>
                <a:cs typeface="Times New Roman"/>
              </a:rPr>
              <a:t>) </a:t>
            </a:r>
            <a:endParaRPr lang="pt-PT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974738" y="4915458"/>
            <a:ext cx="5187264" cy="271441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pt-BR" sz="1600" dirty="0" err="1">
                <a:latin typeface="Franklin Gothic Book"/>
              </a:rPr>
              <a:t>Ascencio</a:t>
            </a:r>
            <a:r>
              <a:rPr lang="pt-BR" sz="1600" dirty="0">
                <a:latin typeface="Franklin Gothic Book"/>
              </a:rPr>
              <a:t> (2010, p. 184)</a:t>
            </a:r>
          </a:p>
        </p:txBody>
      </p:sp>
    </p:spTree>
    <p:extLst>
      <p:ext uri="{BB962C8B-B14F-4D97-AF65-F5344CB8AC3E}">
        <p14:creationId xmlns:p14="http://schemas.microsoft.com/office/powerpoint/2010/main" val="275633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latin typeface="Franklin Gothic Book"/>
              </a:rPr>
              <a:t>Introdução</a:t>
            </a:r>
            <a:endParaRPr lang="en-US" sz="2400" dirty="0">
              <a:latin typeface="Franklin Gothic Book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latin typeface="Franklin Gothic Book"/>
              </a:rPr>
              <a:t>Lista Dinâmica como Pilha</a:t>
            </a:r>
            <a:endParaRPr lang="en-US" sz="2400" dirty="0">
              <a:latin typeface="Franklin Gothic Book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latin typeface="Franklin Gothic Book"/>
              </a:rPr>
              <a:t>Pilha Implementada com Vetor</a:t>
            </a:r>
            <a:endParaRPr lang="en-US" sz="2400" dirty="0">
              <a:latin typeface="Franklin Gothic Book"/>
            </a:endParaRPr>
          </a:p>
          <a:p>
            <a:endParaRPr lang="pt-BR" sz="2400" dirty="0">
              <a:cs typeface="Calibri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BR" b="0" dirty="0">
                <a:latin typeface="Franklin Gothic Demi Cond"/>
              </a:rPr>
              <a:t>Unidade 2 e 3 </a:t>
            </a:r>
            <a:endParaRPr lang="pt-PT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BR" dirty="0">
                <a:latin typeface="Franklin Gothic Demi Cond"/>
              </a:rPr>
              <a:t>Pilha</a:t>
            </a:r>
            <a:endParaRPr lang="pt-PT" dirty="0"/>
          </a:p>
        </p:txBody>
      </p:sp>
      <p:pic>
        <p:nvPicPr>
          <p:cNvPr id="4" name="Imagem 6">
            <a:extLst>
              <a:ext uri="{FF2B5EF4-FFF2-40B4-BE49-F238E27FC236}">
                <a16:creationId xmlns:a16="http://schemas.microsoft.com/office/drawing/2014/main" id="{F101B02E-C31B-4C5E-67E7-E6A417C2E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86" y="1814447"/>
            <a:ext cx="5949350" cy="32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3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0DCD070-342A-4BDF-A3F9-D995CAB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Uma pilha é uma estrutura de dados.</a:t>
            </a:r>
            <a:endParaRPr lang="pt-BR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Admite remoção de elementos e inserção de novos objetos.  </a:t>
            </a:r>
            <a:endParaRPr lang="pt-BR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Em uma  pilha, sempre que houver uma remoção, o elemento removido é o que está na estrutura há menos tempo.</a:t>
            </a:r>
            <a:endParaRPr lang="pt-BR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O primeiro objeto a ser inserido na pilha é o último a ser removido.</a:t>
            </a:r>
            <a:endParaRPr lang="en-US" sz="2400" dirty="0">
              <a:latin typeface="Franklin Gothic Book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A06A9-7540-48D7-A893-E0D13F528F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b="0" dirty="0">
                <a:latin typeface="Franklin Gothic Demi Cond"/>
              </a:rPr>
              <a:t>Pilha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487E19-481A-41BE-AC09-F0D7AD5EF9F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dirty="0">
                <a:latin typeface="Franklin Gothic Demi Cond"/>
              </a:rPr>
              <a:t>Introdução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87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0DCD070-342A-4BDF-A3F9-D995CAB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92500"/>
          </a:bodyPr>
          <a:lstStyle/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Implementar uma pilha de caracteres ASCII em uma lista encadeada.</a:t>
            </a:r>
            <a:endParaRPr lang="en-US" sz="2400" dirty="0">
              <a:latin typeface="Franklin Gothic Book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pt-BR" sz="2400" dirty="0">
              <a:latin typeface="Franklin Gothic Book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pt-BR" sz="2400" dirty="0">
              <a:latin typeface="Franklin Gothic Book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pt-BR" sz="2400" dirty="0">
              <a:latin typeface="Franklin Gothic Book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pt-BR" sz="2400" dirty="0">
              <a:latin typeface="Franklin Gothic Book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pt-BR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Esta lista terá uma célula-cabeça.</a:t>
            </a:r>
            <a:endParaRPr lang="pt-BR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endParaRPr lang="pt-BR" sz="2400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A06A9-7540-48D7-A893-E0D13F528F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b="0" dirty="0">
                <a:latin typeface="Franklin Gothic Demi Cond"/>
              </a:rPr>
              <a:t>Pilha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487E19-481A-41BE-AC09-F0D7AD5EF9F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dirty="0">
                <a:latin typeface="Franklin Gothic Demi Cond"/>
              </a:rPr>
              <a:t>Lista Dinâmica como Pilha </a:t>
            </a:r>
            <a:endParaRPr lang="pt-PT"/>
          </a:p>
        </p:txBody>
      </p:sp>
      <p:pic>
        <p:nvPicPr>
          <p:cNvPr id="5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6584388B-3758-4A43-C9C2-4ECD14B68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5" y="2759364"/>
            <a:ext cx="7415841" cy="207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7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0DCD070-342A-4BDF-A3F9-D995CAB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92500" lnSpcReduction="10000"/>
          </a:bodyPr>
          <a:lstStyle/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Uma variável global </a:t>
            </a:r>
            <a:r>
              <a:rPr lang="pt-BR" sz="2400" b="1" dirty="0">
                <a:solidFill>
                  <a:srgbClr val="000000"/>
                </a:solidFill>
                <a:latin typeface="Franklin Gothic Book"/>
              </a:rPr>
              <a:t>pi </a:t>
            </a: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apontará a cabeça da lista.</a:t>
            </a:r>
            <a:endParaRPr lang="pt-BR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</a:rPr>
              <a:t>O </a:t>
            </a:r>
            <a:r>
              <a:rPr lang="pt-BR" sz="2400" b="1" dirty="0">
                <a:latin typeface="Franklin Gothic Book"/>
              </a:rPr>
              <a:t>topo </a:t>
            </a:r>
            <a:r>
              <a:rPr lang="pt-BR" sz="2400" dirty="0">
                <a:latin typeface="Franklin Gothic Book"/>
              </a:rPr>
              <a:t>da pilha ficará na segunda célula.</a:t>
            </a:r>
            <a:endParaRPr lang="en-US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Calibri"/>
                <a:cs typeface="Calibri"/>
              </a:rPr>
              <a:t>As funções de criação e manipulação da pilha podem ter o seguinte protótipo:</a:t>
            </a:r>
            <a:endParaRPr lang="en-US" sz="2400" dirty="0">
              <a:latin typeface="Franklin Gothic Book"/>
            </a:endParaRPr>
          </a:p>
          <a:p>
            <a:pPr algn="just">
              <a:lnSpc>
                <a:spcPct val="100000"/>
              </a:lnSpc>
            </a:pPr>
            <a:r>
              <a:rPr lang="pt-BR" sz="2400" dirty="0" err="1">
                <a:latin typeface="Calibri"/>
                <a:cs typeface="Calibri"/>
              </a:rPr>
              <a:t>void</a:t>
            </a:r>
            <a:r>
              <a:rPr lang="pt-BR" sz="2400" dirty="0">
                <a:latin typeface="Calibri"/>
                <a:cs typeface="Calibri"/>
              </a:rPr>
              <a:t> </a:t>
            </a:r>
            <a:r>
              <a:rPr lang="pt-BR" sz="2400" dirty="0" err="1">
                <a:latin typeface="Calibri"/>
                <a:cs typeface="Calibri"/>
              </a:rPr>
              <a:t>criapilha</a:t>
            </a:r>
            <a:r>
              <a:rPr lang="pt-BR" sz="2400" dirty="0">
                <a:latin typeface="Calibri"/>
                <a:cs typeface="Calibri"/>
              </a:rPr>
              <a:t> (</a:t>
            </a:r>
            <a:r>
              <a:rPr lang="pt-BR" sz="2400" dirty="0" err="1">
                <a:latin typeface="Calibri"/>
                <a:cs typeface="Calibri"/>
              </a:rPr>
              <a:t>void</a:t>
            </a:r>
            <a:r>
              <a:rPr lang="pt-BR" sz="2400" dirty="0">
                <a:latin typeface="Calibri"/>
                <a:cs typeface="Calibri"/>
              </a:rPr>
              <a:t>)</a:t>
            </a:r>
            <a:endParaRPr lang="en-US" sz="2400" dirty="0">
              <a:latin typeface="Franklin Gothic Book"/>
            </a:endParaRPr>
          </a:p>
          <a:p>
            <a:pPr algn="just">
              <a:lnSpc>
                <a:spcPct val="100000"/>
              </a:lnSpc>
            </a:pPr>
            <a:r>
              <a:rPr lang="pt-BR" sz="2400" dirty="0" err="1">
                <a:latin typeface="Calibri"/>
                <a:cs typeface="Calibri"/>
              </a:rPr>
              <a:t>void</a:t>
            </a:r>
            <a:r>
              <a:rPr lang="pt-BR" sz="2400" dirty="0">
                <a:latin typeface="Calibri"/>
                <a:cs typeface="Calibri"/>
              </a:rPr>
              <a:t> empilha (char y)</a:t>
            </a:r>
            <a:endParaRPr lang="en-US" sz="2400" dirty="0">
              <a:latin typeface="Franklin Gothic Book"/>
            </a:endParaRPr>
          </a:p>
          <a:p>
            <a:pPr algn="just">
              <a:lnSpc>
                <a:spcPct val="100000"/>
              </a:lnSpc>
            </a:pPr>
            <a:r>
              <a:rPr lang="pt-BR" sz="2400" dirty="0">
                <a:latin typeface="Calibri"/>
                <a:cs typeface="Calibri"/>
              </a:rPr>
              <a:t>char desempilha (</a:t>
            </a:r>
            <a:r>
              <a:rPr lang="pt-BR" sz="2400" dirty="0" err="1">
                <a:latin typeface="Calibri"/>
                <a:cs typeface="Calibri"/>
              </a:rPr>
              <a:t>void</a:t>
            </a:r>
            <a:r>
              <a:rPr lang="pt-BR" sz="2400" dirty="0">
                <a:latin typeface="Calibri"/>
                <a:cs typeface="Calibri"/>
              </a:rPr>
              <a:t>)</a:t>
            </a:r>
            <a:endParaRPr lang="en-US" sz="2400" dirty="0">
              <a:latin typeface="Franklin Gothic Book"/>
            </a:endParaRPr>
          </a:p>
          <a:p>
            <a:pPr algn="just">
              <a:lnSpc>
                <a:spcPct val="100000"/>
              </a:lnSpc>
            </a:pPr>
            <a:r>
              <a:rPr lang="pt-BR" sz="2400" dirty="0" err="1">
                <a:latin typeface="Calibri"/>
                <a:cs typeface="Calibri"/>
              </a:rPr>
              <a:t>void</a:t>
            </a:r>
            <a:r>
              <a:rPr lang="pt-BR" sz="2400" dirty="0">
                <a:latin typeface="Calibri"/>
                <a:cs typeface="Calibri"/>
              </a:rPr>
              <a:t> imprimir ()</a:t>
            </a:r>
            <a:endParaRPr lang="pt-BR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endParaRPr lang="pt-BR" sz="2400" dirty="0">
              <a:latin typeface="Franklin Gothic Book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A06A9-7540-48D7-A893-E0D13F528F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b="0" dirty="0">
                <a:latin typeface="Franklin Gothic Demi Cond"/>
              </a:rPr>
              <a:t>Pilha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487E19-481A-41BE-AC09-F0D7AD5EF9F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dirty="0">
                <a:latin typeface="Franklin Gothic Demi Cond"/>
              </a:rPr>
              <a:t>Lista Dinâmica como Pilha 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89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BB52A44-D42A-523B-18BF-19510E4FA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pt-PT" b="0" dirty="0">
                <a:latin typeface="Franklin Gothic Demi Cond"/>
              </a:rPr>
              <a:t>Vamos implementar? </a:t>
            </a:r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63638A-2F8E-8923-67E6-78E6DC183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ctr">
            <a:normAutofit/>
          </a:bodyPr>
          <a:lstStyle/>
          <a:p>
            <a:r>
              <a:rPr lang="pt-PT" dirty="0">
                <a:latin typeface="Franklin Gothic Book"/>
              </a:rPr>
              <a:t>Lista Dinâmica como Pilha </a:t>
            </a:r>
            <a:endParaRPr lang="pt-PT">
              <a:latin typeface="Franklin Gothic Book"/>
            </a:endParaRPr>
          </a:p>
        </p:txBody>
      </p:sp>
      <p:pic>
        <p:nvPicPr>
          <p:cNvPr id="2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099E2223-B0E3-2A35-CB01-9F3C697A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41" y="1350885"/>
            <a:ext cx="7329577" cy="415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BB52A44-D42A-523B-18BF-19510E4FA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pt-PT" b="0" dirty="0">
                <a:latin typeface="Franklin Gothic Demi Cond"/>
              </a:rPr>
              <a:t>Vamos implementar? </a:t>
            </a:r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63638A-2F8E-8923-67E6-78E6DC183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ctr">
            <a:normAutofit/>
          </a:bodyPr>
          <a:lstStyle/>
          <a:p>
            <a:r>
              <a:rPr lang="pt-PT" dirty="0">
                <a:latin typeface="Franklin Gothic Book"/>
              </a:rPr>
              <a:t>Pilha com Vetor </a:t>
            </a:r>
            <a:endParaRPr lang="pt-PT">
              <a:latin typeface="Franklin Gothic Book"/>
            </a:endParaRPr>
          </a:p>
        </p:txBody>
      </p:sp>
      <p:sp>
        <p:nvSpPr>
          <p:cNvPr id="6" name="Explosão: 14 Pontos 5">
            <a:extLst>
              <a:ext uri="{FF2B5EF4-FFF2-40B4-BE49-F238E27FC236}">
                <a16:creationId xmlns:a16="http://schemas.microsoft.com/office/drawing/2014/main" id="{DC735E5A-9845-02ED-7D7B-BBFB13010212}"/>
              </a:ext>
            </a:extLst>
          </p:cNvPr>
          <p:cNvSpPr/>
          <p:nvPr/>
        </p:nvSpPr>
        <p:spPr>
          <a:xfrm rot="20820000">
            <a:off x="4975060" y="1583899"/>
            <a:ext cx="6829948" cy="3365889"/>
          </a:xfrm>
          <a:prstGeom prst="irregularSeal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>
                <a:solidFill>
                  <a:srgbClr val="FF0000"/>
                </a:solidFill>
                <a:cs typeface="Calibri"/>
              </a:rPr>
              <a:t>Implementar pilha com vetor</a:t>
            </a:r>
            <a:endParaRPr lang="pt-BR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162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356</Words>
  <Application>Microsoft Office PowerPoint</Application>
  <PresentationFormat>Ecrã Panorâmico</PresentationFormat>
  <Paragraphs>19</Paragraphs>
  <Slides>13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4" baseType="lpstr">
      <vt:lpstr>Tema do Office</vt:lpstr>
      <vt:lpstr>Estrutura de Dados I</vt:lpstr>
      <vt:lpstr>Estrutura de Dados do Tipo Pilha</vt:lpstr>
      <vt:lpstr>Pilha é uma estrutura do tipo FILO (first in last out) </vt:lpstr>
      <vt:lpstr>Apresentação do PowerPoint</vt:lpstr>
      <vt:lpstr>Apresentação do PowerPoint</vt:lpstr>
      <vt:lpstr>Apresentação do PowerPoint</vt:lpstr>
      <vt:lpstr>Apresentação do PowerPoint</vt:lpstr>
      <vt:lpstr>Vamos implementar? </vt:lpstr>
      <vt:lpstr>Vamos implementar? </vt:lpstr>
      <vt:lpstr>Exercícios extra 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Diogo Ribeiro Garcia</cp:lastModifiedBy>
  <cp:revision>514</cp:revision>
  <cp:lastPrinted>2021-05-21T20:29:14Z</cp:lastPrinted>
  <dcterms:created xsi:type="dcterms:W3CDTF">2020-01-23T19:05:58Z</dcterms:created>
  <dcterms:modified xsi:type="dcterms:W3CDTF">2022-05-10T11:29:53Z</dcterms:modified>
</cp:coreProperties>
</file>