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258" r:id="rId3"/>
    <p:sldId id="259" r:id="rId4"/>
    <p:sldId id="264" r:id="rId5"/>
    <p:sldId id="281" r:id="rId6"/>
    <p:sldId id="302" r:id="rId7"/>
    <p:sldId id="303" r:id="rId8"/>
    <p:sldId id="304" r:id="rId9"/>
    <p:sldId id="297" r:id="rId10"/>
    <p:sldId id="301" r:id="rId11"/>
    <p:sldId id="298" r:id="rId12"/>
    <p:sldId id="299" r:id="rId13"/>
    <p:sldId id="295" r:id="rId14"/>
    <p:sldId id="263" r:id="rId15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CDB"/>
    <a:srgbClr val="E82E8A"/>
    <a:srgbClr val="002E46"/>
    <a:srgbClr val="0A435A"/>
    <a:srgbClr val="FF9933"/>
    <a:srgbClr val="00A6E9"/>
    <a:srgbClr val="1F3039"/>
    <a:srgbClr val="EE7325"/>
    <a:srgbClr val="FDC432"/>
    <a:srgbClr val="8A4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3F37D-DD9D-EAFE-015F-BAF056E66C4C}" v="110" dt="2022-05-02T17:51:24.031"/>
    <p1510:client id="{C51F2F57-C393-7650-CA00-94306EEF7D85}" v="83" dt="2022-05-17T16:37:24.363"/>
    <p1510:client id="{CE93AD50-7F10-5C2D-94E7-AF9484AB57B7}" v="18" dt="2022-05-03T21:54:29.670"/>
    <p1510:client id="{E87C3119-32A2-B278-CA2F-AE702D6330A1}" v="280" dt="2022-02-22T18:40:30.640"/>
    <p1510:client id="{EA59F6D7-395E-C520-12AB-DF0A1D305DD2}" v="93" dt="2022-05-10T11:29:50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17/05/2022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aeRj8bJCiH-7Ee7nfHiJkf4KX6Avccy/edit#gid=209175366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SLIDE.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dirty="0"/>
              <a:t>Utilizar imagens livres de direitos autorais e sem marca d’agua.</a:t>
            </a:r>
            <a:r>
              <a:rPr lang="pt-BR" sz="1200" baseline="0" dirty="0"/>
              <a:t> </a:t>
            </a:r>
            <a:r>
              <a:rPr lang="pt-BR" sz="1200" dirty="0"/>
              <a:t>Nesta lista, temos alguns bancos de imagem livre:</a:t>
            </a:r>
            <a:r>
              <a:rPr lang="pt-BR" sz="1200" baseline="0" dirty="0"/>
              <a:t> </a:t>
            </a:r>
            <a:r>
              <a:rPr lang="pt-BR" sz="1200" dirty="0">
                <a:hlinkClick r:id="rId3"/>
              </a:rPr>
              <a:t>https://docs.google.com/spreadsheets/d/1XaeRj8bJCiH-7Ee7nfHiJkf4KX6Avccy/edit#gid=2091753662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aseline="0" dirty="0"/>
              <a:t>Ao editar o “título da aula”,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baseline="0" dirty="0"/>
              <a:t>36</a:t>
            </a:r>
            <a:r>
              <a:rPr lang="pt-BR" sz="1200" b="0" baseline="0" dirty="0"/>
              <a:t>. Em casos de nomes extensos, selecione o texto e diminua de forma que fique equilibrado com o layout. Uma dica: é clicar no segundo “A” ao lado do tamanho da fonte.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b="0" baseline="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="1" baseline="0" dirty="0"/>
              <a:t>O exemplo anterior também serve para o “nome do professor”</a:t>
            </a:r>
            <a:r>
              <a:rPr lang="pt-BR" sz="1200" b="0" baseline="0" dirty="0"/>
              <a:t>, nesse caso, usando o </a:t>
            </a:r>
            <a:r>
              <a:rPr lang="pt-BR" sz="1200" b="1" baseline="0" dirty="0"/>
              <a:t>tamanho 12 </a:t>
            </a:r>
            <a:r>
              <a:rPr lang="pt-BR" sz="1200" b="0" baseline="0" dirty="0"/>
              <a:t>da fonte.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65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/>
              <a:t>Usar esse </a:t>
            </a:r>
            <a:r>
              <a:rPr lang="pt-BR" sz="1200" dirty="0" err="1"/>
              <a:t>template</a:t>
            </a:r>
            <a:r>
              <a:rPr lang="pt-BR" sz="1200" dirty="0"/>
              <a:t> </a:t>
            </a:r>
            <a:r>
              <a:rPr lang="pt-BR" sz="1200" b="1" dirty="0"/>
              <a:t>para citações</a:t>
            </a:r>
            <a:r>
              <a:rPr lang="pt-BR" sz="1200" dirty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baseline="0" dirty="0"/>
              <a:t>24</a:t>
            </a:r>
            <a:r>
              <a:rPr lang="pt-BR" sz="1200" b="0" baseline="0" dirty="0"/>
              <a:t>. Em casos de citações extensas, selecione o texto e diminua de forma que fique equilibrado com o layout. Uma dica,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9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 E NÃO ALTERE O TAMANHO DAS MESMAS.</a:t>
            </a: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O design/layout que estão no </a:t>
            </a:r>
            <a:r>
              <a:rPr lang="pt-BR" sz="1200" dirty="0" err="1">
                <a:solidFill>
                  <a:schemeClr val="bg1"/>
                </a:solidFill>
              </a:rPr>
              <a:t>template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são apenas exemplos </a:t>
            </a:r>
            <a:r>
              <a:rPr lang="pt-BR" sz="1200" dirty="0">
                <a:solidFill>
                  <a:schemeClr val="bg1"/>
                </a:solidFill>
              </a:rPr>
              <a:t>de slides para utilizar, como uma </a:t>
            </a:r>
            <a:r>
              <a:rPr lang="pt-BR" sz="1200" b="1" dirty="0">
                <a:solidFill>
                  <a:schemeClr val="bg1"/>
                </a:solidFill>
              </a:rPr>
              <a:t>padronização</a:t>
            </a:r>
            <a:r>
              <a:rPr lang="pt-BR" sz="1200" dirty="0">
                <a:solidFill>
                  <a:schemeClr val="bg1"/>
                </a:solidFill>
              </a:rPr>
              <a:t>. </a:t>
            </a:r>
            <a:r>
              <a:rPr lang="pt-BR" sz="1200" b="1" dirty="0">
                <a:solidFill>
                  <a:schemeClr val="bg1"/>
                </a:solidFill>
              </a:rPr>
              <a:t>O Material é totalmente adaptável </a:t>
            </a:r>
            <a:r>
              <a:rPr lang="pt-BR" sz="1200" dirty="0">
                <a:solidFill>
                  <a:schemeClr val="bg1"/>
                </a:solidFill>
              </a:rPr>
              <a:t>ao uso em relação ao conteúdo, à quantidade, disposição, aplicação ou não de todos os exemplos de disposições de texto/imagem.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="1" baseline="0" dirty="0">
                <a:solidFill>
                  <a:schemeClr val="bg1"/>
                </a:solidFill>
              </a:rPr>
              <a:t>Dica: ao invés de usar textos grandes, recomenda-se o uso de tópicos.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u="sng" baseline="0" dirty="0">
                <a:solidFill>
                  <a:srgbClr val="E82E8A"/>
                </a:solidFill>
              </a:rPr>
              <a:t>28 para o número da unidade</a:t>
            </a:r>
            <a:r>
              <a:rPr lang="pt-BR" sz="1200" b="1" baseline="0" dirty="0"/>
              <a:t>, </a:t>
            </a:r>
            <a:r>
              <a:rPr lang="pt-BR" sz="1200" b="1" u="sng" baseline="0" dirty="0"/>
              <a:t>24 para o título da disciplina </a:t>
            </a:r>
            <a:r>
              <a:rPr lang="pt-BR" sz="1200" b="1" baseline="0" dirty="0"/>
              <a:t>e </a:t>
            </a:r>
            <a:r>
              <a:rPr lang="pt-BR" sz="1200" b="1" u="sng" baseline="0" dirty="0"/>
              <a:t>16 a 24 para o texto</a:t>
            </a:r>
            <a:r>
              <a:rPr lang="pt-BR" sz="1200" b="0" baseline="0" dirty="0"/>
              <a:t>. Em casos de escritas maiores, selecione o texto e diminua de forma que fique equilibrado com o layout. Uma dica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9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b="0" dirty="0">
                <a:latin typeface="Franklin Gothic Demi Cond"/>
              </a:rPr>
              <a:t>Estrutura de Dados I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Vamos implementar?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>
                <a:latin typeface="Franklin Gothic Book"/>
              </a:rPr>
              <a:t>Fila com Vetor </a:t>
            </a:r>
          </a:p>
        </p:txBody>
      </p:sp>
      <p:sp>
        <p:nvSpPr>
          <p:cNvPr id="5" name="Explosão: 14 Pontos 4">
            <a:extLst>
              <a:ext uri="{FF2B5EF4-FFF2-40B4-BE49-F238E27FC236}">
                <a16:creationId xmlns:a16="http://schemas.microsoft.com/office/drawing/2014/main" id="{ED5F69C5-188B-1556-44AC-D0566B29DF97}"/>
              </a:ext>
            </a:extLst>
          </p:cNvPr>
          <p:cNvSpPr/>
          <p:nvPr/>
        </p:nvSpPr>
        <p:spPr>
          <a:xfrm rot="20820000">
            <a:off x="4860041" y="1684541"/>
            <a:ext cx="6829948" cy="3365889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>
                <a:solidFill>
                  <a:srgbClr val="FF0000"/>
                </a:solidFill>
                <a:cs typeface="Calibri"/>
              </a:rPr>
              <a:t>Implementar fila com vetor</a:t>
            </a:r>
            <a:endParaRPr lang="pt-BR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Exercícios extra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>
                <a:latin typeface="Franklin Gothic Book"/>
              </a:rPr>
              <a:t>Lista Dinâmica como Fila</a:t>
            </a: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7F97AA26-346B-7D8F-DDEE-D73ACDA0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42" y="936279"/>
            <a:ext cx="7214557" cy="390713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02517E4-2922-86DF-9DE9-4623514F9072}"/>
              </a:ext>
            </a:extLst>
          </p:cNvPr>
          <p:cNvSpPr/>
          <p:nvPr/>
        </p:nvSpPr>
        <p:spPr>
          <a:xfrm>
            <a:off x="4822994" y="2394147"/>
            <a:ext cx="911595" cy="2075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2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ACE50DC-4490-96AA-DED9-F617C66BF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1. </a:t>
            </a:r>
            <a:r>
              <a:rPr lang="pt-BR" sz="2400" dirty="0">
                <a:latin typeface="Calibri"/>
                <a:cs typeface="Calibri"/>
              </a:rPr>
              <a:t>Implemente a função inicia a fila.</a:t>
            </a:r>
            <a:endParaRPr lang="pt-BR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2. Implemente uma função de busca.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3. Implemente a função libera.</a:t>
            </a:r>
            <a:endParaRPr lang="en-US" sz="2400" dirty="0">
              <a:latin typeface="Franklin Gothic Book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4. Imagine um banco. Implemente um sistema bancário de fila, que considere clientes prioritários. A cada 2 clientes sem necessidades prioritárias de chamar um cliente prioritário, até o máximo de 100 atendimentos diários.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801458B-52FA-484A-BCDE-C5FAC0DE8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 err="1">
                <a:latin typeface="Calibri"/>
                <a:cs typeface="Calibri"/>
              </a:rPr>
              <a:t>Ascencio</a:t>
            </a:r>
            <a:r>
              <a:rPr lang="pt-BR" sz="2400" dirty="0">
                <a:latin typeface="Calibri"/>
                <a:cs typeface="Calibri"/>
              </a:rPr>
              <a:t>, A. F. G. </a:t>
            </a:r>
            <a:r>
              <a:rPr lang="pt-BR" sz="2400" b="1" dirty="0">
                <a:latin typeface="Calibri"/>
                <a:cs typeface="Calibri"/>
              </a:rPr>
              <a:t>Estrutura de dados:</a:t>
            </a:r>
            <a:r>
              <a:rPr lang="pt-BR" sz="2400" dirty="0">
                <a:latin typeface="Calibri"/>
                <a:cs typeface="Calibri"/>
              </a:rPr>
              <a:t> algoritmos, análise da complexidade e implementações em Java e C/C++. São Paulo: Pearson Prentice Hall, 2010.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>
                <a:latin typeface="Calibri"/>
                <a:cs typeface="Calibri"/>
              </a:rPr>
              <a:t>Tenenbaum, A. M. </a:t>
            </a:r>
            <a:r>
              <a:rPr lang="pt-BR" sz="2400" b="1" dirty="0">
                <a:latin typeface="Calibri"/>
                <a:cs typeface="Calibri"/>
              </a:rPr>
              <a:t>Estruturas de dados usando C.</a:t>
            </a:r>
            <a:r>
              <a:rPr lang="pt-BR" sz="2400" dirty="0">
                <a:latin typeface="Calibri"/>
                <a:cs typeface="Calibri"/>
              </a:rPr>
              <a:t> São Paulo: MAKRON Books, 1995.</a:t>
            </a:r>
            <a:endParaRPr lang="en-US" sz="2400" dirty="0">
              <a:latin typeface="Franklin Gothic Book"/>
              <a:cs typeface="Calibri"/>
            </a:endParaRP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 err="1">
                <a:latin typeface="Calibri"/>
                <a:cs typeface="Calibri"/>
              </a:rPr>
              <a:t>Deitel</a:t>
            </a:r>
            <a:r>
              <a:rPr lang="pt-BR" sz="2400" dirty="0">
                <a:latin typeface="Calibri"/>
                <a:cs typeface="Calibri"/>
              </a:rPr>
              <a:t>, P.; </a:t>
            </a:r>
            <a:r>
              <a:rPr lang="pt-BR" sz="2400" dirty="0" err="1">
                <a:latin typeface="Calibri"/>
                <a:cs typeface="Calibri"/>
              </a:rPr>
              <a:t>Deitel</a:t>
            </a:r>
            <a:r>
              <a:rPr lang="pt-BR" sz="2400" dirty="0">
                <a:latin typeface="Calibri"/>
                <a:cs typeface="Calibri"/>
              </a:rPr>
              <a:t>, H. </a:t>
            </a:r>
            <a:r>
              <a:rPr lang="pt-BR" sz="2400" b="1" dirty="0">
                <a:latin typeface="Calibri"/>
                <a:cs typeface="Calibri"/>
              </a:rPr>
              <a:t>Java:</a:t>
            </a:r>
            <a:r>
              <a:rPr lang="pt-BR" sz="2400" dirty="0">
                <a:latin typeface="Calibri"/>
                <a:cs typeface="Calibri"/>
              </a:rPr>
              <a:t> Como programar. São Paulo: Pearson </a:t>
            </a:r>
            <a:r>
              <a:rPr lang="pt-BR" sz="2400" dirty="0" err="1">
                <a:latin typeface="Calibri"/>
                <a:cs typeface="Calibri"/>
              </a:rPr>
              <a:t>Education</a:t>
            </a:r>
            <a:r>
              <a:rPr lang="pt-BR" sz="2400" dirty="0">
                <a:latin typeface="Calibri"/>
                <a:cs typeface="Calibri"/>
              </a:rPr>
              <a:t> do Brasil, 2017.</a:t>
            </a:r>
            <a:endParaRPr lang="en-US" sz="2400" dirty="0">
              <a:latin typeface="Franklin Gothic Book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F516E9-A507-4DD5-B119-E3E11196AD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dirty="0">
                <a:latin typeface="Franklin Gothic Demi Cond"/>
              </a:rPr>
              <a:t>Material Complementar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85AAABF-F072-4FFD-AD36-6DE7EBD8103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89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BR" b="0" dirty="0">
                <a:latin typeface="Franklin Gothic Demi Cond"/>
              </a:rPr>
              <a:t>Estrutura de Dados do Tipo Fila 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BR" dirty="0">
                <a:latin typeface="Franklin Gothic Book"/>
              </a:rPr>
              <a:t>Prof. </a:t>
            </a:r>
            <a:r>
              <a:rPr lang="pt-BR" dirty="0" err="1">
                <a:latin typeface="Franklin Gothic Book"/>
              </a:rPr>
              <a:t>Erinaldo</a:t>
            </a:r>
            <a:r>
              <a:rPr lang="pt-BR" dirty="0">
                <a:latin typeface="Franklin Gothic Book"/>
              </a:rPr>
              <a:t> Sanches Nascimento </a:t>
            </a:r>
            <a:endParaRPr lang="pt-PT" dirty="0"/>
          </a:p>
        </p:txBody>
      </p:sp>
      <p:pic>
        <p:nvPicPr>
          <p:cNvPr id="4" name="Imagem 4" descr="Uma imagem com pessoa, fato, interior, chão&#10;&#10;Descrição gerada automaticamente">
            <a:extLst>
              <a:ext uri="{FF2B5EF4-FFF2-40B4-BE49-F238E27FC236}">
                <a16:creationId xmlns:a16="http://schemas.microsoft.com/office/drawing/2014/main" id="{18803602-DE20-331E-1147-D63FE143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4" y="1736425"/>
            <a:ext cx="7387086" cy="33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08038-BD41-4540-97CB-1486E3AB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738" y="1660125"/>
            <a:ext cx="7415313" cy="2974020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pt-BR" sz="3200" b="0" dirty="0">
                <a:latin typeface="Franklin Gothic Demi"/>
                <a:cs typeface="Times New Roman"/>
              </a:rPr>
              <a:t>Fila é considerada FIFO (</a:t>
            </a:r>
            <a:r>
              <a:rPr lang="pt-BR" sz="3200" b="0" i="1" dirty="0" err="1">
                <a:latin typeface="Franklin Gothic Demi"/>
                <a:cs typeface="Times New Roman"/>
              </a:rPr>
              <a:t>First</a:t>
            </a:r>
            <a:r>
              <a:rPr lang="pt-BR" sz="3200" b="0" i="1" dirty="0">
                <a:latin typeface="Franklin Gothic Demi"/>
                <a:cs typeface="Times New Roman"/>
              </a:rPr>
              <a:t> In </a:t>
            </a:r>
            <a:r>
              <a:rPr lang="pt-BR" sz="3200" b="0" i="1" dirty="0" err="1">
                <a:latin typeface="Franklin Gothic Demi"/>
                <a:cs typeface="Times New Roman"/>
              </a:rPr>
              <a:t>First</a:t>
            </a:r>
            <a:r>
              <a:rPr lang="pt-BR" sz="3200" b="0" i="1" dirty="0">
                <a:latin typeface="Franklin Gothic Demi"/>
                <a:cs typeface="Times New Roman"/>
              </a:rPr>
              <a:t> Out</a:t>
            </a:r>
            <a:r>
              <a:rPr lang="pt-BR" sz="3200" b="0" dirty="0">
                <a:latin typeface="Franklin Gothic Demi"/>
                <a:cs typeface="Times New Roman"/>
              </a:rPr>
              <a:t>)</a:t>
            </a:r>
            <a:endParaRPr lang="pt-PT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974738" y="4915458"/>
            <a:ext cx="5187264" cy="271441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pt-BR" sz="1600" dirty="0" err="1">
                <a:latin typeface="Franklin Gothic Book"/>
              </a:rPr>
              <a:t>Ascencio</a:t>
            </a:r>
            <a:r>
              <a:rPr lang="pt-BR" sz="1600" dirty="0">
                <a:latin typeface="Franklin Gothic Book"/>
              </a:rPr>
              <a:t> (2010, p. 191)</a:t>
            </a:r>
          </a:p>
        </p:txBody>
      </p:sp>
    </p:spTree>
    <p:extLst>
      <p:ext uri="{BB962C8B-B14F-4D97-AF65-F5344CB8AC3E}">
        <p14:creationId xmlns:p14="http://schemas.microsoft.com/office/powerpoint/2010/main" val="275633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Introdução</a:t>
            </a:r>
            <a:endParaRPr lang="en-US" sz="2400" dirty="0">
              <a:latin typeface="Franklin Gothic Book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Lista Dinâmica como Fila</a:t>
            </a:r>
            <a:endParaRPr lang="en-US" sz="2400" dirty="0">
              <a:latin typeface="Franklin Gothic Book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Fila Implementada com Vetor</a:t>
            </a:r>
            <a:endParaRPr lang="en-US" sz="2400" dirty="0">
              <a:latin typeface="Franklin Gothic Book"/>
            </a:endParaRPr>
          </a:p>
          <a:p>
            <a:endParaRPr lang="pt-BR" sz="2400" dirty="0"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BR" b="0" dirty="0">
                <a:latin typeface="Franklin Gothic Demi Cond"/>
              </a:rPr>
              <a:t>Unidade 2 e 3 </a:t>
            </a:r>
            <a:endParaRPr lang="pt-PT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BR" dirty="0">
                <a:latin typeface="Franklin Gothic Demi Cond"/>
              </a:rPr>
              <a:t>Fila</a:t>
            </a:r>
            <a:endParaRPr lang="pt-PT" dirty="0"/>
          </a:p>
        </p:txBody>
      </p:sp>
      <p:pic>
        <p:nvPicPr>
          <p:cNvPr id="2" name="Imagem 6">
            <a:extLst>
              <a:ext uri="{FF2B5EF4-FFF2-40B4-BE49-F238E27FC236}">
                <a16:creationId xmlns:a16="http://schemas.microsoft.com/office/drawing/2014/main" id="{9918B7F2-C3F5-9EDC-4ECB-67731CFAE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34" y="3903411"/>
            <a:ext cx="8968595" cy="28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Fila </a:t>
            </a: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pt-BR" sz="2400" i="1" dirty="0" err="1">
                <a:solidFill>
                  <a:srgbClr val="000000"/>
                </a:solidFill>
                <a:latin typeface="Calibri"/>
                <a:cs typeface="Calibri"/>
              </a:rPr>
              <a:t>queue</a:t>
            </a: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 é uma estrutura de dados dinâmica que admite remoção e inserção de </a:t>
            </a:r>
            <a:r>
              <a:rPr lang="pt-BR" sz="2400" dirty="0">
                <a:latin typeface="Calibri"/>
                <a:cs typeface="Calibri"/>
              </a:rPr>
              <a:t>elementos</a:t>
            </a: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.</a:t>
            </a: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solidFill>
                  <a:srgbClr val="000000"/>
                </a:solidFill>
                <a:latin typeface="Franklin Gothic Book"/>
              </a:rPr>
              <a:t>Mais especificamente, sempre que houver uma remoção, o elemento removido é o que está na estrutura há mais tempo.</a:t>
            </a: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O primeiro objeto inserido na fila é também o primeiro a ser removido.</a:t>
            </a:r>
            <a:endParaRPr lang="en-US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Essa regra é conhecida por FIFO (</a:t>
            </a:r>
            <a:r>
              <a:rPr lang="pt-BR" sz="2400" i="1" dirty="0" err="1">
                <a:latin typeface="Franklin Gothic Book"/>
              </a:rPr>
              <a:t>First</a:t>
            </a:r>
            <a:r>
              <a:rPr lang="pt-BR" sz="2400" i="1" dirty="0">
                <a:latin typeface="Franklin Gothic Book"/>
              </a:rPr>
              <a:t>-In-</a:t>
            </a:r>
            <a:r>
              <a:rPr lang="pt-BR" sz="2400" i="1" dirty="0" err="1">
                <a:latin typeface="Franklin Gothic Book"/>
              </a:rPr>
              <a:t>First</a:t>
            </a:r>
            <a:r>
              <a:rPr lang="pt-BR" sz="2400" i="1" dirty="0">
                <a:latin typeface="Franklin Gothic Book"/>
              </a:rPr>
              <a:t>-Out</a:t>
            </a:r>
            <a:r>
              <a:rPr lang="pt-BR" sz="2400" dirty="0">
                <a:latin typeface="Franklin Gothic Book"/>
              </a:rPr>
              <a:t>).</a:t>
            </a:r>
            <a:endParaRPr lang="en-US" sz="2400" dirty="0">
              <a:latin typeface="Franklin Gothic Book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Fila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Introdução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87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Uma fila </a:t>
            </a:r>
            <a:r>
              <a:rPr lang="pt-BR" sz="2400" dirty="0">
                <a:latin typeface="Franklin Gothic Book"/>
                <a:cs typeface="Calibri"/>
              </a:rPr>
              <a:t>pode ser </a:t>
            </a:r>
            <a:r>
              <a:rPr lang="pt-BR" sz="2400" dirty="0">
                <a:latin typeface="Franklin Gothic Book"/>
              </a:rPr>
              <a:t>implementada:</a:t>
            </a:r>
            <a:endParaRPr lang="en-US" sz="2400" dirty="0">
              <a:latin typeface="Franklin Gothic Book"/>
            </a:endParaRPr>
          </a:p>
          <a:p>
            <a:pPr marL="11430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Em um vetor </a:t>
            </a:r>
            <a:r>
              <a:rPr lang="pt-BR" sz="2400" dirty="0">
                <a:solidFill>
                  <a:schemeClr val="tx1"/>
                </a:solidFill>
                <a:latin typeface="Franklin Gothic Book"/>
                <a:cs typeface="Calibri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remover, inserir, </a:t>
            </a:r>
            <a:r>
              <a:rPr lang="pt-BR" sz="2400" i="1" dirty="0">
                <a:solidFill>
                  <a:srgbClr val="FF0000"/>
                </a:solidFill>
                <a:latin typeface="Franklin Gothic Book"/>
              </a:rPr>
              <a:t>overflow</a:t>
            </a: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);</a:t>
            </a:r>
            <a:endParaRPr lang="en-US" sz="2400">
              <a:solidFill>
                <a:schemeClr val="tx1"/>
              </a:solidFill>
              <a:latin typeface="Franklin Gothic Book"/>
            </a:endParaRPr>
          </a:p>
          <a:p>
            <a:pPr marL="11430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Distâncias em um grafo;</a:t>
            </a:r>
            <a:endParaRPr lang="en-US" sz="2400">
              <a:solidFill>
                <a:schemeClr val="tx1"/>
              </a:solidFill>
              <a:latin typeface="Franklin Gothic Book"/>
            </a:endParaRPr>
          </a:p>
          <a:p>
            <a:pPr marL="11430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Varredura por níveis de uma árvore;</a:t>
            </a:r>
            <a:endParaRPr lang="en-US" sz="2400">
              <a:solidFill>
                <a:schemeClr val="tx1"/>
              </a:solidFill>
              <a:latin typeface="Franklin Gothic Book"/>
            </a:endParaRPr>
          </a:p>
          <a:p>
            <a:pPr marL="11430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Implementação circular (adia o transbordamento);</a:t>
            </a:r>
            <a:endParaRPr lang="en-US" sz="2400">
              <a:solidFill>
                <a:schemeClr val="tx1"/>
              </a:solidFill>
              <a:latin typeface="Franklin Gothic Book"/>
            </a:endParaRPr>
          </a:p>
          <a:p>
            <a:pPr marL="11430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Em vetor com redimensionamento (alocação dinâmica);</a:t>
            </a:r>
            <a:endParaRPr lang="en-US" sz="2400">
              <a:solidFill>
                <a:schemeClr val="tx1"/>
              </a:solidFill>
              <a:latin typeface="Franklin Gothic Book"/>
            </a:endParaRPr>
          </a:p>
          <a:p>
            <a:pPr marL="11430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Em uma lista encadeada.</a:t>
            </a:r>
            <a:endParaRPr lang="en-US" sz="2400" dirty="0">
              <a:solidFill>
                <a:schemeClr val="tx1"/>
              </a:solidFill>
              <a:latin typeface="Franklin Gothic Book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Fila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Introdução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10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Como administrar uma fila armazenada em uma lista encadeada?</a:t>
            </a:r>
            <a:endParaRPr lang="en-US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endParaRPr lang="pt-BR" sz="2400" dirty="0">
              <a:latin typeface="Franklin Gothic Book"/>
            </a:endParaRPr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Esta lista terá uma célula-cabeça.</a:t>
            </a:r>
            <a:endParaRPr lang="en-US" sz="2400" dirty="0">
              <a:latin typeface="Franklin Gothic Book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Fila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Lista Dinâmica como Fila</a:t>
            </a:r>
            <a:endParaRPr lang="pt-PT" dirty="0"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83D12E3C-BEF8-F049-1A40-D9E42C16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3005880"/>
            <a:ext cx="6121879" cy="20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6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pt-BR" sz="2400" dirty="0" err="1">
                <a:latin typeface="Courier New"/>
                <a:cs typeface="Calibri"/>
              </a:rPr>
              <a:t>void</a:t>
            </a:r>
            <a:r>
              <a:rPr lang="pt-BR" sz="2400" dirty="0">
                <a:latin typeface="Courier New"/>
                <a:cs typeface="Calibri"/>
              </a:rPr>
              <a:t> inicia(no *f)</a:t>
            </a:r>
            <a:endParaRPr lang="en-US" sz="2400" dirty="0"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pt-BR" sz="2400" dirty="0" err="1">
                <a:latin typeface="Courier New"/>
                <a:cs typeface="Calibri"/>
              </a:rPr>
              <a:t>int</a:t>
            </a:r>
            <a:r>
              <a:rPr lang="pt-BR" sz="2400" dirty="0">
                <a:latin typeface="Courier New"/>
                <a:cs typeface="Calibri"/>
              </a:rPr>
              <a:t> vazia(no *f)</a:t>
            </a:r>
            <a:endParaRPr lang="en-US" sz="2400" dirty="0"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Courier New"/>
                <a:cs typeface="Calibri"/>
              </a:rPr>
              <a:t>no *aloca()</a:t>
            </a:r>
            <a:endParaRPr lang="en-US" sz="2400" dirty="0"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pt-BR" sz="2400" dirty="0" err="1">
                <a:latin typeface="Courier New"/>
                <a:cs typeface="Calibri"/>
              </a:rPr>
              <a:t>void</a:t>
            </a:r>
            <a:r>
              <a:rPr lang="pt-BR" sz="2400" dirty="0">
                <a:latin typeface="Courier New"/>
                <a:cs typeface="Calibri"/>
              </a:rPr>
              <a:t> insere(no *f)</a:t>
            </a:r>
            <a:endParaRPr lang="en-US" sz="2400" dirty="0"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latin typeface="Courier New"/>
                <a:cs typeface="Calibri"/>
              </a:rPr>
              <a:t>no *retira(no *f)</a:t>
            </a:r>
            <a:endParaRPr lang="en-US" sz="2400" dirty="0"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pt-BR" sz="2400" dirty="0" err="1">
                <a:latin typeface="Courier New"/>
                <a:cs typeface="Calibri"/>
              </a:rPr>
              <a:t>void</a:t>
            </a:r>
            <a:r>
              <a:rPr lang="pt-BR" sz="2400" dirty="0">
                <a:latin typeface="Courier New"/>
                <a:cs typeface="Calibri"/>
              </a:rPr>
              <a:t> exibe(no *f)</a:t>
            </a:r>
            <a:endParaRPr lang="en-US" sz="2400" dirty="0"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pt-BR" sz="2400" dirty="0" err="1">
                <a:latin typeface="Courier New"/>
                <a:cs typeface="Calibri"/>
              </a:rPr>
              <a:t>void</a:t>
            </a:r>
            <a:r>
              <a:rPr lang="pt-BR" sz="2400" dirty="0">
                <a:latin typeface="Courier New"/>
                <a:cs typeface="Calibri"/>
              </a:rPr>
              <a:t> libera(no *f)</a:t>
            </a:r>
            <a:endParaRPr lang="pt-BR" dirty="0">
              <a:latin typeface="Courier New"/>
              <a:cs typeface="Courier New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Fila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Lista Dinâmica como Fila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714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Vamos implementar?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>
                <a:latin typeface="Franklin Gothic Book"/>
              </a:rPr>
              <a:t>Lista Dinâmica como Fila</a:t>
            </a:r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C5C8A39-2D16-663D-23C7-F33BA390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96" y="1449705"/>
            <a:ext cx="7214557" cy="39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6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356</Words>
  <Application>Microsoft Office PowerPoint</Application>
  <PresentationFormat>Ecrã Panorâmico</PresentationFormat>
  <Paragraphs>19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Tema do Office</vt:lpstr>
      <vt:lpstr>Estrutura de Dados I</vt:lpstr>
      <vt:lpstr>Estrutura de Dados do Tipo Fila </vt:lpstr>
      <vt:lpstr>Fila é considerada FIFO (First In First Out)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implementar? </vt:lpstr>
      <vt:lpstr>Vamos implementar? </vt:lpstr>
      <vt:lpstr>Exercícios extra 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Diogo Ribeiro Garcia</cp:lastModifiedBy>
  <cp:revision>563</cp:revision>
  <cp:lastPrinted>2021-05-21T20:29:14Z</cp:lastPrinted>
  <dcterms:created xsi:type="dcterms:W3CDTF">2020-01-23T19:05:58Z</dcterms:created>
  <dcterms:modified xsi:type="dcterms:W3CDTF">2022-05-17T16:37:43Z</dcterms:modified>
</cp:coreProperties>
</file>