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58" r:id="rId3"/>
    <p:sldId id="259" r:id="rId4"/>
    <p:sldId id="264" r:id="rId5"/>
    <p:sldId id="281" r:id="rId6"/>
    <p:sldId id="305" r:id="rId7"/>
    <p:sldId id="306" r:id="rId8"/>
    <p:sldId id="307" r:id="rId9"/>
    <p:sldId id="297" r:id="rId10"/>
    <p:sldId id="308" r:id="rId11"/>
    <p:sldId id="309" r:id="rId12"/>
    <p:sldId id="301" r:id="rId13"/>
    <p:sldId id="295" r:id="rId14"/>
    <p:sldId id="263" r:id="rId1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CDB"/>
    <a:srgbClr val="E82E8A"/>
    <a:srgbClr val="002E46"/>
    <a:srgbClr val="0A435A"/>
    <a:srgbClr val="FF9933"/>
    <a:srgbClr val="00A6E9"/>
    <a:srgbClr val="1F3039"/>
    <a:srgbClr val="EE7325"/>
    <a:srgbClr val="FDC432"/>
    <a:srgbClr val="8A4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3F37D-DD9D-EAFE-015F-BAF056E66C4C}" v="110" dt="2022-05-02T17:51:24.031"/>
    <p1510:client id="{C51F2F57-C393-7650-CA00-94306EEF7D85}" v="83" dt="2022-05-17T16:37:24.363"/>
    <p1510:client id="{CE93AD50-7F10-5C2D-94E7-AF9484AB57B7}" v="18" dt="2022-05-03T21:54:29.670"/>
    <p1510:client id="{DD8C5142-DA1D-1E08-8FA6-A47F795FBADA}" v="193" dt="2022-05-24T17:47:54.478"/>
    <p1510:client id="{E87C3119-32A2-B278-CA2F-AE702D6330A1}" v="280" dt="2022-02-22T18:40:30.640"/>
    <p1510:client id="{EA59F6D7-395E-C520-12AB-DF0A1D305DD2}" v="93" dt="2022-05-10T11:29:5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4382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C2E10-7560-4C5D-84DF-20AF2CF12561}" type="datetimeFigureOut">
              <a:rPr lang="pt-BR" smtClean="0"/>
              <a:t>24/05/2022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7BD69-B8A0-4DFB-9C6B-6D761F54D5E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2687E-8532-4A20-82D5-17B6D63C20D7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2F3B-EFEB-43EA-88D6-F27045EDC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aeRj8bJCiH-7Ee7nfHiJkf4KX6Avccy/edit#gid=209175366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SLIDE.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dirty="0"/>
              <a:t>Utilizar imagens livres de direitos autorais e sem marca d’agua.</a:t>
            </a:r>
            <a:r>
              <a:rPr lang="pt-BR" sz="1200" baseline="0" dirty="0"/>
              <a:t> </a:t>
            </a:r>
            <a:r>
              <a:rPr lang="pt-BR" sz="1200" dirty="0"/>
              <a:t>Nesta lista, temos alguns bancos de imagem livre:</a:t>
            </a:r>
            <a:r>
              <a:rPr lang="pt-BR" sz="1200" baseline="0" dirty="0"/>
              <a:t> </a:t>
            </a:r>
            <a:r>
              <a:rPr lang="pt-BR" sz="1200" dirty="0">
                <a:hlinkClick r:id="rId3"/>
              </a:rPr>
              <a:t>https://docs.google.com/spreadsheets/d/1XaeRj8bJCiH-7Ee7nfHiJkf4KX6Avccy/edit#gid=2091753662</a:t>
            </a: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aseline="0" dirty="0"/>
              <a:t>Ao editar o “título da aula”,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36</a:t>
            </a:r>
            <a:r>
              <a:rPr lang="pt-BR" sz="1200" b="0" baseline="0" dirty="0"/>
              <a:t>. Em casos de nomes extensos, selecione o texto e diminua de forma que fique equilibrado com o layout. Uma dica: é clicar no segundo “A” ao lado do tamanho da fonte.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pt-BR" sz="1200" b="0" baseline="0" dirty="0"/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pt-BR" sz="1200" b="1" baseline="0" dirty="0"/>
              <a:t>O exemplo anterior também serve para o “nome do professor”</a:t>
            </a:r>
            <a:r>
              <a:rPr lang="pt-BR" sz="1200" b="0" baseline="0" dirty="0"/>
              <a:t>, nesse caso, usando o </a:t>
            </a:r>
            <a:r>
              <a:rPr lang="pt-BR" sz="1200" b="1" baseline="0" dirty="0"/>
              <a:t>tamanho 12 </a:t>
            </a:r>
            <a:r>
              <a:rPr lang="pt-BR" sz="1200" b="0" baseline="0" dirty="0"/>
              <a:t>da fonte.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65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/>
              <a:t>Usar esse </a:t>
            </a:r>
            <a:r>
              <a:rPr lang="pt-BR" sz="1200" dirty="0" err="1"/>
              <a:t>template</a:t>
            </a:r>
            <a:r>
              <a:rPr lang="pt-BR" sz="1200" dirty="0"/>
              <a:t> </a:t>
            </a:r>
            <a:r>
              <a:rPr lang="pt-BR" sz="1200" b="1" dirty="0"/>
              <a:t>para citações</a:t>
            </a:r>
            <a:r>
              <a:rPr lang="pt-BR" sz="1200" dirty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baseline="0" dirty="0"/>
              <a:t>24</a:t>
            </a:r>
            <a:r>
              <a:rPr lang="pt-BR" sz="1200" b="0" baseline="0" dirty="0"/>
              <a:t>. Em casos de citações extensas, selecione o texto e diminua de forma que fique equilibrado com o layout. Uma dica,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9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="1" u="none" dirty="0">
                <a:solidFill>
                  <a:srgbClr val="F03CDB"/>
                </a:solidFill>
              </a:rPr>
              <a:t>NÃO CRIE CAIXAS DE TEXTOS ALÉM</a:t>
            </a:r>
            <a:r>
              <a:rPr lang="pt-BR" sz="1200" b="1" u="none" baseline="0" dirty="0">
                <a:solidFill>
                  <a:srgbClr val="F03CDB"/>
                </a:solidFill>
              </a:rPr>
              <a:t> DAS DISPONÍVEIS NO SLIDE E NÃO ALTERE O TAMANHO DAS MESMAS.</a:t>
            </a:r>
            <a:endParaRPr lang="pt-BR" sz="120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O design/layout que estão no </a:t>
            </a:r>
            <a:r>
              <a:rPr lang="pt-BR" sz="1200" dirty="0" err="1">
                <a:solidFill>
                  <a:schemeClr val="bg1"/>
                </a:solidFill>
              </a:rPr>
              <a:t>template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b="1" dirty="0">
                <a:solidFill>
                  <a:schemeClr val="bg1"/>
                </a:solidFill>
              </a:rPr>
              <a:t>são apenas exemplos </a:t>
            </a:r>
            <a:r>
              <a:rPr lang="pt-BR" sz="1200" dirty="0">
                <a:solidFill>
                  <a:schemeClr val="bg1"/>
                </a:solidFill>
              </a:rPr>
              <a:t>de slides para utilizar, como uma </a:t>
            </a:r>
            <a:r>
              <a:rPr lang="pt-BR" sz="1200" b="1" dirty="0">
                <a:solidFill>
                  <a:schemeClr val="bg1"/>
                </a:solidFill>
              </a:rPr>
              <a:t>padronização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  <a:r>
              <a:rPr lang="pt-BR" sz="1200" b="1" dirty="0">
                <a:solidFill>
                  <a:schemeClr val="bg1"/>
                </a:solidFill>
              </a:rPr>
              <a:t>O Material é totalmente adaptável </a:t>
            </a:r>
            <a:r>
              <a:rPr lang="pt-BR" sz="1200" dirty="0">
                <a:solidFill>
                  <a:schemeClr val="bg1"/>
                </a:solidFill>
              </a:rPr>
              <a:t>ao uso em relação ao conteúdo, à quantidade, disposição, aplicação ou não de todos os exemplos de disposições de texto/imagem.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>
                <a:solidFill>
                  <a:schemeClr val="bg1"/>
                </a:solidFill>
              </a:rPr>
              <a:t>Dica: ao invés de usar textos grandes, recomenda-se o uso de tópicos.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BR" sz="1200" baseline="0" dirty="0"/>
              <a:t>Ao editar o texto, </a:t>
            </a:r>
            <a:r>
              <a:rPr lang="pt-BR" sz="1200" b="1" baseline="0" dirty="0"/>
              <a:t>não altere o tamanho da fonte</a:t>
            </a:r>
            <a:r>
              <a:rPr lang="pt-BR" sz="1200" baseline="0" dirty="0"/>
              <a:t>, pois a mesma precisa seguir o </a:t>
            </a:r>
            <a:r>
              <a:rPr lang="pt-BR" sz="1200" b="1" baseline="0" dirty="0"/>
              <a:t>padrão do </a:t>
            </a:r>
            <a:r>
              <a:rPr lang="pt-BR" sz="1200" b="1" baseline="0" dirty="0" err="1"/>
              <a:t>edit</a:t>
            </a:r>
            <a:r>
              <a:rPr lang="pt-BR" sz="1200" baseline="0" dirty="0"/>
              <a:t>, sendo tamanho </a:t>
            </a:r>
            <a:r>
              <a:rPr lang="pt-BR" sz="1200" b="1" u="sng" baseline="0" dirty="0">
                <a:solidFill>
                  <a:srgbClr val="E82E8A"/>
                </a:solidFill>
              </a:rPr>
              <a:t>28 para o número da unidade</a:t>
            </a:r>
            <a:r>
              <a:rPr lang="pt-BR" sz="1200" b="1" baseline="0" dirty="0"/>
              <a:t>, </a:t>
            </a:r>
            <a:r>
              <a:rPr lang="pt-BR" sz="1200" b="1" u="sng" baseline="0" dirty="0"/>
              <a:t>24 para o título da disciplina </a:t>
            </a:r>
            <a:r>
              <a:rPr lang="pt-BR" sz="1200" b="1" baseline="0" dirty="0"/>
              <a:t>e </a:t>
            </a:r>
            <a:r>
              <a:rPr lang="pt-BR" sz="1200" b="1" u="sng" baseline="0" dirty="0"/>
              <a:t>16 a 24 para o texto</a:t>
            </a:r>
            <a:r>
              <a:rPr lang="pt-BR" sz="1200" b="0" baseline="0" dirty="0"/>
              <a:t>. Em casos de escritas maiores, selecione o texto e diminua de forma que fique equilibrado com o layout. Uma dica é clicar no segundo “A” ao lado do tamanho da fonte.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52F3B-EFEB-43EA-88D6-F27045EDC48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2" r="9451" b="6171"/>
          <a:stretch/>
        </p:blipFill>
        <p:spPr>
          <a:xfrm>
            <a:off x="40856" y="0"/>
            <a:ext cx="12151143" cy="68707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0"/>
            <a:ext cx="12196862" cy="6870699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 userDrawn="1"/>
        </p:nvSpPr>
        <p:spPr>
          <a:xfrm>
            <a:off x="11277600" y="-1015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5" name="Agrupar 34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7" name="Retângulo 3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8" name="Retângulo 3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9" name="Retângulo 3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40" name="Retângulo 3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180" y="-8781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7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42016" y="314965"/>
            <a:ext cx="914400" cy="12185567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94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1" r="29784" b="14253"/>
          <a:stretch/>
        </p:blipFill>
        <p:spPr>
          <a:xfrm>
            <a:off x="40855" y="0"/>
            <a:ext cx="12151145" cy="685800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-4862" y="6445"/>
            <a:ext cx="12196862" cy="6851555"/>
          </a:xfrm>
          <a:prstGeom prst="rect">
            <a:avLst/>
          </a:prstGeom>
          <a:solidFill>
            <a:srgbClr val="002E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799070" y="2573524"/>
            <a:ext cx="7050636" cy="1676400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 editar o nome do curso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" y="466934"/>
            <a:ext cx="2026507" cy="390569"/>
          </a:xfrm>
          <a:prstGeom prst="rect">
            <a:avLst/>
          </a:prstGeom>
        </p:spPr>
      </p:pic>
      <p:grpSp>
        <p:nvGrpSpPr>
          <p:cNvPr id="7" name="Agrupar 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9" name="Retângulo 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0" name="Retângulo 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1" name="Retângulo 1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2" name="Retângulo 1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731" y="5982343"/>
            <a:ext cx="1030363" cy="5649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91" y="5949597"/>
            <a:ext cx="622667" cy="622667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032504" y="5894889"/>
            <a:ext cx="0" cy="7516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5" name="Agrupar 1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9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1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E82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9" name="Agrupar 18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2731" y="-91434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3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6" name="Agrupar 25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7" name="Retângulo 26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3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 userDrawn="1"/>
        </p:nvSpPr>
        <p:spPr>
          <a:xfrm rot="5400000">
            <a:off x="5637897" y="300345"/>
            <a:ext cx="914400" cy="12193805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5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37464" y="0"/>
            <a:ext cx="7454536" cy="68580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4737464" cy="6858000"/>
          </a:xfrm>
          <a:prstGeom prst="rect">
            <a:avLst/>
          </a:prstGeom>
          <a:solidFill>
            <a:srgbClr val="002E46"/>
          </a:solidFill>
          <a:ln>
            <a:solidFill>
              <a:srgbClr val="1F30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04800" dist="2540000" dir="2154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7814" y="2584911"/>
            <a:ext cx="3801427" cy="1367246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pt-BR" dirty="0"/>
              <a:t>Clique para</a:t>
            </a:r>
            <a:br>
              <a:rPr lang="pt-BR" dirty="0"/>
            </a:br>
            <a:r>
              <a:rPr lang="pt-BR" dirty="0"/>
              <a:t>editar o título</a:t>
            </a:r>
            <a:br>
              <a:rPr lang="pt-BR" dirty="0"/>
            </a:br>
            <a:r>
              <a:rPr lang="pt-BR" dirty="0"/>
              <a:t>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77814" y="5664748"/>
            <a:ext cx="5659395" cy="67149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" y="673252"/>
            <a:ext cx="668338" cy="366472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16" y="661927"/>
            <a:ext cx="420786" cy="420786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243385" y="567928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68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7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30" name="Agrupar 29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39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" y="-138993"/>
            <a:ext cx="365792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0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803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FDC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0124" y="-90419"/>
            <a:ext cx="365792" cy="203014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31" name="Agrupar 30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5" name="Retângulo 34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3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2" name="Agrupar 21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3" name="Retângulo 22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45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3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 userDrawn="1"/>
        </p:nvSpPr>
        <p:spPr>
          <a:xfrm rot="5400000">
            <a:off x="5637897" y="310846"/>
            <a:ext cx="914400" cy="12193806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03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 userDrawn="1"/>
        </p:nvGrpSpPr>
        <p:grpSpPr>
          <a:xfrm>
            <a:off x="-130104" y="2043875"/>
            <a:ext cx="1110354" cy="3993977"/>
            <a:chOff x="-130104" y="2043875"/>
            <a:chExt cx="1110354" cy="3993977"/>
          </a:xfrm>
        </p:grpSpPr>
        <p:pic>
          <p:nvPicPr>
            <p:cNvPr id="18" name="Imagem 1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A6E9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94066" y="2441659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4" name="Imagem 23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01837" y="3807398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5" name="Imagem 2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510304" y="5173137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6" name="Imagem 2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534" y="2424075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7" name="Imagem 26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63" y="3789814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  <p:pic>
          <p:nvPicPr>
            <p:cNvPr id="28" name="Imagem 27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9296" y="5155553"/>
              <a:ext cx="1244915" cy="484516"/>
            </a:xfrm>
            <a:prstGeom prst="rect">
              <a:avLst/>
            </a:prstGeom>
            <a:effectLst>
              <a:innerShdw blurRad="1270000" dist="2540000" dir="18900000">
                <a:prstClr val="black">
                  <a:alpha val="62000"/>
                </a:prstClr>
              </a:innerShdw>
            </a:effectLst>
          </p:spPr>
        </p:pic>
      </p:grp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55" t="19175" r="13900" b="33334"/>
          <a:stretch/>
        </p:blipFill>
        <p:spPr>
          <a:xfrm>
            <a:off x="-304801" y="-529065"/>
            <a:ext cx="3992493" cy="367781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Espaço Reservado para Texto 2"/>
          <p:cNvSpPr>
            <a:spLocks noGrp="1"/>
          </p:cNvSpPr>
          <p:nvPr userDrawn="1">
            <p:ph type="body" idx="1" hasCustomPrompt="1"/>
          </p:nvPr>
        </p:nvSpPr>
        <p:spPr>
          <a:xfrm>
            <a:off x="3992493" y="5030868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992493" y="1188127"/>
            <a:ext cx="6657975" cy="2852737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1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grpSp>
        <p:nvGrpSpPr>
          <p:cNvPr id="13" name="Agrupar 12"/>
          <p:cNvGrpSpPr/>
          <p:nvPr userDrawn="1"/>
        </p:nvGrpSpPr>
        <p:grpSpPr>
          <a:xfrm>
            <a:off x="0" y="6813931"/>
            <a:ext cx="12192000" cy="45719"/>
            <a:chOff x="-3124684" y="6837381"/>
            <a:chExt cx="12469445" cy="41235"/>
          </a:xfrm>
        </p:grpSpPr>
        <p:sp>
          <p:nvSpPr>
            <p:cNvPr id="14" name="Retângulo 13"/>
            <p:cNvSpPr/>
            <p:nvPr userDrawn="1"/>
          </p:nvSpPr>
          <p:spPr>
            <a:xfrm rot="10800000" flipH="1" flipV="1">
              <a:off x="-3124684" y="6837384"/>
              <a:ext cx="3117362" cy="41232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0800000" flipH="1" flipV="1">
              <a:off x="-7322" y="6837383"/>
              <a:ext cx="3117362" cy="41232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0800000" flipH="1" flipV="1">
              <a:off x="6227399" y="6837381"/>
              <a:ext cx="3117362" cy="41232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0800000" flipH="1" flipV="1">
              <a:off x="3110039" y="6837384"/>
              <a:ext cx="3117362" cy="41232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9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os + 2 imagens (separad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5767" y="519283"/>
            <a:ext cx="5333493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50625" y="3675323"/>
            <a:ext cx="5172337" cy="282465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Espaço Reservado para Imagem 2"/>
          <p:cNvSpPr>
            <a:spLocks noGrp="1"/>
          </p:cNvSpPr>
          <p:nvPr>
            <p:ph type="pic" idx="13" hasCustomPrompt="1"/>
          </p:nvPr>
        </p:nvSpPr>
        <p:spPr>
          <a:xfrm>
            <a:off x="6769004" y="519283"/>
            <a:ext cx="5253957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2" name="Espaço Reservado para Imagem 2"/>
          <p:cNvSpPr>
            <a:spLocks noGrp="1"/>
          </p:cNvSpPr>
          <p:nvPr>
            <p:ph type="pic" idx="14" hasCustomPrompt="1"/>
          </p:nvPr>
        </p:nvSpPr>
        <p:spPr>
          <a:xfrm>
            <a:off x="1215766" y="3675323"/>
            <a:ext cx="5333493" cy="2824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7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400" y="0"/>
            <a:ext cx="11277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4" name="Retângulo 13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5" name="Retângulo 14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6" name="Retângulo 15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7" name="Retângulo 16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2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Texto + 1 Imagem Re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914399" y="0"/>
            <a:ext cx="11277601" cy="46313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0186" y="4926834"/>
            <a:ext cx="6732220" cy="159961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9" name="Retângulo 2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0" name="Retângulo 2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2" name="Retângulo 3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49477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88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8069" y="840884"/>
            <a:ext cx="10471639" cy="4928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22" name="Imagem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6140775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71" y="6129450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3640" y="6035451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5" name="Retângulo 24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565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Imagem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475980" y="849086"/>
            <a:ext cx="7551739" cy="473231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77815" y="849086"/>
            <a:ext cx="2488375" cy="473231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8" y="6142168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0" y="6130843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045609" y="6036844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>
          <a:xfrm>
            <a:off x="11275928" y="-1015"/>
            <a:ext cx="914400" cy="6858000"/>
          </a:xfrm>
          <a:prstGeom prst="rect">
            <a:avLst/>
          </a:prstGeom>
          <a:solidFill>
            <a:srgbClr val="00A6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A6E9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95404" y="-90419"/>
            <a:ext cx="371888" cy="203014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11548143" y="6324011"/>
            <a:ext cx="373314" cy="303085"/>
          </a:xfrm>
          <a:prstGeom prst="rect">
            <a:avLst/>
          </a:prstGeom>
        </p:spPr>
      </p:pic>
      <p:grpSp>
        <p:nvGrpSpPr>
          <p:cNvPr id="20" name="Agrupar 19"/>
          <p:cNvGrpSpPr/>
          <p:nvPr userDrawn="1"/>
        </p:nvGrpSpPr>
        <p:grpSpPr>
          <a:xfrm>
            <a:off x="12144611" y="-1015"/>
            <a:ext cx="45719" cy="6859015"/>
            <a:chOff x="5081482" y="-1015"/>
            <a:chExt cx="74950" cy="6859015"/>
          </a:xfrm>
        </p:grpSpPr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4" name="Retângulo 23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6" name="Retângulo 25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381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4"/>
            <a:ext cx="12192000" cy="6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5" y="2209800"/>
            <a:ext cx="8894718" cy="339936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5" y="681154"/>
            <a:ext cx="8652318" cy="444706"/>
          </a:xfrm>
        </p:spPr>
        <p:txBody>
          <a:bodyPr anchor="t">
            <a:normAutofit/>
          </a:bodyPr>
          <a:lstStyle>
            <a:lvl1pPr marL="0" indent="0">
              <a:buNone/>
              <a:defRPr sz="2800" b="1" baseline="0">
                <a:solidFill>
                  <a:srgbClr val="E82E8A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225725"/>
            <a:ext cx="8652319" cy="938169"/>
          </a:xfrm>
        </p:spPr>
        <p:txBody>
          <a:bodyPr anchor="t">
            <a:normAutofit/>
          </a:bodyPr>
          <a:lstStyle>
            <a:lvl1pPr marL="0" indent="0">
              <a:buNone/>
              <a:defRPr sz="2400" b="0" baseline="0">
                <a:solidFill>
                  <a:srgbClr val="8A4194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5" name="Agrupar 24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26" name="Retângulo 25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7" name="Retângulo 26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8" name="Retângulo 27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9" name="Retângulo 28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681154"/>
            <a:ext cx="10457987" cy="52096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29" name="Agrupar 28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30" name="Retângulo 29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1" name="Retângulo 30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3" name="Retângulo 32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34" name="Retângulo 33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7133968" y="0"/>
            <a:ext cx="5058032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58684" y="1068673"/>
            <a:ext cx="533349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37" y="6218650"/>
            <a:ext cx="668338" cy="3664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9" y="6207325"/>
            <a:ext cx="420786" cy="420786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6313308" y="611332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8088924" cy="5943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 ou vídeo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60302" y="593889"/>
            <a:ext cx="3565943" cy="47558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5" name="Retângulo 14"/>
          <p:cNvSpPr/>
          <p:nvPr userDrawn="1"/>
        </p:nvSpPr>
        <p:spPr>
          <a:xfrm rot="5400000">
            <a:off x="5638800" y="304799"/>
            <a:ext cx="914400" cy="12192002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A6E9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44582" y="6252665"/>
            <a:ext cx="373314" cy="303085"/>
          </a:xfrm>
          <a:prstGeom prst="rect">
            <a:avLst/>
          </a:prstGeom>
        </p:spPr>
      </p:pic>
      <p:grpSp>
        <p:nvGrpSpPr>
          <p:cNvPr id="17" name="Agrupar 16"/>
          <p:cNvGrpSpPr/>
          <p:nvPr userDrawn="1"/>
        </p:nvGrpSpPr>
        <p:grpSpPr>
          <a:xfrm rot="5400000">
            <a:off x="6073139" y="746091"/>
            <a:ext cx="45719" cy="12192002"/>
            <a:chOff x="5081482" y="-1015"/>
            <a:chExt cx="74950" cy="6859015"/>
          </a:xfrm>
        </p:grpSpPr>
        <p:sp>
          <p:nvSpPr>
            <p:cNvPr id="18" name="Retângulo 17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19" name="Retângulo 18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2" name="Retângulo 21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57" y="6198180"/>
            <a:ext cx="668338" cy="36647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459" y="6186855"/>
            <a:ext cx="420786" cy="420786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11376128" y="6092856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2"/>
          <p:cNvSpPr>
            <a:spLocks noGrp="1"/>
          </p:cNvSpPr>
          <p:nvPr>
            <p:ph type="pic" idx="10" hasCustomPrompt="1"/>
          </p:nvPr>
        </p:nvSpPr>
        <p:spPr>
          <a:xfrm>
            <a:off x="6868213" y="971299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319" b="4455"/>
          <a:stretch/>
        </p:blipFill>
        <p:spPr>
          <a:xfrm>
            <a:off x="270543" y="6325026"/>
            <a:ext cx="373314" cy="303085"/>
          </a:xfrm>
          <a:prstGeom prst="rect">
            <a:avLst/>
          </a:prstGeom>
        </p:spPr>
      </p:pic>
      <p:grpSp>
        <p:nvGrpSpPr>
          <p:cNvPr id="18" name="Agrupar 17"/>
          <p:cNvGrpSpPr/>
          <p:nvPr userDrawn="1"/>
        </p:nvGrpSpPr>
        <p:grpSpPr>
          <a:xfrm>
            <a:off x="-4861" y="0"/>
            <a:ext cx="45719" cy="6859015"/>
            <a:chOff x="5081482" y="-1015"/>
            <a:chExt cx="74950" cy="6859015"/>
          </a:xfrm>
        </p:grpSpPr>
        <p:sp>
          <p:nvSpPr>
            <p:cNvPr id="19" name="Retângulo 18"/>
            <p:cNvSpPr/>
            <p:nvPr userDrawn="1"/>
          </p:nvSpPr>
          <p:spPr>
            <a:xfrm rot="16200000" flipH="1" flipV="1">
              <a:off x="4261452" y="819015"/>
              <a:ext cx="1715007" cy="74947"/>
            </a:xfrm>
            <a:prstGeom prst="rect">
              <a:avLst/>
            </a:prstGeom>
            <a:solidFill>
              <a:srgbClr val="EE73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0" name="Retângulo 19"/>
            <p:cNvSpPr/>
            <p:nvPr userDrawn="1"/>
          </p:nvSpPr>
          <p:spPr>
            <a:xfrm rot="16200000" flipH="1" flipV="1">
              <a:off x="4261455" y="2535036"/>
              <a:ext cx="1715007" cy="74947"/>
            </a:xfrm>
            <a:prstGeom prst="rect">
              <a:avLst/>
            </a:prstGeom>
            <a:solidFill>
              <a:srgbClr val="FDC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1" name="Retângulo 20"/>
            <p:cNvSpPr/>
            <p:nvPr userDrawn="1"/>
          </p:nvSpPr>
          <p:spPr>
            <a:xfrm rot="16200000" flipH="1" flipV="1">
              <a:off x="4261452" y="5963023"/>
              <a:ext cx="1715007" cy="74947"/>
            </a:xfrm>
            <a:prstGeom prst="rect">
              <a:avLst/>
            </a:prstGeom>
            <a:solidFill>
              <a:srgbClr val="E8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  <p:sp>
          <p:nvSpPr>
            <p:cNvPr id="23" name="Retângulo 22"/>
            <p:cNvSpPr/>
            <p:nvPr userDrawn="1"/>
          </p:nvSpPr>
          <p:spPr>
            <a:xfrm rot="16200000" flipH="1" flipV="1">
              <a:off x="4261453" y="4248016"/>
              <a:ext cx="1715007" cy="74947"/>
            </a:xfrm>
            <a:prstGeom prst="rect">
              <a:avLst/>
            </a:prstGeom>
            <a:solidFill>
              <a:srgbClr val="00A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effectLst>
                  <a:reflection blurRad="6350" stA="55000" endA="50" endPos="85000" dist="60007" dir="5400000" sy="-100000" algn="bl" rotWithShape="0"/>
                </a:effectLst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7589" y="971300"/>
            <a:ext cx="5333493" cy="486679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Espaço Reservado para Imagem 2"/>
          <p:cNvSpPr>
            <a:spLocks noGrp="1"/>
          </p:cNvSpPr>
          <p:nvPr>
            <p:ph type="pic" idx="11" hasCustomPrompt="1"/>
          </p:nvPr>
        </p:nvSpPr>
        <p:spPr>
          <a:xfrm>
            <a:off x="6868213" y="3429000"/>
            <a:ext cx="5058032" cy="2325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Inserir imagem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68" y="6159981"/>
            <a:ext cx="668338" cy="36647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370" y="6148656"/>
            <a:ext cx="420786" cy="42078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1416039" y="6054657"/>
            <a:ext cx="13125" cy="5771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" y="-111565"/>
            <a:ext cx="371888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2" r:id="rId5"/>
    <p:sldLayoutId id="2147483665" r:id="rId6"/>
    <p:sldLayoutId id="2147483653" r:id="rId7"/>
    <p:sldLayoutId id="2147483659" r:id="rId8"/>
    <p:sldLayoutId id="2147483660" r:id="rId9"/>
    <p:sldLayoutId id="2147483654" r:id="rId10"/>
    <p:sldLayoutId id="2147483667" r:id="rId11"/>
    <p:sldLayoutId id="2147483662" r:id="rId12"/>
    <p:sldLayoutId id="2147483668" r:id="rId13"/>
    <p:sldLayoutId id="2147483663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9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57" r:id="rId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pt-BR" b="0" dirty="0">
                <a:latin typeface="Franklin Gothic Demi Cond"/>
              </a:rPr>
              <a:t>Estrutura de Dados I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Busca em profundidade:</a:t>
            </a: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Visita todos os vértices de um grafo andando pelos arcos de um vértice a outro.</a:t>
            </a:r>
            <a:endParaRPr lang="en-US" sz="2400" dirty="0">
              <a:solidFill>
                <a:schemeClr val="tx1"/>
              </a:solidFill>
              <a:latin typeface="Franklin Gothic Book"/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O algoritmo de busca em profundidade (</a:t>
            </a:r>
            <a:r>
              <a:rPr lang="pt-BR" sz="2400" i="1" dirty="0" err="1">
                <a:solidFill>
                  <a:schemeClr val="tx1"/>
                </a:solidFill>
                <a:latin typeface="Calibri"/>
                <a:cs typeface="Calibri"/>
              </a:rPr>
              <a:t>depth-first</a:t>
            </a:r>
            <a:r>
              <a:rPr lang="pt-BR" sz="2400" i="1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pt-BR" sz="2400" i="1" dirty="0" err="1">
                <a:solidFill>
                  <a:schemeClr val="tx1"/>
                </a:solidFill>
                <a:latin typeface="Calibri"/>
                <a:cs typeface="Calibri"/>
              </a:rPr>
              <a:t>search</a:t>
            </a: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, DFS) visita todos os vértices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 numera-os na ordem em que são descobertos.</a:t>
            </a:r>
            <a:endParaRPr lang="pt-BR" sz="2400" dirty="0">
              <a:solidFill>
                <a:schemeClr val="tx1"/>
              </a:solidFill>
              <a:latin typeface="Franklin Gothic Book"/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O algoritmo de busca DFS visita todos os vértices e todos os arcos do grafo numa determinada ordem e atribui um número a cada vértice: o k-</a:t>
            </a:r>
            <a:r>
              <a:rPr lang="pt-BR" sz="2400" dirty="0" err="1">
                <a:solidFill>
                  <a:schemeClr val="tx1"/>
                </a:solidFill>
                <a:latin typeface="Calibri"/>
                <a:cs typeface="Calibri"/>
              </a:rPr>
              <a:t>ésimo</a:t>
            </a: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 vértice descoberto recebe o número k .</a:t>
            </a:r>
            <a:endParaRPr lang="en-US" sz="2400" dirty="0">
              <a:solidFill>
                <a:schemeClr val="tx1"/>
              </a:solidFill>
              <a:latin typeface="Franklin Gothic Book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Grafos 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Busca em Grafos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1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/>
          </a:bodyPr>
          <a:lstStyle/>
          <a:p>
            <a:pPr marL="3429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Busca em largura</a:t>
            </a:r>
            <a:endParaRPr lang="en-US" sz="2400" dirty="0">
              <a:latin typeface="Franklin Gothic Book"/>
              <a:cs typeface="Calibri"/>
            </a:endParaRPr>
          </a:p>
          <a:p>
            <a:pPr marL="8001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Percorre um grafo andando pelos arcos de um vértice a outro.  </a:t>
            </a:r>
            <a:endParaRPr lang="en-US" sz="2400" dirty="0">
              <a:latin typeface="Franklin Gothic Book"/>
              <a:cs typeface="Calibri"/>
            </a:endParaRPr>
          </a:p>
          <a:p>
            <a:pPr marL="8001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A busca em largura (</a:t>
            </a:r>
            <a:r>
              <a:rPr lang="pt-BR" sz="2400" i="1" dirty="0" err="1">
                <a:latin typeface="Franklin Gothic Book"/>
                <a:cs typeface="Calibri"/>
              </a:rPr>
              <a:t>breadth-first</a:t>
            </a:r>
            <a:r>
              <a:rPr lang="pt-BR" sz="2400" i="1" dirty="0">
                <a:latin typeface="Franklin Gothic Book"/>
                <a:cs typeface="Calibri"/>
              </a:rPr>
              <a:t> </a:t>
            </a:r>
            <a:r>
              <a:rPr lang="pt-BR" sz="2400" i="1" dirty="0" err="1">
                <a:latin typeface="Franklin Gothic Book"/>
                <a:cs typeface="Calibri"/>
              </a:rPr>
              <a:t>search</a:t>
            </a:r>
            <a:r>
              <a:rPr lang="pt-BR" sz="2400" dirty="0">
                <a:latin typeface="Franklin Gothic Book"/>
                <a:cs typeface="Calibri"/>
              </a:rPr>
              <a:t>, BFS) está intimamente relacionada com os conceitos de distância e caminho mínimo.</a:t>
            </a:r>
          </a:p>
          <a:p>
            <a:pPr marL="8001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A busca em largura começa por um vértice </a:t>
            </a:r>
            <a:r>
              <a:rPr lang="pt-BR" sz="2400" i="1" dirty="0">
                <a:latin typeface="Franklin Gothic Book"/>
                <a:cs typeface="Calibri"/>
              </a:rPr>
              <a:t>s</a:t>
            </a:r>
            <a:r>
              <a:rPr lang="pt-BR" sz="2400" dirty="0">
                <a:latin typeface="Franklin Gothic Book"/>
                <a:cs typeface="Calibri"/>
              </a:rPr>
              <a:t> especificado pelo usuário.  </a:t>
            </a:r>
            <a:endParaRPr lang="en-US" sz="2400" dirty="0">
              <a:latin typeface="Franklin Gothic Book"/>
              <a:cs typeface="Calibri"/>
            </a:endParaRPr>
          </a:p>
          <a:p>
            <a:pPr marL="8001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O algoritmo visita </a:t>
            </a:r>
            <a:r>
              <a:rPr lang="pt-BR" sz="2400" i="1" dirty="0">
                <a:latin typeface="Franklin Gothic Book"/>
                <a:cs typeface="Calibri"/>
              </a:rPr>
              <a:t>s</a:t>
            </a:r>
            <a:r>
              <a:rPr lang="pt-BR" sz="2400" dirty="0">
                <a:latin typeface="Franklin Gothic Book"/>
                <a:cs typeface="Calibri"/>
              </a:rPr>
              <a:t>, depois visita todos os vizinhos de </a:t>
            </a:r>
            <a:r>
              <a:rPr lang="pt-BR" sz="2400" i="1" dirty="0">
                <a:latin typeface="Franklin Gothic Book"/>
                <a:cs typeface="Calibri"/>
              </a:rPr>
              <a:t>s</a:t>
            </a:r>
            <a:r>
              <a:rPr lang="pt-BR" sz="2400" dirty="0">
                <a:latin typeface="Franklin Gothic Book"/>
                <a:cs typeface="Calibri"/>
              </a:rPr>
              <a:t>, depois todos os vizinhos dos vizinhos, e assim por diante.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Grafos 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Busca em Grafos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3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Algoritmo de </a:t>
            </a:r>
            <a:r>
              <a:rPr lang="pt-PT" dirty="0" err="1">
                <a:latin typeface="Franklin Gothic Book"/>
              </a:rPr>
              <a:t>Djikstra</a:t>
            </a:r>
            <a:r>
              <a:rPr lang="pt-PT" dirty="0">
                <a:latin typeface="Franklin Gothic Book"/>
              </a:rPr>
              <a:t> </a:t>
            </a:r>
            <a:endParaRPr lang="pt-BR" dirty="0"/>
          </a:p>
        </p:txBody>
      </p:sp>
      <p:pic>
        <p:nvPicPr>
          <p:cNvPr id="6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A5D7FB4-F751-1791-77C8-87DFC2DE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19" y="1238600"/>
            <a:ext cx="7358332" cy="40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801458B-52FA-484A-BCDE-C5FAC0DE8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Ascencio</a:t>
            </a:r>
            <a:r>
              <a:rPr lang="pt-BR" sz="2400" dirty="0">
                <a:latin typeface="Calibri"/>
                <a:cs typeface="Calibri"/>
              </a:rPr>
              <a:t>, A. F. G. </a:t>
            </a:r>
            <a:r>
              <a:rPr lang="pt-BR" sz="2400" b="1" dirty="0">
                <a:latin typeface="Calibri"/>
                <a:cs typeface="Calibri"/>
              </a:rPr>
              <a:t>Estrutura de dados:</a:t>
            </a:r>
            <a:r>
              <a:rPr lang="pt-BR" sz="2400" dirty="0">
                <a:latin typeface="Calibri"/>
                <a:cs typeface="Calibri"/>
              </a:rPr>
              <a:t> algoritmos, análise da complexidade e implementações em Java e C/C++. São Paulo: Pearson Prentice Hall, 2010.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>
                <a:latin typeface="Calibri"/>
                <a:cs typeface="Calibri"/>
              </a:rPr>
              <a:t>Tenenbaum, A. M. </a:t>
            </a:r>
            <a:r>
              <a:rPr lang="pt-BR" sz="2400" b="1" dirty="0">
                <a:latin typeface="Calibri"/>
                <a:cs typeface="Calibri"/>
              </a:rPr>
              <a:t>Estruturas de dados usando C.</a:t>
            </a:r>
            <a:r>
              <a:rPr lang="pt-BR" sz="2400" dirty="0">
                <a:latin typeface="Calibri"/>
                <a:cs typeface="Calibri"/>
              </a:rPr>
              <a:t> São Paulo: MAKRON Books, 1995.</a:t>
            </a:r>
            <a:endParaRPr lang="en-US" sz="2400" dirty="0">
              <a:latin typeface="Franklin Gothic Book"/>
              <a:cs typeface="Calibri"/>
            </a:endParaRP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P.; </a:t>
            </a:r>
            <a:r>
              <a:rPr lang="pt-BR" sz="2400" dirty="0" err="1">
                <a:latin typeface="Calibri"/>
                <a:cs typeface="Calibri"/>
              </a:rPr>
              <a:t>Deitel</a:t>
            </a:r>
            <a:r>
              <a:rPr lang="pt-BR" sz="2400" dirty="0">
                <a:latin typeface="Calibri"/>
                <a:cs typeface="Calibri"/>
              </a:rPr>
              <a:t>, H. </a:t>
            </a:r>
            <a:r>
              <a:rPr lang="pt-BR" sz="2400" b="1" dirty="0">
                <a:latin typeface="Calibri"/>
                <a:cs typeface="Calibri"/>
              </a:rPr>
              <a:t>Java:</a:t>
            </a:r>
            <a:r>
              <a:rPr lang="pt-BR" sz="2400" dirty="0">
                <a:latin typeface="Calibri"/>
                <a:cs typeface="Calibri"/>
              </a:rPr>
              <a:t> Como programar. São Paulo: Pearson </a:t>
            </a:r>
            <a:r>
              <a:rPr lang="pt-BR" sz="2400" dirty="0" err="1">
                <a:latin typeface="Calibri"/>
                <a:cs typeface="Calibri"/>
              </a:rPr>
              <a:t>Education</a:t>
            </a:r>
            <a:r>
              <a:rPr lang="pt-BR" sz="2400" dirty="0">
                <a:latin typeface="Calibri"/>
                <a:cs typeface="Calibri"/>
              </a:rPr>
              <a:t> do Brasil, 2017.</a:t>
            </a:r>
            <a:endParaRPr lang="en-US" sz="2400" dirty="0">
              <a:latin typeface="Franklin Gothic Book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F516E9-A507-4DD5-B119-E3E11196AD7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dirty="0">
                <a:latin typeface="Franklin Gothic Demi Cond"/>
              </a:rPr>
              <a:t>Material Complementar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5AAABF-F072-4FFD-AD36-6DE7EBD8103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89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94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BR" b="0" dirty="0">
                <a:latin typeface="Franklin Gothic Demi Cond"/>
              </a:rPr>
              <a:t>Algoritmos em Grafos 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BR" dirty="0">
                <a:latin typeface="Franklin Gothic Book"/>
              </a:rPr>
              <a:t>Prof. </a:t>
            </a:r>
            <a:r>
              <a:rPr lang="pt-BR" dirty="0" err="1">
                <a:latin typeface="Franklin Gothic Book"/>
              </a:rPr>
              <a:t>Erinaldo</a:t>
            </a:r>
            <a:r>
              <a:rPr lang="pt-BR" dirty="0">
                <a:latin typeface="Franklin Gothic Book"/>
              </a:rPr>
              <a:t> Sanches Nascimento </a:t>
            </a:r>
            <a:endParaRPr lang="pt-PT" dirty="0"/>
          </a:p>
        </p:txBody>
      </p:sp>
      <p:pic>
        <p:nvPicPr>
          <p:cNvPr id="2" name="Imagem 4" descr="Padrão do plano de fundo&#10;&#10;Descrição gerada automaticamente">
            <a:extLst>
              <a:ext uri="{FF2B5EF4-FFF2-40B4-BE49-F238E27FC236}">
                <a16:creationId xmlns:a16="http://schemas.microsoft.com/office/drawing/2014/main" id="{F15EC67C-00B0-83F3-6A14-3CEE755AC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4" y="1752232"/>
            <a:ext cx="7387086" cy="33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08038-BD41-4540-97CB-1486E3AB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738" y="1660125"/>
            <a:ext cx="7415313" cy="2974020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3200" b="0" dirty="0">
                <a:latin typeface="Franklin Gothic Demi"/>
                <a:cs typeface="Times New Roman"/>
              </a:rPr>
              <a:t>A teoria dos grafos representa problemas de conexão entre elementos.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974738" y="4915458"/>
            <a:ext cx="5187264" cy="271441"/>
          </a:xfrm>
        </p:spPr>
        <p:txBody>
          <a:bodyPr lIns="91440" tIns="45720" rIns="91440" bIns="45720" anchor="ctr">
            <a:noAutofit/>
          </a:bodyPr>
          <a:lstStyle/>
          <a:p>
            <a:r>
              <a:rPr lang="pt-BR" sz="1600" dirty="0" err="1">
                <a:latin typeface="Franklin Gothic Book"/>
              </a:rPr>
              <a:t>Ascencio</a:t>
            </a:r>
            <a:r>
              <a:rPr lang="pt-BR" sz="1600" dirty="0">
                <a:latin typeface="Franklin Gothic Book"/>
              </a:rPr>
              <a:t> (2010, p. 368)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33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Teoria dos Grafos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Representação Computacional do Grafos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Busca em Grafos</a:t>
            </a:r>
            <a:endParaRPr lang="en-US" sz="2400" dirty="0">
              <a:latin typeface="Franklin Gothic Book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sz="2400" dirty="0">
                <a:latin typeface="Franklin Gothic Book"/>
              </a:rPr>
              <a:t>Algoritmo de </a:t>
            </a:r>
            <a:r>
              <a:rPr lang="pt-BR" sz="2400" dirty="0" err="1">
                <a:latin typeface="Franklin Gothic Book"/>
              </a:rPr>
              <a:t>Dijkstra</a:t>
            </a:r>
          </a:p>
          <a:p>
            <a:endParaRPr lang="pt-BR" sz="2400" dirty="0">
              <a:cs typeface="Calibri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BR" b="0" dirty="0">
                <a:latin typeface="Franklin Gothic Demi Cond"/>
              </a:rPr>
              <a:t>Unidade 4 e 5 </a:t>
            </a:r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BR" dirty="0">
                <a:latin typeface="Franklin Gothic Demi Cond"/>
              </a:rPr>
              <a:t>Grafos</a:t>
            </a:r>
            <a:endParaRPr lang="pt-BR" dirty="0"/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B6948B9A-0A99-30C6-1FDA-F50717F6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3126504"/>
            <a:ext cx="7272067" cy="28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Um grafo consiste num conjunto de nós </a:t>
            </a:r>
            <a:r>
              <a:rPr lang="pt-BR" sz="2400" dirty="0">
                <a:latin typeface="Franklin Gothic Book"/>
                <a:cs typeface="Calibri"/>
              </a:rPr>
              <a:t>(</a:t>
            </a:r>
            <a:r>
              <a:rPr lang="pt-BR" sz="2400" dirty="0">
                <a:latin typeface="Franklin Gothic Book"/>
              </a:rPr>
              <a:t>vértices</a:t>
            </a:r>
            <a:r>
              <a:rPr lang="pt-BR" sz="2400" dirty="0">
                <a:latin typeface="Franklin Gothic Book"/>
                <a:cs typeface="Calibri"/>
              </a:rPr>
              <a:t>)</a:t>
            </a:r>
            <a:r>
              <a:rPr lang="pt-BR" sz="2400" dirty="0">
                <a:latin typeface="Franklin Gothic Book"/>
              </a:rPr>
              <a:t> e num conjunto de arcos (arestas).</a:t>
            </a:r>
            <a:endParaRPr lang="en-US" sz="2400" dirty="0"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Grafos 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Teoria dos Grafos</a:t>
            </a:r>
            <a:endParaRPr lang="pt-BR" dirty="0"/>
          </a:p>
        </p:txBody>
      </p:sp>
      <p:pic>
        <p:nvPicPr>
          <p:cNvPr id="5" name="Imagem 5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EF52E6C8-7636-5E70-C763-48296C55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18" y="3909743"/>
            <a:ext cx="1466850" cy="2505075"/>
          </a:xfrm>
          <a:prstGeom prst="rect">
            <a:avLst/>
          </a:prstGeom>
        </p:spPr>
      </p:pic>
      <p:pic>
        <p:nvPicPr>
          <p:cNvPr id="6" name="Imagem 6" descr="Uma imagem contendo objeto, relógio de pulso, relógio&#10;&#10;Descrição gerada automaticamente">
            <a:extLst>
              <a:ext uri="{FF2B5EF4-FFF2-40B4-BE49-F238E27FC236}">
                <a16:creationId xmlns:a16="http://schemas.microsoft.com/office/drawing/2014/main" id="{C7873656-918D-F378-E095-E017AD96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69" y="3089335"/>
            <a:ext cx="2743200" cy="1085850"/>
          </a:xfrm>
          <a:prstGeom prst="rect">
            <a:avLst/>
          </a:prstGeom>
        </p:spPr>
      </p:pic>
      <p:pic>
        <p:nvPicPr>
          <p:cNvPr id="7" name="Imagem 7" descr="Uma imagem contendo objeto, relógio de pulso, relógio&#10;&#10;Descrição gerada automaticamente">
            <a:extLst>
              <a:ext uri="{FF2B5EF4-FFF2-40B4-BE49-F238E27FC236}">
                <a16:creationId xmlns:a16="http://schemas.microsoft.com/office/drawing/2014/main" id="{EED6F6D7-09B6-9A81-C9CF-74AE551FE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870" y="3246588"/>
            <a:ext cx="2743200" cy="1143000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A172AF6-DA18-3EF4-B33E-3460A65A4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405" y="4381499"/>
            <a:ext cx="2047875" cy="1733550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C983118F-B2EA-6CD6-4FF5-68633202D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149" y="4625017"/>
            <a:ext cx="18383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pPr>
              <a:lnSpc>
                <a:spcPct val="100000"/>
              </a:lnSpc>
            </a:pPr>
            <a:endParaRPr lang="pt-BR" sz="2400" dirty="0"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pt-BR" sz="2400" dirty="0">
              <a:latin typeface="Franklin Gothic Book"/>
            </a:endParaRPr>
          </a:p>
          <a:p>
            <a:pPr>
              <a:lnSpc>
                <a:spcPct val="100000"/>
              </a:lnSpc>
            </a:pPr>
            <a:endParaRPr lang="pt-BR" sz="2400" dirty="0"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As pontes de </a:t>
            </a:r>
            <a:r>
              <a:rPr lang="pt-BR" sz="2400" dirty="0" err="1">
                <a:latin typeface="Franklin Gothic Book"/>
              </a:rPr>
              <a:t>Königsberg</a:t>
            </a:r>
            <a:r>
              <a:rPr lang="pt-BR" sz="2400" dirty="0">
                <a:latin typeface="Franklin Gothic Book"/>
              </a:rPr>
              <a:t> resolvido por Euler.</a:t>
            </a:r>
            <a:endParaRPr lang="pt-BR"/>
          </a:p>
          <a:p>
            <a:pPr>
              <a:lnSpc>
                <a:spcPct val="100000"/>
              </a:lnSpc>
            </a:pPr>
            <a:r>
              <a:rPr lang="pt-BR" sz="2400" dirty="0">
                <a:latin typeface="Franklin Gothic Book"/>
              </a:rPr>
              <a:t>A estrutura da web pode ser representada por um grafo: </a:t>
            </a:r>
            <a:endParaRPr lang="en-US" sz="2400" dirty="0">
              <a:latin typeface="Franklin Gothic Book"/>
            </a:endParaRPr>
          </a:p>
          <a:p>
            <a:pPr marL="3429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Quem são os vértices e os arcos? </a:t>
            </a:r>
            <a:endParaRPr lang="en-US" sz="2400" dirty="0">
              <a:latin typeface="Franklin Gothic Book"/>
            </a:endParaRPr>
          </a:p>
          <a:p>
            <a:pPr marL="3429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O que é navegar na rede?</a:t>
            </a:r>
            <a:endParaRPr lang="en-US" sz="2400" dirty="0">
              <a:latin typeface="Franklin Gothic Book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Grafos 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Teoria dos Grafos</a:t>
            </a:r>
            <a:endParaRPr lang="pt-BR" dirty="0"/>
          </a:p>
        </p:txBody>
      </p:sp>
      <p:pic>
        <p:nvPicPr>
          <p:cNvPr id="10" name="Imagem 9" descr="Uma imagem contendo traçado&#10;&#10;Descrição gerada com muito alta confiança">
            <a:extLst>
              <a:ext uri="{FF2B5EF4-FFF2-40B4-BE49-F238E27FC236}">
                <a16:creationId xmlns:a16="http://schemas.microsoft.com/office/drawing/2014/main" id="{215CF562-00E9-8052-1EE5-05923CC5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64" y="1328072"/>
            <a:ext cx="4594438" cy="2307570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831596B0-67B1-B832-6453-59FF9B9A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34" y="4399562"/>
            <a:ext cx="2571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A matriz de adjacências de um grafo é uma matriz de 0's e 1's com colunas e linhas indexadas pelos vértices.</a:t>
            </a:r>
            <a:endParaRPr lang="pt-BR" sz="2400" dirty="0"/>
          </a:p>
          <a:p>
            <a:pPr marL="342900" indent="-342900" algn="just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Calibri"/>
                <a:cs typeface="Calibri"/>
              </a:rPr>
              <a:t>A matriz de adjacências do grafo cujos arcos são:</a:t>
            </a: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0-1 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Franklin Gothic Book"/>
              <a:cs typeface="Calibri"/>
            </a:endParaRP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0-5 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Franklin Gothic Book"/>
              <a:cs typeface="Calibri"/>
            </a:endParaRP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1-0 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Franklin Gothic Book"/>
              <a:cs typeface="Calibri"/>
            </a:endParaRP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1-5 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Franklin Gothic Book"/>
              <a:cs typeface="Calibri"/>
            </a:endParaRP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2-4 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Franklin Gothic Book"/>
              <a:cs typeface="Calibri"/>
            </a:endParaRP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3-1 </a:t>
            </a:r>
            <a:endParaRPr lang="pt-BR" sz="2400" dirty="0">
              <a:solidFill>
                <a:schemeClr val="accent5">
                  <a:lumMod val="75000"/>
                </a:schemeClr>
              </a:solidFill>
              <a:latin typeface="Franklin Gothic Book"/>
              <a:cs typeface="Calibri"/>
            </a:endParaRPr>
          </a:p>
          <a:p>
            <a:pPr marL="2628900" lvl="5" algn="just"/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alibri"/>
              </a:rPr>
              <a:t>     5-3</a:t>
            </a:r>
            <a:r>
              <a:rPr lang="pt-BR" sz="2400" dirty="0">
                <a:latin typeface="Calibri"/>
                <a:cs typeface="Calibri"/>
              </a:rPr>
              <a:t>  </a:t>
            </a:r>
            <a:endParaRPr lang="pt-BR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Grafos 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Teoria dos Grafos</a:t>
            </a:r>
            <a:endParaRPr lang="pt-BR" dirty="0"/>
          </a:p>
        </p:txBody>
      </p:sp>
      <p:pic>
        <p:nvPicPr>
          <p:cNvPr id="5" name="Imagem 5" descr="Teclado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526004E-E005-610B-E70B-19FA34CF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55" y="3193121"/>
            <a:ext cx="2111855" cy="22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3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0DCD070-342A-4BDF-A3F9-D995CAB0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Matriz de adjacências</a:t>
            </a:r>
            <a:endParaRPr lang="en-US" sz="2400" dirty="0">
              <a:latin typeface="Franklin Gothic Book"/>
            </a:endParaRPr>
          </a:p>
          <a:p>
            <a:pPr marL="8001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</a:rPr>
              <a:t>Se  </a:t>
            </a:r>
            <a:r>
              <a:rPr lang="pt-BR" sz="2400" dirty="0" err="1">
                <a:latin typeface="Consolas"/>
              </a:rPr>
              <a:t>adj</a:t>
            </a:r>
            <a:r>
              <a:rPr lang="pt-BR" sz="2400" dirty="0">
                <a:latin typeface="Consolas"/>
              </a:rPr>
              <a:t>[][]</a:t>
            </a:r>
            <a:r>
              <a:rPr lang="pt-BR" sz="2400" dirty="0">
                <a:latin typeface="Franklin Gothic Book"/>
              </a:rPr>
              <a:t>  é uma tal matriz então, para cada vértice </a:t>
            </a:r>
            <a:r>
              <a:rPr lang="pt-BR" sz="2400" dirty="0">
                <a:latin typeface="Consolas"/>
              </a:rPr>
              <a:t>v</a:t>
            </a:r>
            <a:r>
              <a:rPr lang="pt-BR" sz="2400" dirty="0">
                <a:latin typeface="Franklin Gothic Book"/>
              </a:rPr>
              <a:t> e cada vértice </a:t>
            </a:r>
            <a:r>
              <a:rPr lang="pt-BR" sz="2400" dirty="0">
                <a:latin typeface="Consolas"/>
              </a:rPr>
              <a:t>w</a:t>
            </a:r>
            <a:r>
              <a:rPr lang="pt-BR" sz="2400" dirty="0">
                <a:latin typeface="Franklin Gothic Book"/>
              </a:rPr>
              <a:t>, </a:t>
            </a:r>
          </a:p>
          <a:p>
            <a:pPr marL="1257300" lvl="1" indent="-342900">
              <a:buFont typeface="Arial,Sans-Serif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Consolas"/>
              </a:rPr>
              <a:t>adj</a:t>
            </a:r>
            <a:r>
              <a:rPr lang="pt-BR" sz="2400" dirty="0">
                <a:solidFill>
                  <a:schemeClr val="tx1"/>
                </a:solidFill>
                <a:latin typeface="Consolas"/>
              </a:rPr>
              <a:t>[v][w] = 1</a:t>
            </a: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   se </a:t>
            </a:r>
            <a:r>
              <a:rPr lang="pt-BR" sz="2400" dirty="0">
                <a:solidFill>
                  <a:schemeClr val="tx1"/>
                </a:solidFill>
                <a:latin typeface="Consolas"/>
              </a:rPr>
              <a:t>v-w</a:t>
            </a: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 é um arco  e</a:t>
            </a:r>
            <a:endParaRPr lang="en-US" sz="2400" dirty="0">
              <a:solidFill>
                <a:schemeClr val="tx1"/>
              </a:solidFill>
              <a:latin typeface="Franklin Gothic Book"/>
            </a:endParaRPr>
          </a:p>
          <a:p>
            <a:pPr marL="1257300" lvl="1" indent="-342900">
              <a:buFont typeface="Arial,Sans-Serif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Consolas"/>
              </a:rPr>
              <a:t>adj</a:t>
            </a:r>
            <a:r>
              <a:rPr lang="pt-BR" sz="2400" dirty="0">
                <a:solidFill>
                  <a:schemeClr val="tx1"/>
                </a:solidFill>
                <a:latin typeface="Consolas"/>
              </a:rPr>
              <a:t>[v][w] = 0</a:t>
            </a:r>
            <a:r>
              <a:rPr lang="pt-BR" sz="2400" dirty="0">
                <a:solidFill>
                  <a:schemeClr val="tx1"/>
                </a:solidFill>
                <a:latin typeface="Franklin Gothic Book"/>
              </a:rPr>
              <a:t>   em caso contrário.</a:t>
            </a:r>
            <a:endParaRPr lang="pt-BR" sz="24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,Sans-Serif"/>
              <a:buChar char="•"/>
            </a:pPr>
            <a:r>
              <a:rPr lang="pt-BR" sz="2400" dirty="0">
                <a:latin typeface="Franklin Gothic Book"/>
                <a:cs typeface="Calibri"/>
              </a:rPr>
              <a:t>Listas de adjacências</a:t>
            </a:r>
            <a:endParaRPr lang="en-US" sz="2400" dirty="0">
              <a:latin typeface="Franklin Gothic Book"/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Tem uma lista encadeada associada com cada vértice do grafo.  </a:t>
            </a:r>
            <a:endParaRPr lang="pt-BR" sz="2400" dirty="0">
              <a:solidFill>
                <a:schemeClr val="tx1"/>
              </a:solidFill>
              <a:latin typeface="Franklin Gothic Book"/>
              <a:cs typeface="Calibri"/>
            </a:endParaRPr>
          </a:p>
          <a:p>
            <a:pPr marL="800100" lvl="1" indent="-342900" algn="just">
              <a:buFont typeface="Arial,Sans-Serif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A lista associada com um vértice </a:t>
            </a:r>
            <a:r>
              <a:rPr lang="pt-BR" sz="2400" dirty="0">
                <a:solidFill>
                  <a:schemeClr val="tx1"/>
                </a:solidFill>
                <a:latin typeface="Consolas"/>
                <a:cs typeface="Calibri"/>
              </a:rPr>
              <a:t>v</a:t>
            </a: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 contém todos os vizinhos de </a:t>
            </a:r>
            <a:r>
              <a:rPr lang="pt-BR" sz="2400" dirty="0">
                <a:solidFill>
                  <a:schemeClr val="tx1"/>
                </a:solidFill>
                <a:latin typeface="Consolas"/>
                <a:cs typeface="Calibri"/>
              </a:rPr>
              <a:t>v</a:t>
            </a:r>
            <a:r>
              <a:rPr lang="pt-BR" sz="2400" dirty="0">
                <a:solidFill>
                  <a:schemeClr val="tx1"/>
                </a:solidFill>
                <a:latin typeface="Calibri"/>
                <a:cs typeface="Calibri"/>
              </a:rPr>
              <a:t>. </a:t>
            </a:r>
            <a:r>
              <a:rPr lang="pt-BR" sz="24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pt-BR" dirty="0">
              <a:solidFill>
                <a:srgbClr val="000000"/>
              </a:solidFill>
              <a:latin typeface="Franklin Gothic Book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33A06A9-7540-48D7-A893-E0D13F528F9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pt-PT" b="0" dirty="0">
                <a:latin typeface="Franklin Gothic Demi Cond"/>
              </a:rPr>
              <a:t>Grafos 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487E19-481A-41BE-AC09-F0D7AD5EF9F9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dirty="0">
                <a:latin typeface="Franklin Gothic Demi Cond"/>
              </a:rPr>
              <a:t>Representação Computacional do Grafos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22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52A44-D42A-523B-18BF-19510E4FA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>
            <a:noAutofit/>
          </a:bodyPr>
          <a:lstStyle/>
          <a:p>
            <a:r>
              <a:rPr lang="pt-PT" b="0" dirty="0">
                <a:latin typeface="Franklin Gothic Demi Cond"/>
              </a:rPr>
              <a:t>Vamos implementar? </a:t>
            </a:r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563638A-2F8E-8923-67E6-78E6DC183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ctr">
            <a:normAutofit/>
          </a:bodyPr>
          <a:lstStyle/>
          <a:p>
            <a:r>
              <a:rPr lang="pt-PT" dirty="0">
                <a:latin typeface="Franklin Gothic Book"/>
              </a:rPr>
              <a:t>Matriz de Adjacências </a:t>
            </a:r>
            <a:endParaRPr lang="pt-BR"/>
          </a:p>
        </p:txBody>
      </p:sp>
      <p:pic>
        <p:nvPicPr>
          <p:cNvPr id="2" name="Imagem 5" descr="Texto&#10;&#10;Descrição gerada automaticamente">
            <a:extLst>
              <a:ext uri="{FF2B5EF4-FFF2-40B4-BE49-F238E27FC236}">
                <a16:creationId xmlns:a16="http://schemas.microsoft.com/office/drawing/2014/main" id="{D06F858B-6FF8-0E90-CFEF-51CCCA2F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09" y="1565204"/>
            <a:ext cx="7415841" cy="33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6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>
          <a:defRPr dirty="0" smtClean="0">
            <a:ln>
              <a:solidFill>
                <a:schemeClr val="accent2">
                  <a:lumMod val="75000"/>
                </a:schemeClr>
              </a:solidFill>
            </a:ln>
            <a:solidFill>
              <a:srgbClr val="EE7325"/>
            </a:solidFill>
            <a:latin typeface="Exo 2 Extra Bold" panose="000009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356</Words>
  <Application>Microsoft Office PowerPoint</Application>
  <PresentationFormat>Widescreen</PresentationFormat>
  <Paragraphs>19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Estrutura de Dados I</vt:lpstr>
      <vt:lpstr>Algoritmos em Grafos </vt:lpstr>
      <vt:lpstr>A teoria dos grafos representa problemas de conexão entre elementos.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implementar? </vt:lpstr>
      <vt:lpstr>Apresentação do PowerPoint</vt:lpstr>
      <vt:lpstr>Apresentação do PowerPoint</vt:lpstr>
      <vt:lpstr>Vamos implementar? 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Coppola Cole</dc:creator>
  <cp:lastModifiedBy>Diogo Ribeiro Garcia</cp:lastModifiedBy>
  <cp:revision>653</cp:revision>
  <cp:lastPrinted>2021-05-21T20:29:14Z</cp:lastPrinted>
  <dcterms:created xsi:type="dcterms:W3CDTF">2020-01-23T19:05:58Z</dcterms:created>
  <dcterms:modified xsi:type="dcterms:W3CDTF">2022-05-24T17:48:09Z</dcterms:modified>
</cp:coreProperties>
</file>