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9" r:id="rId2"/>
    <p:sldId id="280" r:id="rId3"/>
    <p:sldId id="258" r:id="rId4"/>
    <p:sldId id="259" r:id="rId5"/>
    <p:sldId id="264" r:id="rId6"/>
    <p:sldId id="281" r:id="rId7"/>
    <p:sldId id="296" r:id="rId8"/>
    <p:sldId id="297" r:id="rId9"/>
    <p:sldId id="298" r:id="rId10"/>
    <p:sldId id="299" r:id="rId11"/>
    <p:sldId id="295" r:id="rId12"/>
    <p:sldId id="263" r:id="rId13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CDB"/>
    <a:srgbClr val="E82E8A"/>
    <a:srgbClr val="002E46"/>
    <a:srgbClr val="0A435A"/>
    <a:srgbClr val="FF9933"/>
    <a:srgbClr val="00A6E9"/>
    <a:srgbClr val="1F3039"/>
    <a:srgbClr val="EE7325"/>
    <a:srgbClr val="FDC432"/>
    <a:srgbClr val="8A4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3F37D-DD9D-EAFE-015F-BAF056E66C4C}" v="110" dt="2022-05-02T17:51:24.031"/>
    <p1510:client id="{E87C3119-32A2-B278-CA2F-AE702D6330A1}" v="280" dt="2022-02-22T18:40:3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02/05/2022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aeRj8bJCiH-7Ee7nfHiJkf4KX6Avccy/edit#gid=209175366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SLIDE.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dirty="0"/>
              <a:t>Utilizar imagens livres de direitos autorais e sem marca d’agua.</a:t>
            </a:r>
            <a:r>
              <a:rPr lang="pt-BR" sz="1200" baseline="0" dirty="0"/>
              <a:t> </a:t>
            </a:r>
            <a:r>
              <a:rPr lang="pt-BR" sz="1200" dirty="0"/>
              <a:t>Nesta lista, temos alguns bancos de imagem livre:</a:t>
            </a:r>
            <a:r>
              <a:rPr lang="pt-BR" sz="1200" baseline="0" dirty="0"/>
              <a:t> </a:t>
            </a:r>
            <a:r>
              <a:rPr lang="pt-BR" sz="1200" dirty="0">
                <a:hlinkClick r:id="rId3"/>
              </a:rPr>
              <a:t>https://docs.google.com/spreadsheets/d/1XaeRj8bJCiH-7Ee7nfHiJkf4KX6Avccy/edit#gid=2091753662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aseline="0" dirty="0"/>
              <a:t>Ao editar o “título da aula”,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36</a:t>
            </a:r>
            <a:r>
              <a:rPr lang="pt-BR" sz="1200" b="0" baseline="0" dirty="0"/>
              <a:t>. Em casos de nomes extensos, selecione o texto e diminua de forma que fique equilibrado com o layout. Uma dica: é clicar no segundo “A” ao lado do tamanho da fonte.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b="0" baseline="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="1" baseline="0" dirty="0"/>
              <a:t>O exemplo anterior também serve para o “nome do professor”</a:t>
            </a:r>
            <a:r>
              <a:rPr lang="pt-BR" sz="1200" b="0" baseline="0" dirty="0"/>
              <a:t>, nesse caso, usando o </a:t>
            </a:r>
            <a:r>
              <a:rPr lang="pt-BR" sz="1200" b="1" baseline="0" dirty="0"/>
              <a:t>tamanho 12 </a:t>
            </a:r>
            <a:r>
              <a:rPr lang="pt-BR" sz="1200" b="0" baseline="0" dirty="0"/>
              <a:t>da fonte.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5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/>
              <a:t>Usar esse </a:t>
            </a:r>
            <a:r>
              <a:rPr lang="pt-BR" sz="1200" dirty="0" err="1"/>
              <a:t>template</a:t>
            </a:r>
            <a:r>
              <a:rPr lang="pt-BR" sz="1200" dirty="0"/>
              <a:t> </a:t>
            </a:r>
            <a:r>
              <a:rPr lang="pt-BR" sz="1200" b="1" dirty="0"/>
              <a:t>para citações</a:t>
            </a:r>
            <a:r>
              <a:rPr lang="pt-BR" sz="1200" dirty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24</a:t>
            </a:r>
            <a:r>
              <a:rPr lang="pt-BR" sz="1200" b="0" baseline="0" dirty="0"/>
              <a:t>. Em casos de citações extensas, selecione o texto e diminua de forma que fique equilibrado com o layout. Uma dica,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9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 E NÃO ALTERE O TAMANHO DAS MESMAS.</a:t>
            </a: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O design/layout que estão no </a:t>
            </a:r>
            <a:r>
              <a:rPr lang="pt-BR" sz="1200" dirty="0" err="1">
                <a:solidFill>
                  <a:schemeClr val="bg1"/>
                </a:solidFill>
              </a:rPr>
              <a:t>template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são apenas exemplos </a:t>
            </a:r>
            <a:r>
              <a:rPr lang="pt-BR" sz="1200" dirty="0">
                <a:solidFill>
                  <a:schemeClr val="bg1"/>
                </a:solidFill>
              </a:rPr>
              <a:t>de slides para utilizar, como uma </a:t>
            </a:r>
            <a:r>
              <a:rPr lang="pt-BR" sz="1200" b="1" dirty="0">
                <a:solidFill>
                  <a:schemeClr val="bg1"/>
                </a:solidFill>
              </a:rPr>
              <a:t>padronização</a:t>
            </a:r>
            <a:r>
              <a:rPr lang="pt-BR" sz="1200" dirty="0">
                <a:solidFill>
                  <a:schemeClr val="bg1"/>
                </a:solidFill>
              </a:rPr>
              <a:t>. </a:t>
            </a:r>
            <a:r>
              <a:rPr lang="pt-BR" sz="1200" b="1" dirty="0">
                <a:solidFill>
                  <a:schemeClr val="bg1"/>
                </a:solidFill>
              </a:rPr>
              <a:t>O Material é totalmente adaptável </a:t>
            </a:r>
            <a:r>
              <a:rPr lang="pt-BR" sz="1200" dirty="0">
                <a:solidFill>
                  <a:schemeClr val="bg1"/>
                </a:solidFill>
              </a:rPr>
              <a:t>ao uso em relação ao conteúdo, à quantidade, disposição, aplicação ou não de todos os exemplos de disposições de texto/imagem.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="1" baseline="0" dirty="0">
                <a:solidFill>
                  <a:schemeClr val="bg1"/>
                </a:solidFill>
              </a:rPr>
              <a:t>Dica: ao invés de usar textos grandes, recomenda-se o uso de tópicos.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u="sng" baseline="0" dirty="0">
                <a:solidFill>
                  <a:srgbClr val="E82E8A"/>
                </a:solidFill>
              </a:rPr>
              <a:t>28 para o número da unidade</a:t>
            </a:r>
            <a:r>
              <a:rPr lang="pt-BR" sz="1200" b="1" baseline="0" dirty="0"/>
              <a:t>, </a:t>
            </a:r>
            <a:r>
              <a:rPr lang="pt-BR" sz="1200" b="1" u="sng" baseline="0" dirty="0"/>
              <a:t>24 para o título da disciplina </a:t>
            </a:r>
            <a:r>
              <a:rPr lang="pt-BR" sz="1200" b="1" baseline="0" dirty="0"/>
              <a:t>e </a:t>
            </a:r>
            <a:r>
              <a:rPr lang="pt-BR" sz="1200" b="1" u="sng" baseline="0" dirty="0"/>
              <a:t>16 a 24 para o texto</a:t>
            </a:r>
            <a:r>
              <a:rPr lang="pt-BR" sz="1200" b="0" baseline="0" dirty="0"/>
              <a:t>. Em casos de escritas maiores, selecione o texto e diminua de forma que fique equilibrado com o layout. Uma dica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9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b="0" dirty="0">
                <a:latin typeface="Franklin Gothic Demi Cond"/>
              </a:rPr>
              <a:t>Modelagem de Software 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ACE50DC-4490-96AA-DED9-F617C66BF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1. Implemente a função de impressão pensando em uma solução recursiva.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2. Repare que temos uma cabeça na nossa lista encadeada. Reescreva a função imprimir de tal forma que a cabeça da lista não seja exibida.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3. Implemente uma nova função inserir, onde o usuário possa indicar a posição onde quer o novo valor. Para isso o usuário deve passar como parâmetros o valor a ser inserido e o valor imediatamente após na lista encadeada.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4. Reescreva a função imprimir onde o usuário informe qual é o valor a ser excluído.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5. Faça uma alteração na função imprimir, de tal forma que exiba o conteúdo e o seu endereço na memória em hexadecimal.</a:t>
            </a:r>
            <a:endParaRPr lang="en-US" sz="24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9220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801458B-52FA-484A-BCDE-C5FAC0DE8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 err="1">
                <a:latin typeface="Calibri"/>
                <a:cs typeface="Calibri"/>
              </a:rPr>
              <a:t>Ascencio</a:t>
            </a:r>
            <a:r>
              <a:rPr lang="pt-BR" sz="2400" dirty="0">
                <a:latin typeface="Calibri"/>
                <a:cs typeface="Calibri"/>
              </a:rPr>
              <a:t>, A. F. G. </a:t>
            </a:r>
            <a:r>
              <a:rPr lang="pt-BR" sz="2400" b="1" dirty="0">
                <a:latin typeface="Calibri"/>
                <a:cs typeface="Calibri"/>
              </a:rPr>
              <a:t>Estrutura de dados:</a:t>
            </a:r>
            <a:r>
              <a:rPr lang="pt-BR" sz="2400" dirty="0">
                <a:latin typeface="Calibri"/>
                <a:cs typeface="Calibri"/>
              </a:rPr>
              <a:t> algoritmos, análise da complexidade e implementações em Java e C/C++. São Paulo: Pearson Prentice Hall, 2010.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>
                <a:latin typeface="Calibri"/>
                <a:cs typeface="Calibri"/>
              </a:rPr>
              <a:t>Tenenbaum, A. M. </a:t>
            </a:r>
            <a:r>
              <a:rPr lang="pt-BR" sz="2400" b="1" dirty="0">
                <a:latin typeface="Calibri"/>
                <a:cs typeface="Calibri"/>
              </a:rPr>
              <a:t>Estruturas de dados usando C.</a:t>
            </a:r>
            <a:r>
              <a:rPr lang="pt-BR" sz="2400" dirty="0">
                <a:latin typeface="Calibri"/>
                <a:cs typeface="Calibri"/>
              </a:rPr>
              <a:t> São Paulo: MAKRON Books, 1995.</a:t>
            </a:r>
            <a:endParaRPr lang="en-US" sz="2400" dirty="0">
              <a:latin typeface="Franklin Gothic Book"/>
              <a:cs typeface="Calibri"/>
            </a:endParaRP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 err="1">
                <a:latin typeface="Calibri"/>
                <a:cs typeface="Calibri"/>
              </a:rPr>
              <a:t>Deitel</a:t>
            </a:r>
            <a:r>
              <a:rPr lang="pt-BR" sz="2400" dirty="0">
                <a:latin typeface="Calibri"/>
                <a:cs typeface="Calibri"/>
              </a:rPr>
              <a:t>, P.; </a:t>
            </a:r>
            <a:r>
              <a:rPr lang="pt-BR" sz="2400" dirty="0" err="1">
                <a:latin typeface="Calibri"/>
                <a:cs typeface="Calibri"/>
              </a:rPr>
              <a:t>Deitel</a:t>
            </a:r>
            <a:r>
              <a:rPr lang="pt-BR" sz="2400" dirty="0">
                <a:latin typeface="Calibri"/>
                <a:cs typeface="Calibri"/>
              </a:rPr>
              <a:t>, H. </a:t>
            </a:r>
            <a:r>
              <a:rPr lang="pt-BR" sz="2400" b="1" dirty="0">
                <a:latin typeface="Calibri"/>
                <a:cs typeface="Calibri"/>
              </a:rPr>
              <a:t>Java:</a:t>
            </a:r>
            <a:r>
              <a:rPr lang="pt-BR" sz="2400" dirty="0">
                <a:latin typeface="Calibri"/>
                <a:cs typeface="Calibri"/>
              </a:rPr>
              <a:t> Como programar. São Paulo: Pearson </a:t>
            </a:r>
            <a:r>
              <a:rPr lang="pt-BR" sz="2400" dirty="0" err="1">
                <a:latin typeface="Calibri"/>
                <a:cs typeface="Calibri"/>
              </a:rPr>
              <a:t>Education</a:t>
            </a:r>
            <a:r>
              <a:rPr lang="pt-BR" sz="2400" dirty="0">
                <a:latin typeface="Calibri"/>
                <a:cs typeface="Calibri"/>
              </a:rPr>
              <a:t> do Brasil, 2017.</a:t>
            </a:r>
            <a:endParaRPr lang="en-US" sz="2400" dirty="0">
              <a:latin typeface="Franklin Gothic Book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F516E9-A507-4DD5-B119-E3E11196AD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dirty="0">
                <a:latin typeface="Franklin Gothic Demi Cond"/>
              </a:rPr>
              <a:t>Material Complementar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85AAABF-F072-4FFD-AD36-6DE7EBD8103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89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CBBBAB7-82C5-4C1C-AB28-3FF73EA5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/>
          </a:bodyPr>
          <a:lstStyle/>
          <a:p>
            <a:pPr marL="342900" indent="-342900" algn="just">
              <a:buChar char="•"/>
            </a:pPr>
            <a:r>
              <a:rPr lang="pt-PT" sz="2400" dirty="0">
                <a:latin typeface="Franklin Gothic Book"/>
              </a:rPr>
              <a:t>Mestre em Bioinformática pela Universidade Tecnológica Federal do Paraná (UTFPR), Cornélio Procópio. </a:t>
            </a:r>
            <a:endParaRPr lang="pt-PT" sz="2400"/>
          </a:p>
          <a:p>
            <a:pPr marL="342900" indent="-342900" algn="just">
              <a:buChar char="•"/>
            </a:pPr>
            <a:r>
              <a:rPr lang="pt-PT" sz="2400" dirty="0">
                <a:latin typeface="Franklin Gothic Book"/>
              </a:rPr>
              <a:t>Especialista em Administração e Desenvolvimento de Banco de Dados Oracle pela Universidade Tecnológica Federal do Paraná (UTFPR), Medianeira/PR. </a:t>
            </a:r>
            <a:endParaRPr lang="pt-PT" sz="2400" dirty="0"/>
          </a:p>
          <a:p>
            <a:pPr marL="342900" indent="-342900" algn="just">
              <a:buChar char="•"/>
            </a:pPr>
            <a:r>
              <a:rPr lang="pt-PT" sz="2400" dirty="0">
                <a:latin typeface="Franklin Gothic Book"/>
              </a:rPr>
              <a:t>Bacharel em Ciência da Computação pela Universidade Santa Cecília, Santos/SP. </a:t>
            </a:r>
            <a:endParaRPr lang="pt-PT" sz="2400" dirty="0"/>
          </a:p>
          <a:p>
            <a:pPr marL="342900" indent="-342900" algn="just">
              <a:buChar char="•"/>
            </a:pPr>
            <a:r>
              <a:rPr lang="pt-PT" sz="2400" dirty="0">
                <a:latin typeface="Franklin Gothic Book"/>
              </a:rPr>
              <a:t>Professor nos cursos de Tecnologia da Informação na UNICESUMAR, nas modalidades de educação a distância (EAD) e presencial. </a:t>
            </a:r>
            <a:endParaRPr lang="pt-PT" sz="2400" dirty="0"/>
          </a:p>
          <a:p>
            <a:pPr marL="342900" indent="-342900" algn="just">
              <a:buChar char="•"/>
            </a:pPr>
            <a:r>
              <a:rPr lang="pt-PT" sz="2400" dirty="0">
                <a:latin typeface="Franklin Gothic Book"/>
              </a:rPr>
              <a:t>Professor na educação profissional da SEED-PR. </a:t>
            </a:r>
            <a:endParaRPr lang="pt-PT" sz="2400" dirty="0"/>
          </a:p>
          <a:p>
            <a:pPr marL="342900" indent="-342900" algn="just">
              <a:buChar char="•"/>
            </a:pPr>
            <a:r>
              <a:rPr lang="pt-PT" sz="2400" dirty="0" err="1">
                <a:latin typeface="Franklin Gothic Book"/>
              </a:rPr>
              <a:t>Co-fundador</a:t>
            </a:r>
            <a:r>
              <a:rPr lang="pt-PT" sz="2400" dirty="0">
                <a:latin typeface="Franklin Gothic Book"/>
              </a:rPr>
              <a:t> da TI </a:t>
            </a:r>
            <a:r>
              <a:rPr lang="pt-PT" sz="2400" dirty="0" err="1">
                <a:latin typeface="Franklin Gothic Book"/>
              </a:rPr>
              <a:t>Academy</a:t>
            </a:r>
            <a:r>
              <a:rPr lang="pt-PT" sz="2400" dirty="0">
                <a:latin typeface="Franklin Gothic Book"/>
              </a:rPr>
              <a:t> Brasil. 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01261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BR" b="0" dirty="0">
                <a:latin typeface="Franklin Gothic Demi Cond"/>
              </a:rPr>
              <a:t>Lista Simplesmente Encadeada </a:t>
            </a:r>
            <a:endParaRPr lang="pt-PT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BR" dirty="0">
                <a:latin typeface="Franklin Gothic Book"/>
              </a:rPr>
              <a:t>Prof. </a:t>
            </a:r>
            <a:r>
              <a:rPr lang="pt-BR" dirty="0" err="1">
                <a:latin typeface="Franklin Gothic Book"/>
              </a:rPr>
              <a:t>Erinaldo</a:t>
            </a:r>
            <a:r>
              <a:rPr lang="pt-BR" dirty="0">
                <a:latin typeface="Franklin Gothic Book"/>
              </a:rPr>
              <a:t> Sanches Nascimento </a:t>
            </a:r>
            <a:endParaRPr lang="pt-PT" dirty="0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B15B9B3A-55FA-E24D-2168-5F8B259C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86" y="2917966"/>
            <a:ext cx="7358333" cy="20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08038-BD41-4540-97CB-1486E3AB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738" y="1660125"/>
            <a:ext cx="7415313" cy="2974020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3200" b="0" dirty="0">
                <a:latin typeface="Franklin Gothic Demi"/>
                <a:cs typeface="Times New Roman"/>
              </a:rPr>
              <a:t>Um conjunto de dados organizados em ordem linear.</a:t>
            </a:r>
            <a:endParaRPr lang="pt-PT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974738" y="4915458"/>
            <a:ext cx="5187264" cy="271441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1600" dirty="0" err="1">
                <a:latin typeface="Franklin Gothic Book"/>
              </a:rPr>
              <a:t>Ascencio</a:t>
            </a:r>
            <a:r>
              <a:rPr lang="pt-BR" sz="1600" dirty="0">
                <a:latin typeface="Franklin Gothic Book"/>
              </a:rPr>
              <a:t> (2010, p. 105) 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633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Introdução</a:t>
            </a:r>
            <a:endParaRPr lang="en-US" sz="2400" dirty="0">
              <a:latin typeface="Franklin Gothic Book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Fundamentos de Listas Dinâmicas</a:t>
            </a:r>
            <a:endParaRPr lang="en-US" sz="2400" dirty="0">
              <a:latin typeface="Franklin Gothic Book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Implementação de Lista Dinâmica</a:t>
            </a:r>
            <a:endParaRPr lang="en-US" sz="2400" dirty="0">
              <a:latin typeface="Franklin Gothic Book"/>
            </a:endParaRPr>
          </a:p>
          <a:p>
            <a:endParaRPr lang="pt-BR" sz="2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BR" b="0" dirty="0">
                <a:latin typeface="Franklin Gothic Demi Cond"/>
              </a:rPr>
              <a:t>Unidade 3 </a:t>
            </a:r>
            <a:endParaRPr lang="pt-PT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BR" dirty="0">
                <a:latin typeface="Franklin Gothic Demi Cond"/>
              </a:rPr>
              <a:t>Listas Dinâmicas</a:t>
            </a: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86B367BE-1734-5351-4555-DE54D11C1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32" y="3909151"/>
            <a:ext cx="7875916" cy="21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 lnSpcReduction="20000"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Computação e conjunto de dados dinâmicos:</a:t>
            </a:r>
            <a:endParaRPr lang="en-US" sz="2400" dirty="0">
              <a:solidFill>
                <a:srgbClr val="000000"/>
              </a:solidFill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Números;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Dados de um funcionário;</a:t>
            </a:r>
            <a:endParaRPr lang="en-US" sz="2400" dirty="0">
              <a:solidFill>
                <a:srgbClr val="000000"/>
              </a:solidFill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Dados de um produto, etc.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Principais operações:</a:t>
            </a:r>
            <a:endParaRPr lang="en-US" sz="2400" dirty="0">
              <a:solidFill>
                <a:srgbClr val="000000"/>
              </a:solidFill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Inserir um elemento;</a:t>
            </a:r>
            <a:endParaRPr lang="en-US" sz="2400" dirty="0">
              <a:solidFill>
                <a:srgbClr val="000000"/>
              </a:solidFill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Excluir um elemento;</a:t>
            </a:r>
            <a:endParaRPr lang="en-US" sz="2400" dirty="0">
              <a:solidFill>
                <a:srgbClr val="000000"/>
              </a:solidFill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Buscar um elemento;</a:t>
            </a:r>
            <a:endParaRPr lang="en-US" sz="2400" dirty="0">
              <a:solidFill>
                <a:srgbClr val="000000"/>
              </a:solidFill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Encontrar o maior e/ou menor;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Contar os elementos, etc.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Listas Dinâmicas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Introdução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8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Estrutura lista (encadeada):</a:t>
            </a:r>
            <a:endParaRPr lang="en-US" sz="2400" dirty="0"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Elemento que contém o dado;</a:t>
            </a:r>
            <a:endParaRPr lang="en-US" sz="2400" dirty="0"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Ponteiro para o próximo elemento.</a:t>
            </a:r>
            <a:endParaRPr lang="en-US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O que é uma lista homogênea?</a:t>
            </a:r>
            <a:endParaRPr lang="en-US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O que é uma lista heterogênea?</a:t>
            </a:r>
            <a:endParaRPr lang="en-US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Tipos de listas:</a:t>
            </a:r>
            <a:endParaRPr lang="en-US" sz="2400" dirty="0"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Simplesmente encadeada;</a:t>
            </a:r>
            <a:endParaRPr lang="en-US" sz="2400" dirty="0"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Duplamente encadeada;</a:t>
            </a:r>
            <a:endParaRPr lang="en-US" sz="2400" dirty="0">
              <a:latin typeface="Franklin Gothic Book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Circular.</a:t>
            </a:r>
            <a:endParaRPr lang="en-US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endParaRPr lang="pt-BR" sz="2400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Listas Dinâmicas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Fundamentos de Listas Dinâmicas </a:t>
            </a:r>
            <a:endParaRPr lang="pt-PT"/>
          </a:p>
        </p:txBody>
      </p:sp>
      <p:sp>
        <p:nvSpPr>
          <p:cNvPr id="6" name="Explosão: 14 Pontos 5">
            <a:extLst>
              <a:ext uri="{FF2B5EF4-FFF2-40B4-BE49-F238E27FC236}">
                <a16:creationId xmlns:a16="http://schemas.microsoft.com/office/drawing/2014/main" id="{7A752B56-72A7-92F6-3228-6CCC5E3AEF69}"/>
              </a:ext>
            </a:extLst>
          </p:cNvPr>
          <p:cNvSpPr/>
          <p:nvPr/>
        </p:nvSpPr>
        <p:spPr>
          <a:xfrm>
            <a:off x="5989749" y="3142017"/>
            <a:ext cx="2818932" cy="1150011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rgbClr val="FF0000"/>
                </a:solidFill>
                <a:cs typeface="Calibri"/>
              </a:rPr>
              <a:t>UNIDADE 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777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Vamos implementar?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/>
              <a:t>Lista Simplesmente Encadeada </a:t>
            </a:r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F23F2F05-0098-7A0D-74EB-11429A13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10" y="1546578"/>
            <a:ext cx="7415840" cy="34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Exercícios extra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/>
              <a:t>Lista Simplesmente Encadeada 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7F97AA26-346B-7D8F-DDEE-D73ACDA0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936279"/>
            <a:ext cx="7214557" cy="390713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02517E4-2922-86DF-9DE9-4623514F9072}"/>
              </a:ext>
            </a:extLst>
          </p:cNvPr>
          <p:cNvSpPr/>
          <p:nvPr/>
        </p:nvSpPr>
        <p:spPr>
          <a:xfrm>
            <a:off x="4822994" y="2394147"/>
            <a:ext cx="911595" cy="207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271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356</Words>
  <Application>Microsoft Office PowerPoint</Application>
  <PresentationFormat>Ecrã Panorâmico</PresentationFormat>
  <Paragraphs>19</Paragraphs>
  <Slides>12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Tema do Office</vt:lpstr>
      <vt:lpstr>Modelagem de Software </vt:lpstr>
      <vt:lpstr>Apresentação do PowerPoint</vt:lpstr>
      <vt:lpstr>Lista Simplesmente Encadeada </vt:lpstr>
      <vt:lpstr>Um conjunto de dados organizados em ordem linear.</vt:lpstr>
      <vt:lpstr>Apresentação do PowerPoint</vt:lpstr>
      <vt:lpstr>Apresentação do PowerPoint</vt:lpstr>
      <vt:lpstr>Apresentação do PowerPoint</vt:lpstr>
      <vt:lpstr>Vamos implementar? </vt:lpstr>
      <vt:lpstr>Exercícios extra 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Diogo Ribeiro Garcia</cp:lastModifiedBy>
  <cp:revision>450</cp:revision>
  <cp:lastPrinted>2021-05-21T20:29:14Z</cp:lastPrinted>
  <dcterms:created xsi:type="dcterms:W3CDTF">2020-01-23T19:05:58Z</dcterms:created>
  <dcterms:modified xsi:type="dcterms:W3CDTF">2022-05-02T17:51:38Z</dcterms:modified>
</cp:coreProperties>
</file>