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9" r:id="rId2"/>
    <p:sldId id="282" r:id="rId3"/>
    <p:sldId id="301" r:id="rId4"/>
    <p:sldId id="312" r:id="rId5"/>
    <p:sldId id="288" r:id="rId6"/>
    <p:sldId id="263" r:id="rId7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46"/>
    <a:srgbClr val="702F7D"/>
    <a:srgbClr val="E82E8A"/>
    <a:srgbClr val="00A6E9"/>
    <a:srgbClr val="EE7325"/>
    <a:srgbClr val="FDC432"/>
    <a:srgbClr val="F03CDB"/>
    <a:srgbClr val="0A435A"/>
    <a:srgbClr val="FF9933"/>
    <a:srgbClr val="1F30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CFE80-5FF1-95FF-6E89-A79FC5E3832E}" v="187" dt="2022-04-05T03:19:47.668"/>
    <p1510:client id="{23822C9E-7DF0-C1C8-D94C-AA5ED55D7CF9}" v="128" dt="2022-03-07T19:48:30.348"/>
    <p1510:client id="{4AD1EDA1-497D-3FBF-FC21-ED028780937A}" v="141" dt="2022-04-12T11:45:14.429"/>
    <p1510:client id="{4E8FC748-E22B-F737-3F61-F9EBF7A3FCF7}" v="676" dt="2022-02-22T20:20:17.719"/>
    <p1510:client id="{93D4584C-D7E1-777F-BA2E-473BC75BF721}" v="121" dt="2022-03-15T20:45:04.210"/>
    <p1510:client id="{D53ED049-E5BE-14DB-BCD5-D6CD308421B9}" v="255" dt="2022-02-24T19:16:08.778"/>
    <p1510:client id="{E9B6E218-61C0-89E2-0FB3-38D13F536886}" v="148" dt="2022-03-22T17:19:54.513"/>
    <p1510:client id="{F8EFBC2C-690D-A6AA-95DC-1CA3B6E52591}" v="119" dt="2022-03-29T19:56:25.1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9" autoAdjust="0"/>
    <p:restoredTop sz="96395" autoAdjust="0"/>
  </p:normalViewPr>
  <p:slideViewPr>
    <p:cSldViewPr snapToGrid="0">
      <p:cViewPr varScale="1">
        <p:scale>
          <a:sx n="69" d="100"/>
          <a:sy n="69" d="100"/>
        </p:scale>
        <p:origin x="84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80" d="100"/>
          <a:sy n="80" d="100"/>
        </p:scale>
        <p:origin x="4382" y="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C2E10-7560-4C5D-84DF-20AF2CF12561}" type="datetimeFigureOut">
              <a:rPr lang="pt-BR" smtClean="0"/>
              <a:t>21/06/2022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7BD69-B8A0-4DFB-9C6B-6D761F54D5E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346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2687E-8532-4A20-82D5-17B6D63C20D7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52F3B-EFEB-43EA-88D6-F27045EDC4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520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2" r="9451" b="6171"/>
          <a:stretch/>
        </p:blipFill>
        <p:spPr>
          <a:xfrm>
            <a:off x="40856" y="0"/>
            <a:ext cx="12151143" cy="6870700"/>
          </a:xfrm>
          <a:prstGeom prst="rect">
            <a:avLst/>
          </a:prstGeom>
        </p:spPr>
      </p:pic>
      <p:sp>
        <p:nvSpPr>
          <p:cNvPr id="14" name="Retângulo 13"/>
          <p:cNvSpPr/>
          <p:nvPr userDrawn="1"/>
        </p:nvSpPr>
        <p:spPr>
          <a:xfrm>
            <a:off x="-4862" y="0"/>
            <a:ext cx="12196862" cy="6870699"/>
          </a:xfrm>
          <a:prstGeom prst="rect">
            <a:avLst/>
          </a:prstGeom>
          <a:solidFill>
            <a:srgbClr val="002E4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799070" y="2573524"/>
            <a:ext cx="7050636" cy="1676400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 editar o nome do curso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0" y="466934"/>
            <a:ext cx="2026507" cy="390569"/>
          </a:xfrm>
          <a:prstGeom prst="rect">
            <a:avLst/>
          </a:prstGeom>
        </p:spPr>
      </p:pic>
      <p:grpSp>
        <p:nvGrpSpPr>
          <p:cNvPr id="7" name="Agrupar 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9" name="Retângulo 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0" name="Retângulo 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1" name="Retângulo 1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2" name="Retângulo 1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731" y="5982343"/>
            <a:ext cx="1030363" cy="5649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691" y="5949597"/>
            <a:ext cx="622667" cy="622667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032504" y="5894889"/>
            <a:ext cx="0" cy="7516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0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2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0" name="Agrupar 19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4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43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11277600" y="-1015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180" y="-8781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88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 userDrawn="1"/>
        </p:nvSpPr>
        <p:spPr>
          <a:xfrm>
            <a:off x="11277600" y="-1015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35" name="Agrupar 34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37" name="Retângulo 36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8" name="Retângulo 3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9" name="Retângulo 38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40" name="Retângulo 39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43" name="Imagem 4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180" y="-8781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51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2" name="Agrupar 21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3" name="Retângulo 22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82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01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5" name="Agrupar 2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6" name="Retângulo 2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70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 userDrawn="1"/>
        </p:nvSpPr>
        <p:spPr>
          <a:xfrm rot="5400000">
            <a:off x="5642016" y="314965"/>
            <a:ext cx="914400" cy="12185567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7948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9" name="Agrupar 28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5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91" r="29784" b="14253"/>
          <a:stretch/>
        </p:blipFill>
        <p:spPr>
          <a:xfrm>
            <a:off x="40855" y="0"/>
            <a:ext cx="12151145" cy="6858000"/>
          </a:xfrm>
          <a:prstGeom prst="rect">
            <a:avLst/>
          </a:prstGeom>
        </p:spPr>
      </p:pic>
      <p:sp>
        <p:nvSpPr>
          <p:cNvPr id="14" name="Retângulo 13"/>
          <p:cNvSpPr/>
          <p:nvPr userDrawn="1"/>
        </p:nvSpPr>
        <p:spPr>
          <a:xfrm>
            <a:off x="-4862" y="6445"/>
            <a:ext cx="12196862" cy="6851555"/>
          </a:xfrm>
          <a:prstGeom prst="rect">
            <a:avLst/>
          </a:prstGeom>
          <a:solidFill>
            <a:srgbClr val="002E4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799070" y="2573524"/>
            <a:ext cx="7050636" cy="1676400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 editar o nome do curso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0" y="466934"/>
            <a:ext cx="2026507" cy="390569"/>
          </a:xfrm>
          <a:prstGeom prst="rect">
            <a:avLst/>
          </a:prstGeom>
        </p:spPr>
      </p:pic>
      <p:grpSp>
        <p:nvGrpSpPr>
          <p:cNvPr id="7" name="Agrupar 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9" name="Retângulo 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0" name="Retângulo 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1" name="Retângulo 1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2" name="Retângulo 1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731" y="5982343"/>
            <a:ext cx="1030363" cy="5649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691" y="5949597"/>
            <a:ext cx="622667" cy="622667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032504" y="5894889"/>
            <a:ext cx="0" cy="7516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1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958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5" name="Agrupar 1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6" name="Retângulo 1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372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9" name="Retângulo 2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192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2731" y="-91434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713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9" name="Agrupar 18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2731" y="-91434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155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034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6" name="Agrupar 25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7" name="Retângulo 26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784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933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 userDrawn="1"/>
        </p:nvSpPr>
        <p:spPr>
          <a:xfrm rot="5400000">
            <a:off x="5637897" y="300345"/>
            <a:ext cx="914400" cy="12193805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1757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5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37464" y="0"/>
            <a:ext cx="7454536" cy="68580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4737464" cy="6858000"/>
          </a:xfrm>
          <a:prstGeom prst="rect">
            <a:avLst/>
          </a:prstGeom>
          <a:solidFill>
            <a:srgbClr val="002E46"/>
          </a:solidFill>
          <a:ln>
            <a:solidFill>
              <a:srgbClr val="1F30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04800" dist="2540000" dir="2154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77814" y="2584911"/>
            <a:ext cx="3801427" cy="1367246"/>
          </a:xfr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600" b="1" baseline="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</a:t>
            </a:r>
            <a:br>
              <a:rPr lang="pt-BR" dirty="0"/>
            </a:br>
            <a:r>
              <a:rPr lang="pt-BR" dirty="0"/>
              <a:t>editar o título</a:t>
            </a:r>
            <a:br>
              <a:rPr lang="pt-BR" dirty="0"/>
            </a:br>
            <a:r>
              <a:rPr lang="pt-BR" dirty="0"/>
              <a:t>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77814" y="5664748"/>
            <a:ext cx="5659395" cy="67149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14" y="673252"/>
            <a:ext cx="668338" cy="366472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16" y="661927"/>
            <a:ext cx="420786" cy="420786"/>
          </a:xfrm>
          <a:prstGeom prst="rect">
            <a:avLst/>
          </a:prstGeom>
        </p:spPr>
      </p:pic>
      <p:cxnSp>
        <p:nvCxnSpPr>
          <p:cNvPr id="13" name="Conector reto 12"/>
          <p:cNvCxnSpPr/>
          <p:nvPr userDrawn="1"/>
        </p:nvCxnSpPr>
        <p:spPr>
          <a:xfrm>
            <a:off x="1243385" y="567928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1682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379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30" name="Agrupar 29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1" name="Retângulo 30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390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204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00124" y="-90419"/>
            <a:ext cx="365792" cy="2030144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88033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00124" y="-90419"/>
            <a:ext cx="365792" cy="2030144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31" name="Agrupar 30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32" name="Retângulo 31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5" name="Retângulo 34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9434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2" name="Agrupar 21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3" name="Retângulo 22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645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985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5" name="Agrupar 2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6" name="Retângulo 2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138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 userDrawn="1"/>
        </p:nvSpPr>
        <p:spPr>
          <a:xfrm rot="5400000">
            <a:off x="5637897" y="310846"/>
            <a:ext cx="914400" cy="12193806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1039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9" name="Agrupar 28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5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/>
          <p:cNvGrpSpPr/>
          <p:nvPr userDrawn="1"/>
        </p:nvGrpSpPr>
        <p:grpSpPr>
          <a:xfrm>
            <a:off x="-130104" y="2043875"/>
            <a:ext cx="1110354" cy="3993977"/>
            <a:chOff x="-130104" y="2043875"/>
            <a:chExt cx="1110354" cy="3993977"/>
          </a:xfrm>
        </p:grpSpPr>
        <p:pic>
          <p:nvPicPr>
            <p:cNvPr id="18" name="Imagem 17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A6E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94066" y="2441659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4" name="Imagem 23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501837" y="3807398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5" name="Imagem 24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510304" y="5173137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6" name="Imagem 25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534" y="2424075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7" name="Imagem 26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63" y="3789814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8" name="Imagem 27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9296" y="5155553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</p:grpSp>
      <p:pic>
        <p:nvPicPr>
          <p:cNvPr id="4" name="Imagem 3"/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55" t="19175" r="13900" b="33334"/>
          <a:stretch/>
        </p:blipFill>
        <p:spPr>
          <a:xfrm>
            <a:off x="-304801" y="-529065"/>
            <a:ext cx="3992493" cy="367781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" name="Espaço Reservado para Texto 2"/>
          <p:cNvSpPr>
            <a:spLocks noGrp="1"/>
          </p:cNvSpPr>
          <p:nvPr userDrawn="1">
            <p:ph type="body" idx="1" hasCustomPrompt="1"/>
          </p:nvPr>
        </p:nvSpPr>
        <p:spPr>
          <a:xfrm>
            <a:off x="3992493" y="5030868"/>
            <a:ext cx="5187264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992493" y="1188127"/>
            <a:ext cx="6657975" cy="2852737"/>
          </a:xfrm>
        </p:spPr>
        <p:txBody>
          <a:bodyPr anchor="ctr">
            <a:normAutofit/>
          </a:bodyPr>
          <a:lstStyle>
            <a:lvl1pPr algn="l">
              <a:defRPr sz="5000" b="1">
                <a:solidFill>
                  <a:schemeClr val="bg1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grpSp>
        <p:nvGrpSpPr>
          <p:cNvPr id="13" name="Agrupar 12"/>
          <p:cNvGrpSpPr/>
          <p:nvPr userDrawn="1"/>
        </p:nvGrpSpPr>
        <p:grpSpPr>
          <a:xfrm>
            <a:off x="0" y="6813931"/>
            <a:ext cx="12192000" cy="45719"/>
            <a:chOff x="-3124684" y="6837381"/>
            <a:chExt cx="12469445" cy="41235"/>
          </a:xfrm>
        </p:grpSpPr>
        <p:sp>
          <p:nvSpPr>
            <p:cNvPr id="14" name="Retângulo 13"/>
            <p:cNvSpPr/>
            <p:nvPr userDrawn="1"/>
          </p:nvSpPr>
          <p:spPr>
            <a:xfrm rot="10800000" flipH="1" flipV="1">
              <a:off x="-3124684" y="6837384"/>
              <a:ext cx="3117362" cy="41232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5" name="Retângulo 14"/>
            <p:cNvSpPr/>
            <p:nvPr userDrawn="1"/>
          </p:nvSpPr>
          <p:spPr>
            <a:xfrm rot="10800000" flipH="1" flipV="1">
              <a:off x="-7322" y="6837383"/>
              <a:ext cx="3117362" cy="41232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6" name="Retângulo 15"/>
            <p:cNvSpPr/>
            <p:nvPr userDrawn="1"/>
          </p:nvSpPr>
          <p:spPr>
            <a:xfrm rot="10800000" flipH="1" flipV="1">
              <a:off x="6227399" y="6837381"/>
              <a:ext cx="3117362" cy="41232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0800000" flipH="1" flipV="1">
              <a:off x="3110039" y="6837384"/>
              <a:ext cx="3117362" cy="41232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4098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973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3" name="Agrupar 12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4" name="Retângulo 13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5" name="Retângulo 14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6" name="Retângulo 15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624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9" name="Retângulo 2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887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 userDrawn="1"/>
        </p:nvSpPr>
        <p:spPr>
          <a:xfrm>
            <a:off x="11275928" y="-1015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404" y="-90419"/>
            <a:ext cx="371888" cy="2030144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08565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11275928" y="-1015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404" y="-90419"/>
            <a:ext cx="371888" cy="2030144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20" name="Agrupar 19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381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44"/>
            <a:ext cx="12192000" cy="68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3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5" name="Agrupar 2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6" name="Retângulo 2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7" name="Retângulo 26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7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9" name="Agrupar 28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7" name="Imagem 3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7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Retângulo 14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6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Retângulo 14"/>
          <p:cNvSpPr/>
          <p:nvPr userDrawn="1"/>
        </p:nvSpPr>
        <p:spPr>
          <a:xfrm rot="5400000">
            <a:off x="5638800" y="304799"/>
            <a:ext cx="914400" cy="12192002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16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4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6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2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1" r:id="rId4"/>
    <p:sldLayoutId id="2147483652" r:id="rId5"/>
    <p:sldLayoutId id="2147483665" r:id="rId6"/>
    <p:sldLayoutId id="2147483653" r:id="rId7"/>
    <p:sldLayoutId id="2147483659" r:id="rId8"/>
    <p:sldLayoutId id="2147483660" r:id="rId9"/>
    <p:sldLayoutId id="2147483654" r:id="rId10"/>
    <p:sldLayoutId id="2147483667" r:id="rId11"/>
    <p:sldLayoutId id="2147483662" r:id="rId12"/>
    <p:sldLayoutId id="2147483668" r:id="rId13"/>
    <p:sldLayoutId id="2147483663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  <p:sldLayoutId id="2147483686" r:id="rId32"/>
    <p:sldLayoutId id="2147483687" r:id="rId33"/>
    <p:sldLayoutId id="2147483688" r:id="rId34"/>
    <p:sldLayoutId id="2147483698" r:id="rId35"/>
    <p:sldLayoutId id="2147483689" r:id="rId36"/>
    <p:sldLayoutId id="2147483690" r:id="rId37"/>
    <p:sldLayoutId id="2147483691" r:id="rId38"/>
    <p:sldLayoutId id="2147483692" r:id="rId39"/>
    <p:sldLayoutId id="2147483693" r:id="rId40"/>
    <p:sldLayoutId id="2147483694" r:id="rId41"/>
    <p:sldLayoutId id="2147483695" r:id="rId42"/>
    <p:sldLayoutId id="2147483696" r:id="rId43"/>
    <p:sldLayoutId id="2147483697" r:id="rId44"/>
    <p:sldLayoutId id="2147483657" r:id="rId4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c.br/pub/Cursos/CursoHTML5/html5-web.pdf" TargetMode="External"/><Relationship Id="rId2" Type="http://schemas.openxmlformats.org/officeDocument/2006/relationships/hyperlink" Target="https://www.dicasux.com.br/figma/figma-tutorial-prototipo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pt-BR" b="0" dirty="0" smtClean="0">
                <a:latin typeface="Franklin Gothic Demi Cond"/>
              </a:rPr>
              <a:t>Programação Front </a:t>
            </a:r>
            <a:r>
              <a:rPr lang="pt-BR" b="0" dirty="0" err="1" smtClean="0">
                <a:latin typeface="Franklin Gothic Demi Cond"/>
              </a:rPr>
              <a:t>End</a:t>
            </a:r>
            <a:r>
              <a:rPr lang="pt-BR" b="0" dirty="0">
                <a:latin typeface="Franklin Gothic Demi Cond"/>
              </a:rPr>
              <a:t> </a:t>
            </a:r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799070" y="6317673"/>
            <a:ext cx="32175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EE7325"/>
                </a:solidFill>
                <a:latin typeface="Exo 2 Extra Bold" panose="00000900000000000000" pitchFamily="50" charset="0"/>
              </a:rPr>
              <a:t>SISTEMAS PARA INTERNET</a:t>
            </a:r>
          </a:p>
        </p:txBody>
      </p:sp>
    </p:spTree>
    <p:extLst>
      <p:ext uri="{BB962C8B-B14F-4D97-AF65-F5344CB8AC3E}">
        <p14:creationId xmlns:p14="http://schemas.microsoft.com/office/powerpoint/2010/main" val="4072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sz="2200" b="1" dirty="0" smtClean="0">
                <a:solidFill>
                  <a:srgbClr val="7030A0"/>
                </a:solidFill>
              </a:rPr>
              <a:t>Proposta de cronograma dos encontros:</a:t>
            </a:r>
          </a:p>
          <a:p>
            <a:endParaRPr lang="pt-BR" sz="2000" b="1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000" b="1" dirty="0" smtClean="0">
                <a:solidFill>
                  <a:srgbClr val="002060"/>
                </a:solidFill>
              </a:rPr>
              <a:t>Aula 01: Princípios de Desenvolvimento WEB e prototipação</a:t>
            </a:r>
          </a:p>
          <a:p>
            <a:r>
              <a:rPr lang="pt-BR" sz="2000" dirty="0" smtClean="0"/>
              <a:t>Unidade I e Unidade II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000" b="1" dirty="0" smtClean="0">
                <a:solidFill>
                  <a:srgbClr val="002060"/>
                </a:solidFill>
              </a:rPr>
              <a:t>Aula 02</a:t>
            </a:r>
            <a:r>
              <a:rPr lang="pt-BR" sz="2000" b="1" dirty="0">
                <a:solidFill>
                  <a:srgbClr val="002060"/>
                </a:solidFill>
              </a:rPr>
              <a:t>: </a:t>
            </a:r>
            <a:r>
              <a:rPr lang="pt-BR" sz="2000" b="1" dirty="0" smtClean="0">
                <a:solidFill>
                  <a:srgbClr val="002060"/>
                </a:solidFill>
              </a:rPr>
              <a:t>Introdução </a:t>
            </a:r>
            <a:r>
              <a:rPr lang="pt-BR" sz="2000" b="1" dirty="0">
                <a:solidFill>
                  <a:srgbClr val="002060"/>
                </a:solidFill>
              </a:rPr>
              <a:t>ao HTML 5 </a:t>
            </a:r>
            <a:r>
              <a:rPr lang="pt-BR" sz="2000" b="1" dirty="0" smtClean="0">
                <a:solidFill>
                  <a:srgbClr val="002060"/>
                </a:solidFill>
              </a:rPr>
              <a:t>semântico, links, imagens com aplicação de </a:t>
            </a:r>
            <a:r>
              <a:rPr lang="pt-BR" sz="2000" b="1" dirty="0">
                <a:solidFill>
                  <a:srgbClr val="002060"/>
                </a:solidFill>
              </a:rPr>
              <a:t>CSS </a:t>
            </a:r>
            <a:endParaRPr lang="pt-BR" sz="2000" b="1" dirty="0" smtClean="0">
              <a:solidFill>
                <a:srgbClr val="002060"/>
              </a:solidFill>
            </a:endParaRPr>
          </a:p>
          <a:p>
            <a:r>
              <a:rPr lang="pt-BR" sz="2000" dirty="0"/>
              <a:t>Unidade </a:t>
            </a:r>
            <a:r>
              <a:rPr lang="pt-BR" sz="2000" dirty="0" smtClean="0"/>
              <a:t>II e Unidade III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500" b="1" dirty="0" smtClean="0">
                <a:solidFill>
                  <a:srgbClr val="002060"/>
                </a:solidFill>
              </a:rPr>
              <a:t>Aula 03: Continuação do HTML 5, formulários, tabelas, listas com </a:t>
            </a:r>
            <a:r>
              <a:rPr lang="pt-BR" sz="2500" b="1" dirty="0">
                <a:solidFill>
                  <a:srgbClr val="002060"/>
                </a:solidFill>
              </a:rPr>
              <a:t>aplicação de CSS </a:t>
            </a:r>
            <a:endParaRPr lang="pt-BR" sz="2500" b="1" dirty="0" smtClean="0">
              <a:solidFill>
                <a:srgbClr val="002060"/>
              </a:solidFill>
            </a:endParaRPr>
          </a:p>
          <a:p>
            <a:r>
              <a:rPr lang="pt-BR" sz="2000" dirty="0"/>
              <a:t>Unidade II e Unidade III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000" b="1" dirty="0" smtClean="0">
                <a:solidFill>
                  <a:srgbClr val="002060"/>
                </a:solidFill>
              </a:rPr>
              <a:t>Aula 04: Incorporando </a:t>
            </a:r>
            <a:r>
              <a:rPr lang="pt-BR" sz="2000" b="1" dirty="0" err="1" smtClean="0">
                <a:solidFill>
                  <a:srgbClr val="002060"/>
                </a:solidFill>
              </a:rPr>
              <a:t>javaScript</a:t>
            </a:r>
            <a:r>
              <a:rPr lang="pt-BR" sz="2000" b="1" dirty="0" smtClean="0">
                <a:solidFill>
                  <a:srgbClr val="002060"/>
                </a:solidFill>
              </a:rPr>
              <a:t> e </a:t>
            </a:r>
            <a:r>
              <a:rPr lang="pt-BR" sz="2000" b="1" dirty="0" err="1" smtClean="0">
                <a:solidFill>
                  <a:srgbClr val="002060"/>
                </a:solidFill>
              </a:rPr>
              <a:t>jquery</a:t>
            </a:r>
            <a:r>
              <a:rPr lang="pt-BR" sz="2000" b="1" dirty="0" smtClean="0">
                <a:solidFill>
                  <a:srgbClr val="002060"/>
                </a:solidFill>
              </a:rPr>
              <a:t> ao front</a:t>
            </a:r>
          </a:p>
          <a:p>
            <a:r>
              <a:rPr lang="pt-BR" sz="2000" dirty="0" smtClean="0"/>
              <a:t>Unidade IV</a:t>
            </a:r>
            <a:endParaRPr lang="pt-BR" sz="2000" dirty="0"/>
          </a:p>
        </p:txBody>
      </p:sp>
      <p:sp>
        <p:nvSpPr>
          <p:cNvPr id="3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00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Linguagens para Front e Back </a:t>
            </a:r>
            <a:r>
              <a:rPr lang="pt-BR" dirty="0" err="1" smtClean="0"/>
              <a:t>end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  <p:pic>
        <p:nvPicPr>
          <p:cNvPr id="6148" name="Picture 4" descr="Fotos grátis de Código"/>
          <p:cNvPicPr>
            <a:picLocks noGrp="1" noChangeAspect="1" noChangeArrowheads="1"/>
          </p:cNvPicPr>
          <p:nvPr>
            <p:ph type="pic" idx="10"/>
          </p:nvPr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7" r="1942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74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400" b="1" dirty="0" smtClean="0"/>
              <a:t>Prática</a:t>
            </a:r>
            <a:endParaRPr lang="pt-BR" sz="2400" b="1" dirty="0"/>
          </a:p>
        </p:txBody>
      </p:sp>
      <p:pic>
        <p:nvPicPr>
          <p:cNvPr id="2050" name="Picture 2" descr="Fotos grátis de Estratég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836" y="1830672"/>
            <a:ext cx="6109352" cy="406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6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b="1" dirty="0" smtClean="0"/>
              <a:t>Materiais extras</a:t>
            </a:r>
          </a:p>
          <a:p>
            <a:r>
              <a:rPr lang="pt-BR" sz="2000" dirty="0">
                <a:hlinkClick r:id="rId2"/>
              </a:rPr>
              <a:t>https://www.dicasux.com.br/figma/figma-tutorial-prototipo</a:t>
            </a:r>
            <a:r>
              <a:rPr lang="pt-BR" sz="2000" dirty="0" smtClean="0">
                <a:hlinkClick r:id="rId2"/>
              </a:rPr>
              <a:t>/</a:t>
            </a:r>
            <a:endParaRPr lang="pt-BR" sz="2000" dirty="0" smtClean="0"/>
          </a:p>
          <a:p>
            <a:r>
              <a:rPr lang="pt-BR" sz="2000" dirty="0">
                <a:hlinkClick r:id="rId3"/>
              </a:rPr>
              <a:t>https://</a:t>
            </a:r>
            <a:r>
              <a:rPr lang="pt-BR" sz="2000" dirty="0" smtClean="0">
                <a:hlinkClick r:id="rId3"/>
              </a:rPr>
              <a:t>www.w3c.br/pub/Cursos/CursoHTML5/html5-web.pdf</a:t>
            </a:r>
            <a:endParaRPr lang="pt-BR" sz="2000" dirty="0" smtClean="0"/>
          </a:p>
          <a:p>
            <a:endParaRPr lang="pt-BR" dirty="0"/>
          </a:p>
        </p:txBody>
      </p:sp>
      <p:sp>
        <p:nvSpPr>
          <p:cNvPr id="3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185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59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wrap="square" rtlCol="0">
        <a:spAutoFit/>
      </a:bodyPr>
      <a:lstStyle>
        <a:defPPr>
          <a:defRPr dirty="0" smtClean="0">
            <a:ln>
              <a:solidFill>
                <a:schemeClr val="accent2">
                  <a:lumMod val="75000"/>
                </a:schemeClr>
              </a:solidFill>
            </a:ln>
            <a:solidFill>
              <a:srgbClr val="EE7325"/>
            </a:solidFill>
            <a:latin typeface="Exo 2 Extra Bold" panose="00000900000000000000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2544</TotalTime>
  <Words>121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5" baseType="lpstr">
      <vt:lpstr>Arial</vt:lpstr>
      <vt:lpstr>Calibri</vt:lpstr>
      <vt:lpstr>Exo 2 Extra Bold</vt:lpstr>
      <vt:lpstr>Franklin Gothic Book</vt:lpstr>
      <vt:lpstr>Franklin Gothic Demi</vt:lpstr>
      <vt:lpstr>Franklin Gothic Demi Cond</vt:lpstr>
      <vt:lpstr>Times New Roman</vt:lpstr>
      <vt:lpstr>Wingdings</vt:lpstr>
      <vt:lpstr>Tema do Office</vt:lpstr>
      <vt:lpstr>Programação Front End </vt:lpstr>
      <vt:lpstr>Apresentação do PowerPoint</vt:lpstr>
      <vt:lpstr>Linguagens para Front e Back end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Coppola Cole</dc:creator>
  <cp:lastModifiedBy>Rafael Alves Florindo</cp:lastModifiedBy>
  <cp:revision>1174</cp:revision>
  <cp:lastPrinted>2021-05-21T20:29:14Z</cp:lastPrinted>
  <dcterms:created xsi:type="dcterms:W3CDTF">2020-01-23T19:05:58Z</dcterms:created>
  <dcterms:modified xsi:type="dcterms:W3CDTF">2022-06-21T20:08:46Z</dcterms:modified>
</cp:coreProperties>
</file>