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407" r:id="rId4"/>
    <p:sldId id="440" r:id="rId5"/>
    <p:sldId id="441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444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meu_vetor1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notas: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[1..4] de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89192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meu_vetor1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notas: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[1..4] de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escreva("Digite a nota 1:")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leia(notas[1])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86049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meu_vetor1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notas: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[1..4] de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escreva("Digite a nota 1:")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leia(notas[1])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escreva("Digite a nota 2:")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leia(notas[2])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44176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meu_vetor1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notas: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[1..4] de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escreva("Digite a nota 1:")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leia(notas[1])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escreva("Digite a nota 2:")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leia(notas[2])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escreva("Digite a nota 3:")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leia(notas[3])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25370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meu_vetor1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notas: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[1..4] de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escreva("Digite a nota 1:")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leia(notas[1])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escreva("Digite a nota 2:")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leia(notas[2])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escreva("Digite a nota 3:")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leia(notas[3])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escreva("Digite a nota 4:")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leia(notas[4])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30646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meu_vetor2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notas: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[1..4] de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   escreva("Digite a nota ", i, ":")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   leia(notas[i])		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68203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3000" dirty="0"/>
              <a:t>O que seria exibido para o usuário:</a:t>
            </a:r>
          </a:p>
          <a:p>
            <a:r>
              <a:rPr lang="pt-BR" sz="3000" dirty="0"/>
              <a:t>			  </a:t>
            </a:r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1:</a:t>
            </a:r>
          </a:p>
          <a:p>
            <a:r>
              <a:rPr lang="pt-BR" sz="3000" dirty="0"/>
              <a:t>			  </a:t>
            </a:r>
            <a:r>
              <a:rPr lang="pt-BR" sz="3000" dirty="0">
                <a:solidFill>
                  <a:schemeClr val="bg1">
                    <a:lumMod val="95000"/>
                  </a:schemeClr>
                </a:solidFill>
              </a:rPr>
              <a:t>|</a:t>
            </a:r>
          </a:p>
          <a:p>
            <a:endParaRPr lang="pt-BR" sz="3000" dirty="0"/>
          </a:p>
          <a:p>
            <a:endParaRPr lang="pt-BR" sz="3000" dirty="0"/>
          </a:p>
          <a:p>
            <a:r>
              <a:rPr lang="pt-BR" sz="3000" dirty="0"/>
              <a:t>O que aconteceria na memória do computador:</a:t>
            </a:r>
          </a:p>
          <a:p>
            <a:endParaRPr lang="pt-BR" sz="3000" dirty="0"/>
          </a:p>
          <a:p>
            <a:endParaRPr lang="pt-BR" sz="3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Teste de mesa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EE23E0-3C73-440F-98D6-DAEFAF0266FD}"/>
              </a:ext>
            </a:extLst>
          </p:cNvPr>
          <p:cNvSpPr/>
          <p:nvPr/>
        </p:nvSpPr>
        <p:spPr>
          <a:xfrm>
            <a:off x="3059832" y="2204392"/>
            <a:ext cx="3240360" cy="129614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B730BD-CB0D-449A-987E-2DCCD018E43E}"/>
              </a:ext>
            </a:extLst>
          </p:cNvPr>
          <p:cNvSpPr/>
          <p:nvPr/>
        </p:nvSpPr>
        <p:spPr>
          <a:xfrm>
            <a:off x="3732346" y="3660718"/>
            <a:ext cx="1824200" cy="3136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22FF50E-5C82-46E0-8D43-840D9D9C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58251"/>
              </p:ext>
            </p:extLst>
          </p:nvPr>
        </p:nvGraphicFramePr>
        <p:xfrm>
          <a:off x="1017439" y="5043671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C5C7F40-F25F-41EF-93C3-4B7C6BD6B438}"/>
              </a:ext>
            </a:extLst>
          </p:cNvPr>
          <p:cNvSpPr/>
          <p:nvPr/>
        </p:nvSpPr>
        <p:spPr>
          <a:xfrm>
            <a:off x="4634293" y="3521786"/>
            <a:ext cx="4571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7585752-34F5-432F-AB17-F92F5F8CDBC5}"/>
              </a:ext>
            </a:extLst>
          </p:cNvPr>
          <p:cNvSpPr/>
          <p:nvPr/>
        </p:nvSpPr>
        <p:spPr>
          <a:xfrm>
            <a:off x="3057601" y="5079529"/>
            <a:ext cx="1032554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C6B81A-755A-46E4-8891-86B23E42724D}"/>
              </a:ext>
            </a:extLst>
          </p:cNvPr>
          <p:cNvSpPr txBox="1"/>
          <p:nvPr/>
        </p:nvSpPr>
        <p:spPr>
          <a:xfrm>
            <a:off x="3057601" y="2204392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1:</a:t>
            </a:r>
          </a:p>
          <a:p>
            <a:endParaRPr lang="pt-BR" sz="3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3000" dirty="0"/>
              <a:t>O que seria exibido para o usuário:</a:t>
            </a:r>
          </a:p>
          <a:p>
            <a:r>
              <a:rPr lang="pt-BR" sz="3000" dirty="0"/>
              <a:t>			  </a:t>
            </a:r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1:</a:t>
            </a:r>
          </a:p>
          <a:p>
            <a:r>
              <a:rPr lang="pt-BR" sz="3000" dirty="0"/>
              <a:t>			  </a:t>
            </a:r>
            <a:r>
              <a:rPr lang="pt-BR" sz="3000" dirty="0">
                <a:solidFill>
                  <a:schemeClr val="bg1">
                    <a:lumMod val="95000"/>
                  </a:schemeClr>
                </a:solidFill>
              </a:rPr>
              <a:t>|</a:t>
            </a:r>
          </a:p>
          <a:p>
            <a:endParaRPr lang="pt-BR" sz="3000" dirty="0"/>
          </a:p>
          <a:p>
            <a:endParaRPr lang="pt-BR" sz="3000" dirty="0"/>
          </a:p>
          <a:p>
            <a:r>
              <a:rPr lang="pt-BR" sz="3000" dirty="0"/>
              <a:t>O que aconteceria na memória do computador:</a:t>
            </a:r>
          </a:p>
          <a:p>
            <a:endParaRPr lang="pt-BR" sz="3000" dirty="0"/>
          </a:p>
          <a:p>
            <a:endParaRPr lang="pt-BR" sz="3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Teste de mesa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EE23E0-3C73-440F-98D6-DAEFAF0266FD}"/>
              </a:ext>
            </a:extLst>
          </p:cNvPr>
          <p:cNvSpPr/>
          <p:nvPr/>
        </p:nvSpPr>
        <p:spPr>
          <a:xfrm>
            <a:off x="3059832" y="2204392"/>
            <a:ext cx="3240360" cy="129614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B730BD-CB0D-449A-987E-2DCCD018E43E}"/>
              </a:ext>
            </a:extLst>
          </p:cNvPr>
          <p:cNvSpPr/>
          <p:nvPr/>
        </p:nvSpPr>
        <p:spPr>
          <a:xfrm>
            <a:off x="3732346" y="3660718"/>
            <a:ext cx="1824200" cy="3136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22FF50E-5C82-46E0-8D43-840D9D9C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70111"/>
              </p:ext>
            </p:extLst>
          </p:nvPr>
        </p:nvGraphicFramePr>
        <p:xfrm>
          <a:off x="1017439" y="5043671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C5C7F40-F25F-41EF-93C3-4B7C6BD6B438}"/>
              </a:ext>
            </a:extLst>
          </p:cNvPr>
          <p:cNvSpPr/>
          <p:nvPr/>
        </p:nvSpPr>
        <p:spPr>
          <a:xfrm>
            <a:off x="4634293" y="3521786"/>
            <a:ext cx="4571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7585752-34F5-432F-AB17-F92F5F8CDBC5}"/>
              </a:ext>
            </a:extLst>
          </p:cNvPr>
          <p:cNvSpPr/>
          <p:nvPr/>
        </p:nvSpPr>
        <p:spPr>
          <a:xfrm>
            <a:off x="3057601" y="5079529"/>
            <a:ext cx="1032554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C6B81A-755A-46E4-8891-86B23E42724D}"/>
              </a:ext>
            </a:extLst>
          </p:cNvPr>
          <p:cNvSpPr txBox="1"/>
          <p:nvPr/>
        </p:nvSpPr>
        <p:spPr>
          <a:xfrm>
            <a:off x="3057601" y="2204392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1:</a:t>
            </a:r>
          </a:p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10.0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5DB58B-A8A5-4572-B7AB-687218C7104A}"/>
              </a:ext>
            </a:extLst>
          </p:cNvPr>
          <p:cNvSpPr/>
          <p:nvPr/>
        </p:nvSpPr>
        <p:spPr>
          <a:xfrm>
            <a:off x="2859508" y="5079530"/>
            <a:ext cx="1440160" cy="90024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28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3000" dirty="0"/>
              <a:t>O que seria exibido para o usuário:</a:t>
            </a:r>
          </a:p>
          <a:p>
            <a:r>
              <a:rPr lang="pt-BR" sz="3000" dirty="0"/>
              <a:t>			  </a:t>
            </a:r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1:</a:t>
            </a:r>
          </a:p>
          <a:p>
            <a:r>
              <a:rPr lang="pt-BR" sz="3000" dirty="0"/>
              <a:t>			  </a:t>
            </a:r>
            <a:r>
              <a:rPr lang="pt-BR" sz="3000" dirty="0">
                <a:solidFill>
                  <a:schemeClr val="bg1">
                    <a:lumMod val="95000"/>
                  </a:schemeClr>
                </a:solidFill>
              </a:rPr>
              <a:t>|</a:t>
            </a:r>
          </a:p>
          <a:p>
            <a:endParaRPr lang="pt-BR" sz="3000" dirty="0"/>
          </a:p>
          <a:p>
            <a:endParaRPr lang="pt-BR" sz="3000" dirty="0"/>
          </a:p>
          <a:p>
            <a:r>
              <a:rPr lang="pt-BR" sz="3000" dirty="0"/>
              <a:t>O que aconteceria na memória do computador:</a:t>
            </a:r>
          </a:p>
          <a:p>
            <a:endParaRPr lang="pt-BR" sz="3000" dirty="0"/>
          </a:p>
          <a:p>
            <a:endParaRPr lang="pt-BR" sz="3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Teste de mesa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EE23E0-3C73-440F-98D6-DAEFAF0266FD}"/>
              </a:ext>
            </a:extLst>
          </p:cNvPr>
          <p:cNvSpPr/>
          <p:nvPr/>
        </p:nvSpPr>
        <p:spPr>
          <a:xfrm>
            <a:off x="3059832" y="2204392"/>
            <a:ext cx="3240360" cy="129614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B730BD-CB0D-449A-987E-2DCCD018E43E}"/>
              </a:ext>
            </a:extLst>
          </p:cNvPr>
          <p:cNvSpPr/>
          <p:nvPr/>
        </p:nvSpPr>
        <p:spPr>
          <a:xfrm>
            <a:off x="3732346" y="3660718"/>
            <a:ext cx="1824200" cy="3136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22FF50E-5C82-46E0-8D43-840D9D9C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82641"/>
              </p:ext>
            </p:extLst>
          </p:nvPr>
        </p:nvGraphicFramePr>
        <p:xfrm>
          <a:off x="1017439" y="5043671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C5C7F40-F25F-41EF-93C3-4B7C6BD6B438}"/>
              </a:ext>
            </a:extLst>
          </p:cNvPr>
          <p:cNvSpPr/>
          <p:nvPr/>
        </p:nvSpPr>
        <p:spPr>
          <a:xfrm>
            <a:off x="4634293" y="3521786"/>
            <a:ext cx="4571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7585752-34F5-432F-AB17-F92F5F8CDBC5}"/>
              </a:ext>
            </a:extLst>
          </p:cNvPr>
          <p:cNvSpPr/>
          <p:nvPr/>
        </p:nvSpPr>
        <p:spPr>
          <a:xfrm>
            <a:off x="4568349" y="5079529"/>
            <a:ext cx="1032554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C6B81A-755A-46E4-8891-86B23E42724D}"/>
              </a:ext>
            </a:extLst>
          </p:cNvPr>
          <p:cNvSpPr txBox="1"/>
          <p:nvPr/>
        </p:nvSpPr>
        <p:spPr>
          <a:xfrm>
            <a:off x="3057601" y="2204392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2:</a:t>
            </a:r>
          </a:p>
          <a:p>
            <a:endParaRPr lang="pt-BR" sz="3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3000" dirty="0"/>
              <a:t>O que seria exibido para o usuário:</a:t>
            </a:r>
          </a:p>
          <a:p>
            <a:r>
              <a:rPr lang="pt-BR" sz="3000" dirty="0"/>
              <a:t>			  </a:t>
            </a:r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1:</a:t>
            </a:r>
          </a:p>
          <a:p>
            <a:r>
              <a:rPr lang="pt-BR" sz="3000" dirty="0"/>
              <a:t>			  </a:t>
            </a:r>
            <a:r>
              <a:rPr lang="pt-BR" sz="3000" dirty="0">
                <a:solidFill>
                  <a:schemeClr val="bg1">
                    <a:lumMod val="95000"/>
                  </a:schemeClr>
                </a:solidFill>
              </a:rPr>
              <a:t>|</a:t>
            </a:r>
          </a:p>
          <a:p>
            <a:endParaRPr lang="pt-BR" sz="3000" dirty="0"/>
          </a:p>
          <a:p>
            <a:endParaRPr lang="pt-BR" sz="3000" dirty="0"/>
          </a:p>
          <a:p>
            <a:r>
              <a:rPr lang="pt-BR" sz="3000" dirty="0"/>
              <a:t>O que aconteceria na memória do computador:</a:t>
            </a:r>
          </a:p>
          <a:p>
            <a:endParaRPr lang="pt-BR" sz="3000" dirty="0"/>
          </a:p>
          <a:p>
            <a:endParaRPr lang="pt-BR" sz="3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Teste de mesa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EE23E0-3C73-440F-98D6-DAEFAF0266FD}"/>
              </a:ext>
            </a:extLst>
          </p:cNvPr>
          <p:cNvSpPr/>
          <p:nvPr/>
        </p:nvSpPr>
        <p:spPr>
          <a:xfrm>
            <a:off x="3059832" y="2204392"/>
            <a:ext cx="3240360" cy="129614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B730BD-CB0D-449A-987E-2DCCD018E43E}"/>
              </a:ext>
            </a:extLst>
          </p:cNvPr>
          <p:cNvSpPr/>
          <p:nvPr/>
        </p:nvSpPr>
        <p:spPr>
          <a:xfrm>
            <a:off x="3732346" y="3660718"/>
            <a:ext cx="1824200" cy="3136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22FF50E-5C82-46E0-8D43-840D9D9C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55933"/>
              </p:ext>
            </p:extLst>
          </p:nvPr>
        </p:nvGraphicFramePr>
        <p:xfrm>
          <a:off x="1017439" y="5043671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C5C7F40-F25F-41EF-93C3-4B7C6BD6B438}"/>
              </a:ext>
            </a:extLst>
          </p:cNvPr>
          <p:cNvSpPr/>
          <p:nvPr/>
        </p:nvSpPr>
        <p:spPr>
          <a:xfrm>
            <a:off x="4634293" y="3521786"/>
            <a:ext cx="4571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7585752-34F5-432F-AB17-F92F5F8CDBC5}"/>
              </a:ext>
            </a:extLst>
          </p:cNvPr>
          <p:cNvSpPr/>
          <p:nvPr/>
        </p:nvSpPr>
        <p:spPr>
          <a:xfrm>
            <a:off x="4555094" y="5079529"/>
            <a:ext cx="1032554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C6B81A-755A-46E4-8891-86B23E42724D}"/>
              </a:ext>
            </a:extLst>
          </p:cNvPr>
          <p:cNvSpPr txBox="1"/>
          <p:nvPr/>
        </p:nvSpPr>
        <p:spPr>
          <a:xfrm>
            <a:off x="3057601" y="2204392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2:</a:t>
            </a:r>
          </a:p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9.8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5DB58B-A8A5-4572-B7AB-687218C7104A}"/>
              </a:ext>
            </a:extLst>
          </p:cNvPr>
          <p:cNvSpPr/>
          <p:nvPr/>
        </p:nvSpPr>
        <p:spPr>
          <a:xfrm>
            <a:off x="4357001" y="5079530"/>
            <a:ext cx="1473956" cy="90024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42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60DA3EA-B3B7-46B7-A551-9512DE4F3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IV:</a:t>
            </a:r>
            <a:br>
              <a:rPr lang="pt-BR" dirty="0"/>
            </a:br>
            <a:r>
              <a:rPr lang="pt-BR" dirty="0"/>
              <a:t>Vetores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ED46E4F-431A-47E8-9997-0193038BC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79326"/>
              </p:ext>
            </p:extLst>
          </p:nvPr>
        </p:nvGraphicFramePr>
        <p:xfrm>
          <a:off x="1017439" y="5043671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3000" dirty="0"/>
              <a:t>O que seria exibido para o usuário:</a:t>
            </a:r>
          </a:p>
          <a:p>
            <a:r>
              <a:rPr lang="pt-BR" sz="3000" dirty="0"/>
              <a:t>			  </a:t>
            </a:r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1:</a:t>
            </a:r>
          </a:p>
          <a:p>
            <a:r>
              <a:rPr lang="pt-BR" sz="3000" dirty="0"/>
              <a:t>			  </a:t>
            </a:r>
            <a:r>
              <a:rPr lang="pt-BR" sz="3000" dirty="0">
                <a:solidFill>
                  <a:schemeClr val="bg1">
                    <a:lumMod val="95000"/>
                  </a:schemeClr>
                </a:solidFill>
              </a:rPr>
              <a:t>|</a:t>
            </a:r>
          </a:p>
          <a:p>
            <a:endParaRPr lang="pt-BR" sz="3000" dirty="0"/>
          </a:p>
          <a:p>
            <a:endParaRPr lang="pt-BR" sz="3000" dirty="0"/>
          </a:p>
          <a:p>
            <a:r>
              <a:rPr lang="pt-BR" sz="3000" dirty="0"/>
              <a:t>O que aconteceria na memória do computador:</a:t>
            </a:r>
          </a:p>
          <a:p>
            <a:endParaRPr lang="pt-BR" sz="3000" dirty="0"/>
          </a:p>
          <a:p>
            <a:endParaRPr lang="pt-BR" sz="3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Teste de mesa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EE23E0-3C73-440F-98D6-DAEFAF0266FD}"/>
              </a:ext>
            </a:extLst>
          </p:cNvPr>
          <p:cNvSpPr/>
          <p:nvPr/>
        </p:nvSpPr>
        <p:spPr>
          <a:xfrm>
            <a:off x="3059832" y="2204392"/>
            <a:ext cx="3240360" cy="129614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B730BD-CB0D-449A-987E-2DCCD018E43E}"/>
              </a:ext>
            </a:extLst>
          </p:cNvPr>
          <p:cNvSpPr/>
          <p:nvPr/>
        </p:nvSpPr>
        <p:spPr>
          <a:xfrm>
            <a:off x="3732346" y="3660718"/>
            <a:ext cx="1824200" cy="3136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C5C7F40-F25F-41EF-93C3-4B7C6BD6B438}"/>
              </a:ext>
            </a:extLst>
          </p:cNvPr>
          <p:cNvSpPr/>
          <p:nvPr/>
        </p:nvSpPr>
        <p:spPr>
          <a:xfrm>
            <a:off x="4634293" y="3521786"/>
            <a:ext cx="4571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7585752-34F5-432F-AB17-F92F5F8CDBC5}"/>
              </a:ext>
            </a:extLst>
          </p:cNvPr>
          <p:cNvSpPr/>
          <p:nvPr/>
        </p:nvSpPr>
        <p:spPr>
          <a:xfrm>
            <a:off x="6065843" y="5079529"/>
            <a:ext cx="1032554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C6B81A-755A-46E4-8891-86B23E42724D}"/>
              </a:ext>
            </a:extLst>
          </p:cNvPr>
          <p:cNvSpPr txBox="1"/>
          <p:nvPr/>
        </p:nvSpPr>
        <p:spPr>
          <a:xfrm>
            <a:off x="3057601" y="2204392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3:</a:t>
            </a:r>
          </a:p>
          <a:p>
            <a:endParaRPr lang="pt-BR" sz="3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5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3000" dirty="0"/>
              <a:t>O que seria exibido para o usuário:</a:t>
            </a:r>
          </a:p>
          <a:p>
            <a:r>
              <a:rPr lang="pt-BR" sz="3000" dirty="0"/>
              <a:t>			  </a:t>
            </a:r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1:</a:t>
            </a:r>
          </a:p>
          <a:p>
            <a:r>
              <a:rPr lang="pt-BR" sz="3000" dirty="0"/>
              <a:t>			  </a:t>
            </a:r>
            <a:r>
              <a:rPr lang="pt-BR" sz="3000" dirty="0">
                <a:solidFill>
                  <a:schemeClr val="bg1">
                    <a:lumMod val="95000"/>
                  </a:schemeClr>
                </a:solidFill>
              </a:rPr>
              <a:t>|</a:t>
            </a:r>
          </a:p>
          <a:p>
            <a:endParaRPr lang="pt-BR" sz="3000" dirty="0"/>
          </a:p>
          <a:p>
            <a:endParaRPr lang="pt-BR" sz="3000" dirty="0"/>
          </a:p>
          <a:p>
            <a:r>
              <a:rPr lang="pt-BR" sz="3000" dirty="0"/>
              <a:t>O que aconteceria na memória do computador:</a:t>
            </a:r>
          </a:p>
          <a:p>
            <a:endParaRPr lang="pt-BR" sz="3000" dirty="0"/>
          </a:p>
          <a:p>
            <a:endParaRPr lang="pt-BR" sz="3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Teste de mesa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EE23E0-3C73-440F-98D6-DAEFAF0266FD}"/>
              </a:ext>
            </a:extLst>
          </p:cNvPr>
          <p:cNvSpPr/>
          <p:nvPr/>
        </p:nvSpPr>
        <p:spPr>
          <a:xfrm>
            <a:off x="3059832" y="2204392"/>
            <a:ext cx="3240360" cy="129614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B730BD-CB0D-449A-987E-2DCCD018E43E}"/>
              </a:ext>
            </a:extLst>
          </p:cNvPr>
          <p:cNvSpPr/>
          <p:nvPr/>
        </p:nvSpPr>
        <p:spPr>
          <a:xfrm>
            <a:off x="3732346" y="3660718"/>
            <a:ext cx="1824200" cy="3136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22FF50E-5C82-46E0-8D43-840D9D9C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77775"/>
              </p:ext>
            </p:extLst>
          </p:nvPr>
        </p:nvGraphicFramePr>
        <p:xfrm>
          <a:off x="1017439" y="5043671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C5C7F40-F25F-41EF-93C3-4B7C6BD6B438}"/>
              </a:ext>
            </a:extLst>
          </p:cNvPr>
          <p:cNvSpPr/>
          <p:nvPr/>
        </p:nvSpPr>
        <p:spPr>
          <a:xfrm>
            <a:off x="4634293" y="3521786"/>
            <a:ext cx="4571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7585752-34F5-432F-AB17-F92F5F8CDBC5}"/>
              </a:ext>
            </a:extLst>
          </p:cNvPr>
          <p:cNvSpPr/>
          <p:nvPr/>
        </p:nvSpPr>
        <p:spPr>
          <a:xfrm>
            <a:off x="6026083" y="5079529"/>
            <a:ext cx="1032554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C6B81A-755A-46E4-8891-86B23E42724D}"/>
              </a:ext>
            </a:extLst>
          </p:cNvPr>
          <p:cNvSpPr txBox="1"/>
          <p:nvPr/>
        </p:nvSpPr>
        <p:spPr>
          <a:xfrm>
            <a:off x="3057601" y="2204392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3:</a:t>
            </a:r>
          </a:p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7.0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5DB58B-A8A5-4572-B7AB-687218C7104A}"/>
              </a:ext>
            </a:extLst>
          </p:cNvPr>
          <p:cNvSpPr/>
          <p:nvPr/>
        </p:nvSpPr>
        <p:spPr>
          <a:xfrm>
            <a:off x="5827990" y="5079530"/>
            <a:ext cx="1473956" cy="90024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27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5AEED348-12AB-4A42-87F4-31AF4A020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01398"/>
              </p:ext>
            </p:extLst>
          </p:nvPr>
        </p:nvGraphicFramePr>
        <p:xfrm>
          <a:off x="1017439" y="5043671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3000" dirty="0"/>
              <a:t>O que seria exibido para o usuário:</a:t>
            </a:r>
          </a:p>
          <a:p>
            <a:r>
              <a:rPr lang="pt-BR" sz="3000" dirty="0"/>
              <a:t>			  </a:t>
            </a:r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1:</a:t>
            </a:r>
          </a:p>
          <a:p>
            <a:r>
              <a:rPr lang="pt-BR" sz="3000" dirty="0"/>
              <a:t>			  </a:t>
            </a:r>
            <a:r>
              <a:rPr lang="pt-BR" sz="3000" dirty="0">
                <a:solidFill>
                  <a:schemeClr val="bg1">
                    <a:lumMod val="95000"/>
                  </a:schemeClr>
                </a:solidFill>
              </a:rPr>
              <a:t>|</a:t>
            </a:r>
          </a:p>
          <a:p>
            <a:endParaRPr lang="pt-BR" sz="3000" dirty="0"/>
          </a:p>
          <a:p>
            <a:endParaRPr lang="pt-BR" sz="3000" dirty="0"/>
          </a:p>
          <a:p>
            <a:r>
              <a:rPr lang="pt-BR" sz="3000" dirty="0"/>
              <a:t>O que aconteceria na memória do computador:</a:t>
            </a:r>
          </a:p>
          <a:p>
            <a:endParaRPr lang="pt-BR" sz="3000" dirty="0"/>
          </a:p>
          <a:p>
            <a:endParaRPr lang="pt-BR" sz="3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Teste de mesa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EE23E0-3C73-440F-98D6-DAEFAF0266FD}"/>
              </a:ext>
            </a:extLst>
          </p:cNvPr>
          <p:cNvSpPr/>
          <p:nvPr/>
        </p:nvSpPr>
        <p:spPr>
          <a:xfrm>
            <a:off x="3059832" y="2204392"/>
            <a:ext cx="3240360" cy="129614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B730BD-CB0D-449A-987E-2DCCD018E43E}"/>
              </a:ext>
            </a:extLst>
          </p:cNvPr>
          <p:cNvSpPr/>
          <p:nvPr/>
        </p:nvSpPr>
        <p:spPr>
          <a:xfrm>
            <a:off x="3732346" y="3660718"/>
            <a:ext cx="1824200" cy="3136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C5C7F40-F25F-41EF-93C3-4B7C6BD6B438}"/>
              </a:ext>
            </a:extLst>
          </p:cNvPr>
          <p:cNvSpPr/>
          <p:nvPr/>
        </p:nvSpPr>
        <p:spPr>
          <a:xfrm>
            <a:off x="4634293" y="3521786"/>
            <a:ext cx="4571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7585752-34F5-432F-AB17-F92F5F8CDBC5}"/>
              </a:ext>
            </a:extLst>
          </p:cNvPr>
          <p:cNvSpPr/>
          <p:nvPr/>
        </p:nvSpPr>
        <p:spPr>
          <a:xfrm>
            <a:off x="7576589" y="5079529"/>
            <a:ext cx="1032554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C6B81A-755A-46E4-8891-86B23E42724D}"/>
              </a:ext>
            </a:extLst>
          </p:cNvPr>
          <p:cNvSpPr txBox="1"/>
          <p:nvPr/>
        </p:nvSpPr>
        <p:spPr>
          <a:xfrm>
            <a:off x="3057601" y="2204392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4:</a:t>
            </a:r>
          </a:p>
          <a:p>
            <a:endParaRPr lang="pt-BR" sz="3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11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6" y="1479465"/>
            <a:ext cx="8031953" cy="4417800"/>
          </a:xfrm>
        </p:spPr>
        <p:txBody>
          <a:bodyPr>
            <a:noAutofit/>
          </a:bodyPr>
          <a:lstStyle/>
          <a:p>
            <a:r>
              <a:rPr lang="pt-BR" sz="3000" dirty="0"/>
              <a:t>O que seria exibido para o usuário:</a:t>
            </a:r>
          </a:p>
          <a:p>
            <a:r>
              <a:rPr lang="pt-BR" sz="3000" dirty="0"/>
              <a:t>			  </a:t>
            </a:r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1:</a:t>
            </a:r>
          </a:p>
          <a:p>
            <a:r>
              <a:rPr lang="pt-BR" sz="3000" dirty="0"/>
              <a:t>			  </a:t>
            </a:r>
            <a:r>
              <a:rPr lang="pt-BR" sz="3000" dirty="0">
                <a:solidFill>
                  <a:schemeClr val="bg1">
                    <a:lumMod val="95000"/>
                  </a:schemeClr>
                </a:solidFill>
              </a:rPr>
              <a:t>|</a:t>
            </a:r>
          </a:p>
          <a:p>
            <a:endParaRPr lang="pt-BR" sz="3000" dirty="0"/>
          </a:p>
          <a:p>
            <a:endParaRPr lang="pt-BR" sz="3000" dirty="0"/>
          </a:p>
          <a:p>
            <a:r>
              <a:rPr lang="pt-BR" sz="3000" dirty="0"/>
              <a:t>O que aconteceria na memória do computador:</a:t>
            </a:r>
          </a:p>
          <a:p>
            <a:endParaRPr lang="pt-BR" sz="3000" dirty="0"/>
          </a:p>
          <a:p>
            <a:endParaRPr lang="pt-BR" sz="3000" dirty="0"/>
          </a:p>
          <a:p>
            <a:r>
              <a:rPr lang="pt-BR" sz="3000" dirty="0"/>
              <a:t>					      </a:t>
            </a:r>
            <a:r>
              <a:rPr lang="pt-BR" sz="3000" b="1" i="1" dirty="0">
                <a:solidFill>
                  <a:srgbClr val="00B050"/>
                </a:solidFill>
              </a:rPr>
              <a:t>Fim da execução!</a:t>
            </a:r>
          </a:p>
          <a:p>
            <a:endParaRPr lang="pt-BR" sz="3000" dirty="0"/>
          </a:p>
          <a:p>
            <a:endParaRPr lang="pt-BR" sz="3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Teste de mesa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EE23E0-3C73-440F-98D6-DAEFAF0266FD}"/>
              </a:ext>
            </a:extLst>
          </p:cNvPr>
          <p:cNvSpPr/>
          <p:nvPr/>
        </p:nvSpPr>
        <p:spPr>
          <a:xfrm>
            <a:off x="3059832" y="2204392"/>
            <a:ext cx="3240360" cy="129614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B730BD-CB0D-449A-987E-2DCCD018E43E}"/>
              </a:ext>
            </a:extLst>
          </p:cNvPr>
          <p:cNvSpPr/>
          <p:nvPr/>
        </p:nvSpPr>
        <p:spPr>
          <a:xfrm>
            <a:off x="3732346" y="3660718"/>
            <a:ext cx="1824200" cy="3136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22FF50E-5C82-46E0-8D43-840D9D9C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05002"/>
              </p:ext>
            </p:extLst>
          </p:nvPr>
        </p:nvGraphicFramePr>
        <p:xfrm>
          <a:off x="1017439" y="5043671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C5C7F40-F25F-41EF-93C3-4B7C6BD6B438}"/>
              </a:ext>
            </a:extLst>
          </p:cNvPr>
          <p:cNvSpPr/>
          <p:nvPr/>
        </p:nvSpPr>
        <p:spPr>
          <a:xfrm>
            <a:off x="4634293" y="3521786"/>
            <a:ext cx="4571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7585752-34F5-432F-AB17-F92F5F8CDBC5}"/>
              </a:ext>
            </a:extLst>
          </p:cNvPr>
          <p:cNvSpPr/>
          <p:nvPr/>
        </p:nvSpPr>
        <p:spPr>
          <a:xfrm>
            <a:off x="7523573" y="5079529"/>
            <a:ext cx="1032554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C6B81A-755A-46E4-8891-86B23E42724D}"/>
              </a:ext>
            </a:extLst>
          </p:cNvPr>
          <p:cNvSpPr txBox="1"/>
          <p:nvPr/>
        </p:nvSpPr>
        <p:spPr>
          <a:xfrm>
            <a:off x="3057601" y="2204392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Digite a nota 4:</a:t>
            </a:r>
          </a:p>
          <a:p>
            <a:r>
              <a:rPr lang="pt-BR" sz="3000" b="1" dirty="0">
                <a:solidFill>
                  <a:schemeClr val="bg1">
                    <a:lumMod val="95000"/>
                  </a:schemeClr>
                </a:solidFill>
              </a:rPr>
              <a:t>8.5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5DB58B-A8A5-4572-B7AB-687218C7104A}"/>
              </a:ext>
            </a:extLst>
          </p:cNvPr>
          <p:cNvSpPr/>
          <p:nvPr/>
        </p:nvSpPr>
        <p:spPr>
          <a:xfrm>
            <a:off x="7325480" y="5079530"/>
            <a:ext cx="1473956" cy="90024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70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Técnicas para recuperar informações mantidas dentro de um vetor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Um dos principais algoritmos é a Busca Sequencial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Simples implementação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Percorre todo o vetor a partir do início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Interrompe quando encontrar o dado desejado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Interrompe caso atinja o final do vetor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Existem diversos outros algoritmos de busca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Busca indexada, busca binária, </a:t>
            </a:r>
            <a:r>
              <a:rPr lang="pt-BR" sz="2800" dirty="0" err="1"/>
              <a:t>etc</a:t>
            </a: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Busca em vetores</a:t>
            </a:r>
          </a:p>
        </p:txBody>
      </p:sp>
    </p:spTree>
    <p:extLst>
      <p:ext uri="{BB962C8B-B14F-4D97-AF65-F5344CB8AC3E}">
        <p14:creationId xmlns:p14="http://schemas.microsoft.com/office/powerpoint/2010/main" val="182088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Buscando pelo valor 7.0 no vetor a seguir: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Busca em vetores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1D58128-5B3E-41BA-8562-618BD4412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78074"/>
              </p:ext>
            </p:extLst>
          </p:nvPr>
        </p:nvGraphicFramePr>
        <p:xfrm>
          <a:off x="683568" y="3861048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Elipse 9">
            <a:extLst>
              <a:ext uri="{FF2B5EF4-FFF2-40B4-BE49-F238E27FC236}">
                <a16:creationId xmlns:a16="http://schemas.microsoft.com/office/drawing/2014/main" id="{55008407-DF8A-4CF9-A8F4-3815551FBE12}"/>
              </a:ext>
            </a:extLst>
          </p:cNvPr>
          <p:cNvSpPr/>
          <p:nvPr/>
        </p:nvSpPr>
        <p:spPr>
          <a:xfrm>
            <a:off x="2717721" y="3897782"/>
            <a:ext cx="1032554" cy="43204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886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Buscando pelo valor 7.0 no vetor a seguir: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Busca em vetores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97D55D5-BD1C-47F7-8122-69601A356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13923"/>
              </p:ext>
            </p:extLst>
          </p:nvPr>
        </p:nvGraphicFramePr>
        <p:xfrm>
          <a:off x="683568" y="3861048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E33A1C95-7654-4B4A-BA81-7178E59E9326}"/>
              </a:ext>
            </a:extLst>
          </p:cNvPr>
          <p:cNvSpPr/>
          <p:nvPr/>
        </p:nvSpPr>
        <p:spPr>
          <a:xfrm>
            <a:off x="2519626" y="3897782"/>
            <a:ext cx="1440160" cy="90024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4C97F22-602E-4FCA-8B87-B2796B56D7FA}"/>
              </a:ext>
            </a:extLst>
          </p:cNvPr>
          <p:cNvSpPr/>
          <p:nvPr/>
        </p:nvSpPr>
        <p:spPr>
          <a:xfrm>
            <a:off x="2717721" y="3897782"/>
            <a:ext cx="1032554" cy="43204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3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Buscando pelo valor 7.0 no vetor a seguir: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Busca em vetores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50EFD17-D62B-4ECA-AEF9-DB030104E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85820"/>
              </p:ext>
            </p:extLst>
          </p:nvPr>
        </p:nvGraphicFramePr>
        <p:xfrm>
          <a:off x="683568" y="3861048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700F8B2C-64CD-43D6-B771-D5D67F86F6E2}"/>
              </a:ext>
            </a:extLst>
          </p:cNvPr>
          <p:cNvSpPr/>
          <p:nvPr/>
        </p:nvSpPr>
        <p:spPr>
          <a:xfrm>
            <a:off x="2519626" y="3897782"/>
            <a:ext cx="1440160" cy="90024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38FAC88-26CF-4F42-A649-101933A0936B}"/>
              </a:ext>
            </a:extLst>
          </p:cNvPr>
          <p:cNvSpPr/>
          <p:nvPr/>
        </p:nvSpPr>
        <p:spPr>
          <a:xfrm>
            <a:off x="2717721" y="3897782"/>
            <a:ext cx="1032554" cy="43204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ultiplicar 7">
            <a:extLst>
              <a:ext uri="{FF2B5EF4-FFF2-40B4-BE49-F238E27FC236}">
                <a16:creationId xmlns:a16="http://schemas.microsoft.com/office/drawing/2014/main" id="{E0AE3E5B-1197-4C7F-80D5-5B6B96153FCC}"/>
              </a:ext>
            </a:extLst>
          </p:cNvPr>
          <p:cNvSpPr/>
          <p:nvPr/>
        </p:nvSpPr>
        <p:spPr>
          <a:xfrm>
            <a:off x="2153734" y="3284984"/>
            <a:ext cx="2160527" cy="2034867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10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Buscando pelo valor 7.0 no vetor a seguir: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Busca em vetores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CED5E88-89A5-4AD0-9D70-8F0E57114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73682"/>
              </p:ext>
            </p:extLst>
          </p:nvPr>
        </p:nvGraphicFramePr>
        <p:xfrm>
          <a:off x="683568" y="3861048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02200D8A-0C67-4084-8CF5-7972C18002B0}"/>
              </a:ext>
            </a:extLst>
          </p:cNvPr>
          <p:cNvSpPr/>
          <p:nvPr/>
        </p:nvSpPr>
        <p:spPr>
          <a:xfrm>
            <a:off x="4239670" y="3897782"/>
            <a:ext cx="1032554" cy="43204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479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Buscando pelo valor 7.0 no vetor a seguir: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Busca em vetores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D7AF029-3B50-4756-9203-931B875DB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26145"/>
              </p:ext>
            </p:extLst>
          </p:nvPr>
        </p:nvGraphicFramePr>
        <p:xfrm>
          <a:off x="683568" y="3861048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B8399C61-BC00-4959-89AF-490302D251C0}"/>
              </a:ext>
            </a:extLst>
          </p:cNvPr>
          <p:cNvSpPr/>
          <p:nvPr/>
        </p:nvSpPr>
        <p:spPr>
          <a:xfrm>
            <a:off x="4029211" y="3897782"/>
            <a:ext cx="1440160" cy="90024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A14F4B4-E36D-42E9-942D-9C649AB64E91}"/>
              </a:ext>
            </a:extLst>
          </p:cNvPr>
          <p:cNvSpPr/>
          <p:nvPr/>
        </p:nvSpPr>
        <p:spPr>
          <a:xfrm>
            <a:off x="4239670" y="3897782"/>
            <a:ext cx="1032554" cy="43204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8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Estruturas de dados homogêneas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São estruturas de dados que agrupam diversas informações do MESMO tipo em uma única variável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800" b="1" dirty="0"/>
              <a:t>Variável simples</a:t>
            </a:r>
            <a:r>
              <a:rPr lang="pt-BR" sz="2800" dirty="0"/>
              <a:t>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Apenas um dado é acessível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800" b="1" dirty="0"/>
              <a:t>Agregados homogêneos</a:t>
            </a:r>
            <a:r>
              <a:rPr lang="pt-BR" sz="2800" dirty="0"/>
              <a:t>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Vários dados são acessíveis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Podem ser </a:t>
            </a:r>
            <a:r>
              <a:rPr lang="pt-BR" sz="2800" b="1" u="sng" dirty="0"/>
              <a:t>unidimensionais</a:t>
            </a:r>
            <a:r>
              <a:rPr lang="pt-BR" sz="2800" dirty="0"/>
              <a:t> (</a:t>
            </a:r>
            <a:r>
              <a:rPr lang="pt-BR" sz="2800" u="sng" dirty="0"/>
              <a:t>vetor</a:t>
            </a:r>
            <a:r>
              <a:rPr lang="pt-BR" sz="2800" dirty="0"/>
              <a:t>) ou </a:t>
            </a:r>
            <a:r>
              <a:rPr lang="pt-BR" sz="2800" b="1" u="sng" dirty="0"/>
              <a:t>multidimensionais</a:t>
            </a:r>
            <a:r>
              <a:rPr lang="pt-BR" sz="2800" dirty="0"/>
              <a:t> (</a:t>
            </a:r>
            <a:r>
              <a:rPr lang="pt-BR" sz="2800" u="sng" dirty="0"/>
              <a:t>matrizes</a:t>
            </a:r>
            <a:r>
              <a:rPr lang="pt-BR" sz="2800" dirty="0"/>
              <a:t>)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45343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Buscando pelo valor 7.0 no vetor a seguir: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Busca em vetores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C207845-494C-4242-BB91-86A6D2214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05435"/>
              </p:ext>
            </p:extLst>
          </p:nvPr>
        </p:nvGraphicFramePr>
        <p:xfrm>
          <a:off x="683568" y="3861048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3B5F3526-9517-4916-9267-517036868C0B}"/>
              </a:ext>
            </a:extLst>
          </p:cNvPr>
          <p:cNvSpPr/>
          <p:nvPr/>
        </p:nvSpPr>
        <p:spPr>
          <a:xfrm>
            <a:off x="4029211" y="3897782"/>
            <a:ext cx="1440160" cy="90024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B327E6-8B55-4667-A724-CAC32C337700}"/>
              </a:ext>
            </a:extLst>
          </p:cNvPr>
          <p:cNvSpPr/>
          <p:nvPr/>
        </p:nvSpPr>
        <p:spPr>
          <a:xfrm>
            <a:off x="4239670" y="3897782"/>
            <a:ext cx="1032554" cy="43204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ultiplicar 7">
            <a:extLst>
              <a:ext uri="{FF2B5EF4-FFF2-40B4-BE49-F238E27FC236}">
                <a16:creationId xmlns:a16="http://schemas.microsoft.com/office/drawing/2014/main" id="{3834A834-6588-4CAA-9BB3-C89F7DC7B9E9}"/>
              </a:ext>
            </a:extLst>
          </p:cNvPr>
          <p:cNvSpPr/>
          <p:nvPr/>
        </p:nvSpPr>
        <p:spPr>
          <a:xfrm>
            <a:off x="3669027" y="3240998"/>
            <a:ext cx="2160527" cy="2034867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533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Buscando pelo valor 7.0 no vetor a seguir: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Busca em vetores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3C13F8E-018B-4D6E-96C6-5389EEA5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50056"/>
              </p:ext>
            </p:extLst>
          </p:nvPr>
        </p:nvGraphicFramePr>
        <p:xfrm>
          <a:off x="683568" y="3861048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EDF394A2-16F6-4331-963C-5904F37FF112}"/>
              </a:ext>
            </a:extLst>
          </p:cNvPr>
          <p:cNvSpPr/>
          <p:nvPr/>
        </p:nvSpPr>
        <p:spPr>
          <a:xfrm>
            <a:off x="5724128" y="3897782"/>
            <a:ext cx="1032554" cy="43204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51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Buscando pelo valor 7.0 no vetor a seguir: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Busca em vetores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00FB32A-4B44-4139-A63D-5E8361BFF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76987"/>
              </p:ext>
            </p:extLst>
          </p:nvPr>
        </p:nvGraphicFramePr>
        <p:xfrm>
          <a:off x="683568" y="3861048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ED1CC21B-ADE9-47DC-B856-37441354C3FE}"/>
              </a:ext>
            </a:extLst>
          </p:cNvPr>
          <p:cNvSpPr/>
          <p:nvPr/>
        </p:nvSpPr>
        <p:spPr>
          <a:xfrm>
            <a:off x="5524692" y="3897782"/>
            <a:ext cx="1440160" cy="90024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C80578D-3FF4-49BB-B82A-712402C80C1F}"/>
              </a:ext>
            </a:extLst>
          </p:cNvPr>
          <p:cNvSpPr/>
          <p:nvPr/>
        </p:nvSpPr>
        <p:spPr>
          <a:xfrm>
            <a:off x="5735151" y="3897782"/>
            <a:ext cx="1032554" cy="43204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854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Buscando pelo valor 7.0 no vetor a seguir:</a:t>
            </a:r>
          </a:p>
          <a:p>
            <a:endParaRPr lang="pt-BR" sz="2800" dirty="0"/>
          </a:p>
          <a:p>
            <a:r>
              <a:rPr lang="pt-BR" sz="2800" b="1" dirty="0">
                <a:solidFill>
                  <a:srgbClr val="00B050"/>
                </a:solidFill>
              </a:rPr>
              <a:t>Valor </a:t>
            </a:r>
            <a:r>
              <a:rPr lang="pt-BR" sz="2800" b="1" i="1" dirty="0">
                <a:solidFill>
                  <a:srgbClr val="00B050"/>
                </a:solidFill>
              </a:rPr>
              <a:t>7,0</a:t>
            </a:r>
            <a:r>
              <a:rPr lang="pt-BR" sz="2800" b="1" dirty="0">
                <a:solidFill>
                  <a:srgbClr val="00B050"/>
                </a:solidFill>
              </a:rPr>
              <a:t> encontrado na posição </a:t>
            </a:r>
            <a:r>
              <a:rPr lang="pt-BR" sz="2800" b="1" i="1" dirty="0">
                <a:solidFill>
                  <a:srgbClr val="00B050"/>
                </a:solidFill>
              </a:rPr>
              <a:t>3</a:t>
            </a:r>
            <a:r>
              <a:rPr lang="pt-BR" sz="2800" b="1" dirty="0">
                <a:solidFill>
                  <a:srgbClr val="00B050"/>
                </a:solidFill>
              </a:rPr>
              <a:t> do </a:t>
            </a:r>
            <a:r>
              <a:rPr lang="pt-BR" sz="2800" b="1" i="1" dirty="0">
                <a:solidFill>
                  <a:srgbClr val="00B050"/>
                </a:solidFill>
              </a:rPr>
              <a:t>vetor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Busca em vetores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55C6EDA-122E-4E51-A141-38671FB0E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65385"/>
              </p:ext>
            </p:extLst>
          </p:nvPr>
        </p:nvGraphicFramePr>
        <p:xfrm>
          <a:off x="683568" y="3861048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1C0750A-0DE6-4E38-A627-099939C35824}"/>
              </a:ext>
            </a:extLst>
          </p:cNvPr>
          <p:cNvSpPr/>
          <p:nvPr/>
        </p:nvSpPr>
        <p:spPr>
          <a:xfrm>
            <a:off x="5508104" y="3897782"/>
            <a:ext cx="1440160" cy="90024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E9E4DEB-85DD-446D-9DA1-758E94041192}"/>
              </a:ext>
            </a:extLst>
          </p:cNvPr>
          <p:cNvSpPr/>
          <p:nvPr/>
        </p:nvSpPr>
        <p:spPr>
          <a:xfrm>
            <a:off x="5718563" y="3897782"/>
            <a:ext cx="1032554" cy="43204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301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52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É usual manipular conjuntos de valores, em detrimento de dados isolados;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Exemplos: notas, preços, produtos, nomes, </a:t>
            </a:r>
            <a:r>
              <a:rPr lang="pt-BR" altLang="pt-BR" sz="2800" dirty="0" err="1"/>
              <a:t>etc</a:t>
            </a:r>
            <a:endParaRPr lang="pt-BR" altLang="pt-B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Para manipular um conjunto de dados do mesmo tipo há uma estrutura denominada </a:t>
            </a:r>
            <a:r>
              <a:rPr lang="pt-BR" altLang="pt-BR" sz="2800" b="1" dirty="0"/>
              <a:t>vetor</a:t>
            </a:r>
            <a:r>
              <a:rPr lang="pt-BR" alt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Analogia: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Um vetor é como um trem - cada posição do vetor é um vagão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7372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/>
              <a:t>Também conhecido como: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Arranjo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i="1" dirty="0" err="1"/>
              <a:t>Array</a:t>
            </a:r>
            <a:endParaRPr lang="pt-BR" altLang="pt-BR" sz="26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Agregado homogêneo unidimensional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000" dirty="0"/>
              <a:t>“São matrizes de uma única linha”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/>
              <a:t>Vetores em pseudocódigo: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São declarados de maneira similar a uma variável comum, porém, adiciona-se o tamanho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Têm um tamanho máximo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O primeiro elemento encontra-se na posição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O último elemento encontra-se na posição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Vetores</a:t>
            </a:r>
          </a:p>
        </p:txBody>
      </p:sp>
    </p:spTree>
    <p:extLst>
      <p:ext uri="{BB962C8B-B14F-4D97-AF65-F5344CB8AC3E}">
        <p14:creationId xmlns:p14="http://schemas.microsoft.com/office/powerpoint/2010/main" val="391390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/>
              <a:t>Também conhecido como: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Arranjo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i="1" dirty="0" err="1"/>
              <a:t>Array</a:t>
            </a:r>
            <a:endParaRPr lang="pt-BR" altLang="pt-BR" sz="26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Agregado homogêneo unidimensional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000" dirty="0"/>
              <a:t>“São matrizes de uma única linha”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/>
              <a:t>Vetores em pseudocódigo: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São declarados de maneira similar a uma variável comum, porém, adiciona-se o tamanho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Têm um tamanho máximo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O primeiro elemento encontra-se na posição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O último elemento encontra-se na posição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Vetores</a:t>
            </a:r>
          </a:p>
        </p:txBody>
      </p:sp>
    </p:spTree>
    <p:extLst>
      <p:ext uri="{BB962C8B-B14F-4D97-AF65-F5344CB8AC3E}">
        <p14:creationId xmlns:p14="http://schemas.microsoft.com/office/powerpoint/2010/main" val="150264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i="1" dirty="0">
                <a:solidFill>
                  <a:srgbClr val="0070C0"/>
                </a:solidFill>
              </a:rPr>
              <a:t>Sintaxe de declaração de um vetor em pseudocódigo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nome_variavel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pt-BR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dimensão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&gt;] de &lt;</a:t>
            </a:r>
            <a:r>
              <a:rPr lang="pt-BR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Exemplo de criação de um vetor para armazenar até 4 (quatro) valores do tipo real:</a:t>
            </a:r>
          </a:p>
          <a:p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de 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Vetores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4BA4740-E920-42F7-A81B-DDF859951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9859"/>
              </p:ext>
            </p:extLst>
          </p:nvPr>
        </p:nvGraphicFramePr>
        <p:xfrm>
          <a:off x="992776" y="5079189"/>
          <a:ext cx="780589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9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4">
                <a:tc>
                  <a:txBody>
                    <a:bodyPr/>
                    <a:lstStyle/>
                    <a:p>
                      <a:pPr algn="ctr"/>
                      <a:r>
                        <a:rPr lang="pt-BR" sz="2600" b="1" dirty="0"/>
                        <a:t>Conteúdo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0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Acesso aos elementos</a:t>
            </a:r>
            <a:r>
              <a:rPr lang="pt-BR" sz="2800" dirty="0"/>
              <a:t> do vetor: </a:t>
            </a:r>
            <a:r>
              <a:rPr lang="pt-BR" sz="2800" b="1" dirty="0"/>
              <a:t>índices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i="1" dirty="0">
                <a:solidFill>
                  <a:srgbClr val="0070C0"/>
                </a:solidFill>
              </a:rPr>
              <a:t>Sintaxe em pseudocódigo:</a:t>
            </a:r>
          </a:p>
          <a:p>
            <a:pPr lvl="1"/>
            <a:r>
              <a:rPr lang="pt-BR" sz="2800" dirty="0"/>
              <a:t>&lt;</a:t>
            </a:r>
            <a:r>
              <a:rPr lang="pt-BR" sz="2800" dirty="0" err="1">
                <a:solidFill>
                  <a:srgbClr val="0070C0"/>
                </a:solidFill>
              </a:rPr>
              <a:t>nome_do_vetor</a:t>
            </a:r>
            <a:r>
              <a:rPr lang="pt-BR" sz="2800" dirty="0"/>
              <a:t>&gt;[&lt;</a:t>
            </a:r>
            <a:r>
              <a:rPr lang="pt-BR" sz="2800" dirty="0">
                <a:solidFill>
                  <a:srgbClr val="7030A0"/>
                </a:solidFill>
              </a:rPr>
              <a:t>índice</a:t>
            </a:r>
            <a:r>
              <a:rPr lang="pt-BR" sz="2800" dirty="0"/>
              <a:t>&gt;]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Exemplos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← 10.0</a:t>
            </a:r>
          </a:p>
          <a:p>
            <a:pPr marL="971550" lvl="1" indent="-514350">
              <a:buFont typeface="+mj-lt"/>
              <a:buAutoNum type="arabicParenR"/>
            </a:pP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</a:t>
            </a:r>
            <a:r>
              <a:rPr lang="pt-BR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971550" lvl="1" indent="-514350">
              <a:buFont typeface="+mj-lt"/>
              <a:buAutoNum type="arabicParenR"/>
            </a:pP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soma ← soma + </a:t>
            </a:r>
            <a:r>
              <a:rPr lang="pt-BR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Vetores</a:t>
            </a:r>
          </a:p>
        </p:txBody>
      </p:sp>
    </p:spTree>
    <p:extLst>
      <p:ext uri="{BB962C8B-B14F-4D97-AF65-F5344CB8AC3E}">
        <p14:creationId xmlns:p14="http://schemas.microsoft.com/office/powerpoint/2010/main" val="75927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meu_vetor1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674539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2744</TotalTime>
  <Words>1296</Words>
  <Application>Microsoft Office PowerPoint</Application>
  <PresentationFormat>Apresentação na tela (4:3)</PresentationFormat>
  <Paragraphs>408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IV: Vetores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295</cp:revision>
  <dcterms:created xsi:type="dcterms:W3CDTF">2019-02-06T19:28:48Z</dcterms:created>
  <dcterms:modified xsi:type="dcterms:W3CDTF">2020-04-23T18:20:45Z</dcterms:modified>
</cp:coreProperties>
</file>