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497" r:id="rId2"/>
    <p:sldId id="447" r:id="rId3"/>
    <p:sldId id="278" r:id="rId4"/>
    <p:sldId id="450" r:id="rId5"/>
    <p:sldId id="501" r:id="rId6"/>
    <p:sldId id="502" r:id="rId7"/>
    <p:sldId id="503" r:id="rId8"/>
    <p:sldId id="504" r:id="rId9"/>
    <p:sldId id="505" r:id="rId10"/>
    <p:sldId id="506" r:id="rId11"/>
    <p:sldId id="507" r:id="rId12"/>
    <p:sldId id="508" r:id="rId13"/>
    <p:sldId id="509" r:id="rId14"/>
    <p:sldId id="510" r:id="rId15"/>
    <p:sldId id="511" r:id="rId16"/>
    <p:sldId id="459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3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1428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609039"/>
            <a:ext cx="481656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00625" y="1"/>
            <a:ext cx="4143374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1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6" y="498269"/>
            <a:ext cx="7895481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2777" y="1527999"/>
            <a:ext cx="3868340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992777" y="5777745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44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039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99277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99277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011136" y="3130237"/>
            <a:ext cx="3878391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0"/>
            <a:ext cx="9144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0" y="4181294"/>
            <a:ext cx="915230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915231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869946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7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48802" y="0"/>
            <a:ext cx="85951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3408056"/>
            <a:ext cx="789675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2446714"/>
            <a:ext cx="789675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2447926"/>
            <a:ext cx="789675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6" y="1519761"/>
            <a:ext cx="789675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992776" y="1519761"/>
            <a:ext cx="7896752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95605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995605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4136570" y="0"/>
            <a:ext cx="5007429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939080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9080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7" y="498269"/>
            <a:ext cx="4588872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992777" y="5784891"/>
            <a:ext cx="3868340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27" y="1954752"/>
            <a:ext cx="6064249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909027" y="1206270"/>
            <a:ext cx="6064248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1909028" y="5662966"/>
            <a:ext cx="6064248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909027" y="496389"/>
            <a:ext cx="6064248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6" y="700193"/>
            <a:ext cx="7669427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172601" y="1896569"/>
            <a:ext cx="5010793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172601" y="5181600"/>
            <a:ext cx="3890448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</p:spTree>
    <p:extLst>
      <p:ext uri="{BB962C8B-B14F-4D97-AF65-F5344CB8AC3E}">
        <p14:creationId xmlns:p14="http://schemas.microsoft.com/office/powerpoint/2010/main" val="27009697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09" y="3189933"/>
            <a:ext cx="2735813" cy="458958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205210" y="568735"/>
            <a:ext cx="393834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8554987" y="726374"/>
            <a:ext cx="393834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21603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87743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2209800"/>
            <a:ext cx="789675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042839"/>
            <a:ext cx="789675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200160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672050"/>
            <a:ext cx="789675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8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789675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498269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498268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78867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Clique para editar o 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26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89" r:id="rId5"/>
    <p:sldLayoutId id="2147483692" r:id="rId6"/>
    <p:sldLayoutId id="2147483665" r:id="rId7"/>
    <p:sldLayoutId id="2147483693" r:id="rId8"/>
    <p:sldLayoutId id="2147483690" r:id="rId9"/>
    <p:sldLayoutId id="2147483666" r:id="rId10"/>
    <p:sldLayoutId id="2147483691" r:id="rId11"/>
    <p:sldLayoutId id="2147483686" r:id="rId12"/>
    <p:sldLayoutId id="2147483675" r:id="rId13"/>
    <p:sldLayoutId id="2147483668" r:id="rId14"/>
    <p:sldLayoutId id="2147483685" r:id="rId15"/>
    <p:sldLayoutId id="2147483684" r:id="rId16"/>
    <p:sldLayoutId id="2147483694" r:id="rId17"/>
    <p:sldLayoutId id="2147483687" r:id="rId18"/>
    <p:sldLayoutId id="2147483667" r:id="rId19"/>
    <p:sldLayoutId id="2147483670" r:id="rId20"/>
    <p:sldLayoutId id="2147483669" r:id="rId21"/>
    <p:sldLayoutId id="2147483676" r:id="rId22"/>
    <p:sldLayoutId id="2147483678" r:id="rId23"/>
    <p:sldLayoutId id="2147483677" r:id="rId24"/>
    <p:sldLayoutId id="2147483671" r:id="rId25"/>
    <p:sldLayoutId id="2147483688" r:id="rId26"/>
    <p:sldLayoutId id="2147483672" r:id="rId27"/>
    <p:sldLayoutId id="2147483679" r:id="rId28"/>
    <p:sldLayoutId id="2147483673" r:id="rId29"/>
    <p:sldLayoutId id="2147483674" r:id="rId30"/>
    <p:sldLayoutId id="2147483695" r:id="rId3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Imagem 3">
            <a:extLst>
              <a:ext uri="{FF2B5EF4-FFF2-40B4-BE49-F238E27FC236}">
                <a16:creationId xmlns:a16="http://schemas.microsoft.com/office/drawing/2014/main" id="{CF4B1D64-70A6-4B5C-918A-079E8CC42E8E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9" r="51901"/>
          <a:stretch/>
        </p:blipFill>
        <p:spPr>
          <a:xfrm>
            <a:off x="4997242" y="0"/>
            <a:ext cx="4143375" cy="6858000"/>
          </a:xfr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-34834" y="0"/>
            <a:ext cx="8989985" cy="6857999"/>
          </a:xfrm>
          <a:prstGeom prst="rect">
            <a:avLst/>
          </a:prstGeom>
        </p:spPr>
      </p:pic>
      <p:sp>
        <p:nvSpPr>
          <p:cNvPr id="24" name="Título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de Lógica de Programação I</a:t>
            </a:r>
          </a:p>
        </p:txBody>
      </p:sp>
    </p:spTree>
    <p:extLst>
      <p:ext uri="{BB962C8B-B14F-4D97-AF65-F5344CB8AC3E}">
        <p14:creationId xmlns:p14="http://schemas.microsoft.com/office/powerpoint/2010/main" val="2553171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pt-BR" sz="3600" b="1" dirty="0"/>
              <a:t>Conjunção</a:t>
            </a:r>
            <a:r>
              <a:rPr lang="pt-BR" sz="3600" dirty="0"/>
              <a:t>: Operação </a:t>
            </a:r>
            <a:r>
              <a:rPr lang="pt-BR" sz="3600" b="1" u="sng" dirty="0"/>
              <a:t>e</a:t>
            </a:r>
            <a:r>
              <a:rPr lang="pt-BR" sz="3600" dirty="0"/>
              <a:t> lógica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/>
            </a:pPr>
            <a:r>
              <a:rPr lang="pt-BR" sz="3600" dirty="0"/>
              <a:t>Só terá como resultado o valor lógico </a:t>
            </a:r>
            <a:r>
              <a:rPr lang="pt-BR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verdadeiro</a:t>
            </a:r>
            <a:r>
              <a:rPr lang="pt-BR" sz="3600" dirty="0"/>
              <a:t> caso ambos os operandos tiverem o valor lógico </a:t>
            </a:r>
            <a:r>
              <a:rPr lang="pt-BR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verdadeiro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/>
            </a:pPr>
            <a:r>
              <a:rPr lang="pt-BR" sz="3600" dirty="0"/>
              <a:t>Se um dos operandos for </a:t>
            </a:r>
            <a:r>
              <a:rPr lang="pt-BR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falso</a:t>
            </a:r>
            <a:r>
              <a:rPr lang="pt-BR" sz="3600" dirty="0"/>
              <a:t>, o resultado será </a:t>
            </a:r>
            <a:r>
              <a:rPr lang="pt-BR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falso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Expressões lógicas</a:t>
            </a:r>
          </a:p>
        </p:txBody>
      </p:sp>
    </p:spTree>
    <p:extLst>
      <p:ext uri="{BB962C8B-B14F-4D97-AF65-F5344CB8AC3E}">
        <p14:creationId xmlns:p14="http://schemas.microsoft.com/office/powerpoint/2010/main" val="2489648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3200" dirty="0"/>
              <a:t>Exemplo de conjunção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pt-BR" alt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“Trouxe ovos”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altLang="pt-BR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pt-BR" alt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“Trouxe leite”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3200" dirty="0"/>
              <a:t>Tabela verdade da conjunção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Expressões lógicas</a:t>
            </a:r>
          </a:p>
        </p:txBody>
      </p:sp>
      <p:graphicFrame>
        <p:nvGraphicFramePr>
          <p:cNvPr id="4" name="Table 1">
            <a:extLst>
              <a:ext uri="{FF2B5EF4-FFF2-40B4-BE49-F238E27FC236}">
                <a16:creationId xmlns:a16="http://schemas.microsoft.com/office/drawing/2014/main" id="{54B38184-FC6F-4E6E-ABC1-845455973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77360"/>
              </p:ext>
            </p:extLst>
          </p:nvPr>
        </p:nvGraphicFramePr>
        <p:xfrm>
          <a:off x="1524000" y="3688365"/>
          <a:ext cx="6096000" cy="243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</a:t>
                      </a:r>
                      <a:r>
                        <a:rPr lang="pt-BR" sz="2600" u="sng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e</a:t>
                      </a:r>
                      <a:r>
                        <a:rPr lang="pt-BR" sz="26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 q</a:t>
                      </a:r>
                      <a:endParaRPr lang="pt-BR" sz="2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113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t-BR" sz="3200" b="1" dirty="0"/>
              <a:t>Disjunção</a:t>
            </a:r>
            <a:r>
              <a:rPr lang="pt-BR" sz="3200" dirty="0"/>
              <a:t>: Operação </a:t>
            </a:r>
            <a:r>
              <a:rPr lang="pt-BR" sz="32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ou</a:t>
            </a:r>
            <a:r>
              <a:rPr lang="pt-BR" sz="3200" dirty="0"/>
              <a:t> lógica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/>
            </a:pPr>
            <a:r>
              <a:rPr lang="pt-BR" sz="3200" dirty="0"/>
              <a:t>Só é </a:t>
            </a:r>
            <a:r>
              <a:rPr lang="pt-BR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falso</a:t>
            </a:r>
            <a:r>
              <a:rPr lang="pt-BR" sz="3200" dirty="0"/>
              <a:t> caso ambos os operandos forem </a:t>
            </a:r>
            <a:r>
              <a:rPr lang="pt-BR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falso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/>
            </a:pPr>
            <a:r>
              <a:rPr lang="pt-BR" sz="3200" dirty="0"/>
              <a:t>Se ao menos um dos operandos tiver o valor lógico igual a </a:t>
            </a:r>
            <a:r>
              <a:rPr lang="pt-BR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verdadeiro</a:t>
            </a:r>
            <a:r>
              <a:rPr lang="pt-BR" sz="3200" dirty="0"/>
              <a:t>, então o resultado também será </a:t>
            </a:r>
            <a:r>
              <a:rPr lang="pt-BR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verdadeiro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Expressões lógicas</a:t>
            </a:r>
          </a:p>
        </p:txBody>
      </p:sp>
    </p:spTree>
    <p:extLst>
      <p:ext uri="{BB962C8B-B14F-4D97-AF65-F5344CB8AC3E}">
        <p14:creationId xmlns:p14="http://schemas.microsoft.com/office/powerpoint/2010/main" val="3313810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3200" dirty="0"/>
              <a:t>Exemplo de disjunção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pt-BR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pt-BR" alt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“Trouxe suco”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altLang="pt-BR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pt-BR" alt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“Trouxe refrigerante”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3200" dirty="0"/>
              <a:t>Tabela verdade da disjunção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2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Expressões lógicas</a:t>
            </a: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82E78603-C73A-44A3-B2D0-4A86930B3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313169"/>
              </p:ext>
            </p:extLst>
          </p:nvPr>
        </p:nvGraphicFramePr>
        <p:xfrm>
          <a:off x="1524000" y="3688365"/>
          <a:ext cx="6096000" cy="243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</a:t>
                      </a:r>
                      <a:r>
                        <a:rPr lang="pt-BR" sz="2600" u="sng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ou</a:t>
                      </a:r>
                      <a:r>
                        <a:rPr lang="pt-BR" sz="26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 q</a:t>
                      </a:r>
                      <a:endParaRPr lang="pt-BR" sz="2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148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pt-BR" dirty="0"/>
              <a:t>Imagine que é preciso informar ao usuário se um número é maior que 10 e, simultaneamente, menor que 20:</a:t>
            </a:r>
          </a:p>
          <a:p>
            <a:pPr marL="514350" indent="-514350">
              <a:buFont typeface="+mj-lt"/>
              <a:buAutoNum type="arabicParenR"/>
            </a:pPr>
            <a:endParaRPr lang="pt-BR" dirty="0"/>
          </a:p>
          <a:p>
            <a:r>
              <a:rPr lang="pt-BR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entreDezEVinte</a:t>
            </a:r>
            <a:endParaRPr lang="pt-BR" sz="2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Var</a:t>
            </a:r>
            <a:r>
              <a:rPr lang="pt-BR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numero: </a:t>
            </a:r>
            <a:r>
              <a:rPr lang="pt-BR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</a:p>
          <a:p>
            <a:r>
              <a:rPr lang="pt-BR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</a:p>
          <a:p>
            <a:r>
              <a:rPr lang="pt-BR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leia(numero)</a:t>
            </a:r>
          </a:p>
          <a:p>
            <a:r>
              <a:rPr lang="pt-BR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Se</a:t>
            </a:r>
            <a:r>
              <a:rPr lang="pt-BR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((numero &gt; 10) </a:t>
            </a:r>
            <a:r>
              <a:rPr lang="pt-BR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pt-BR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(numero &lt; 20)) </a:t>
            </a:r>
            <a:r>
              <a:rPr lang="pt-BR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então</a:t>
            </a:r>
          </a:p>
          <a:p>
            <a:r>
              <a:rPr lang="pt-BR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escreva(“Número entre 10 e 20”)</a:t>
            </a:r>
          </a:p>
          <a:p>
            <a:r>
              <a:rPr lang="pt-BR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Fim_se</a:t>
            </a:r>
            <a:endParaRPr lang="pt-BR" sz="2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9" name="Picture 8" descr="http://pt.seaicons.com/wp-content/uploads/2016/03/Sign-Alert-icon.png">
            <a:extLst>
              <a:ext uri="{FF2B5EF4-FFF2-40B4-BE49-F238E27FC236}">
                <a16:creationId xmlns:a16="http://schemas.microsoft.com/office/drawing/2014/main" id="{AFE32E3C-6C91-4EE8-A2DD-469A3CD8B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594" y="2604368"/>
            <a:ext cx="852128" cy="8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DFAB402-A9B3-4687-AA52-744F6AC5A565}"/>
              </a:ext>
            </a:extLst>
          </p:cNvPr>
          <p:cNvSpPr txBox="1"/>
          <p:nvPr/>
        </p:nvSpPr>
        <p:spPr>
          <a:xfrm>
            <a:off x="6832020" y="3456496"/>
            <a:ext cx="200958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>
                <a:solidFill>
                  <a:srgbClr val="A47D00"/>
                </a:solidFill>
              </a:rPr>
              <a:t>ATENÇÃO:</a:t>
            </a:r>
          </a:p>
          <a:p>
            <a:pPr algn="ctr"/>
            <a:r>
              <a:rPr lang="pt-BR" sz="2600" b="1" i="1" dirty="0">
                <a:solidFill>
                  <a:srgbClr val="A47D00"/>
                </a:solidFill>
              </a:rPr>
              <a:t>INDENTAÇÃO</a:t>
            </a:r>
          </a:p>
        </p:txBody>
      </p:sp>
      <p:sp>
        <p:nvSpPr>
          <p:cNvPr id="11" name="Retângulo de cantos arredondados 6">
            <a:extLst>
              <a:ext uri="{FF2B5EF4-FFF2-40B4-BE49-F238E27FC236}">
                <a16:creationId xmlns:a16="http://schemas.microsoft.com/office/drawing/2014/main" id="{04354191-51D3-430F-BECB-A38144567CC0}"/>
              </a:ext>
            </a:extLst>
          </p:cNvPr>
          <p:cNvSpPr/>
          <p:nvPr/>
        </p:nvSpPr>
        <p:spPr>
          <a:xfrm>
            <a:off x="6721059" y="2455969"/>
            <a:ext cx="2167198" cy="1946061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48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arenR" startAt="2"/>
            </a:pPr>
            <a:r>
              <a:rPr lang="pt-BR" dirty="0"/>
              <a:t>Imagine que é preciso informar ao usuário se um número é maior que 10 ou se é igual a 0:</a:t>
            </a:r>
          </a:p>
          <a:p>
            <a:pPr marL="514350" indent="-514350">
              <a:buFont typeface="+mj-lt"/>
              <a:buAutoNum type="arabicParenR" startAt="2"/>
            </a:pPr>
            <a:endParaRPr lang="pt-BR" dirty="0"/>
          </a:p>
          <a:p>
            <a:r>
              <a:rPr lang="pt-BR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maiorQueDezOuIgualAZero</a:t>
            </a:r>
            <a:endParaRPr lang="pt-BR" sz="2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numero: </a:t>
            </a:r>
            <a:r>
              <a:rPr lang="pt-BR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</a:p>
          <a:p>
            <a:r>
              <a:rPr lang="pt-BR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</a:p>
          <a:p>
            <a:r>
              <a:rPr lang="pt-BR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leia(numero)</a:t>
            </a:r>
          </a:p>
          <a:p>
            <a:r>
              <a:rPr lang="pt-BR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</a:t>
            </a:r>
            <a:r>
              <a:rPr lang="pt-BR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((numero &gt; 10) </a:t>
            </a:r>
            <a:r>
              <a:rPr lang="pt-BR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</a:t>
            </a:r>
            <a:r>
              <a:rPr lang="pt-BR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(numero = 0)) </a:t>
            </a:r>
            <a:r>
              <a:rPr lang="pt-BR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então</a:t>
            </a:r>
          </a:p>
          <a:p>
            <a:r>
              <a:rPr lang="pt-BR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escreva(“Número &gt; 10 ou Número = 0”)</a:t>
            </a:r>
          </a:p>
          <a:p>
            <a:r>
              <a:rPr lang="pt-BR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Fim_se</a:t>
            </a:r>
            <a:endParaRPr lang="pt-BR" sz="2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9" name="Picture 8" descr="http://pt.seaicons.com/wp-content/uploads/2016/03/Sign-Alert-icon.png">
            <a:extLst>
              <a:ext uri="{FF2B5EF4-FFF2-40B4-BE49-F238E27FC236}">
                <a16:creationId xmlns:a16="http://schemas.microsoft.com/office/drawing/2014/main" id="{AFE32E3C-6C91-4EE8-A2DD-469A3CD8B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073" y="2604368"/>
            <a:ext cx="852128" cy="8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DFAB402-A9B3-4687-AA52-744F6AC5A565}"/>
              </a:ext>
            </a:extLst>
          </p:cNvPr>
          <p:cNvSpPr txBox="1"/>
          <p:nvPr/>
        </p:nvSpPr>
        <p:spPr>
          <a:xfrm>
            <a:off x="6871776" y="3456496"/>
            <a:ext cx="200958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>
                <a:solidFill>
                  <a:srgbClr val="A47D00"/>
                </a:solidFill>
              </a:rPr>
              <a:t>ATENÇÃO:</a:t>
            </a:r>
          </a:p>
          <a:p>
            <a:pPr algn="ctr"/>
            <a:r>
              <a:rPr lang="pt-BR" sz="2600" b="1" i="1" dirty="0">
                <a:solidFill>
                  <a:srgbClr val="A47D00"/>
                </a:solidFill>
              </a:rPr>
              <a:t>INDENTAÇÃO</a:t>
            </a:r>
          </a:p>
        </p:txBody>
      </p:sp>
      <p:sp>
        <p:nvSpPr>
          <p:cNvPr id="11" name="Retângulo de cantos arredondados 6">
            <a:extLst>
              <a:ext uri="{FF2B5EF4-FFF2-40B4-BE49-F238E27FC236}">
                <a16:creationId xmlns:a16="http://schemas.microsoft.com/office/drawing/2014/main" id="{04354191-51D3-430F-BECB-A38144567CC0}"/>
              </a:ext>
            </a:extLst>
          </p:cNvPr>
          <p:cNvSpPr/>
          <p:nvPr/>
        </p:nvSpPr>
        <p:spPr>
          <a:xfrm>
            <a:off x="6832019" y="2455969"/>
            <a:ext cx="2056237" cy="1946061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453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294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163520B6-FF03-493F-B986-65CF30B42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9152311" cy="502920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Unidade II:</a:t>
            </a:r>
            <a:br>
              <a:rPr lang="pt-BR" dirty="0"/>
            </a:br>
            <a:r>
              <a:rPr lang="pt-BR" dirty="0"/>
              <a:t>Estruturas condicionais simples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Prof. Me. Pietro Martins de Oliveira</a:t>
            </a:r>
          </a:p>
        </p:txBody>
      </p:sp>
    </p:spTree>
    <p:extLst>
      <p:ext uri="{BB962C8B-B14F-4D97-AF65-F5344CB8AC3E}">
        <p14:creationId xmlns:p14="http://schemas.microsoft.com/office/powerpoint/2010/main" val="590526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Testa uma condição e, caso ela seja verdadeira, executa um bloco de comandos.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 condição é dada por uma expressão lógico-relacional e possui como resultado 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verdadeiro</a:t>
            </a:r>
            <a:r>
              <a:rPr lang="pt-BR" sz="2800" dirty="0"/>
              <a:t> ou 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altLang="pt-BR" sz="2800" b="1" i="1" dirty="0">
              <a:solidFill>
                <a:srgbClr val="3366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2800" b="1" i="1" dirty="0">
                <a:solidFill>
                  <a:srgbClr val="3366FF"/>
                </a:solidFill>
              </a:rPr>
              <a:t>Sintaxe em pseudocódigo</a:t>
            </a:r>
            <a:r>
              <a:rPr lang="pt-BR" altLang="pt-BR" sz="2800" dirty="0">
                <a:solidFill>
                  <a:srgbClr val="3366FF"/>
                </a:solidFill>
              </a:rPr>
              <a:t>:</a:t>
            </a:r>
          </a:p>
          <a:p>
            <a:r>
              <a:rPr lang="pt-BR" alt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</a:t>
            </a:r>
            <a:r>
              <a:rPr lang="pt-BR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(&lt;expressão lógica&gt;) </a:t>
            </a:r>
            <a:r>
              <a:rPr lang="pt-BR" alt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então</a:t>
            </a:r>
          </a:p>
          <a:p>
            <a:r>
              <a:rPr lang="pt-BR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&lt;sequência de comandos&gt;</a:t>
            </a:r>
          </a:p>
          <a:p>
            <a:r>
              <a:rPr lang="pt-BR" alt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Fim_se</a:t>
            </a:r>
            <a:endParaRPr lang="pt-BR" altLang="pt-B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8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Estrutura condicional simples</a:t>
            </a:r>
          </a:p>
        </p:txBody>
      </p:sp>
      <p:pic>
        <p:nvPicPr>
          <p:cNvPr id="4" name="Picture 8" descr="http://pt.seaicons.com/wp-content/uploads/2016/03/Sign-Alert-icon.png">
            <a:extLst>
              <a:ext uri="{FF2B5EF4-FFF2-40B4-BE49-F238E27FC236}">
                <a16:creationId xmlns:a16="http://schemas.microsoft.com/office/drawing/2014/main" id="{1DD7CF63-ED05-46B6-87F2-D3DCA74D6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356" y="3742396"/>
            <a:ext cx="892552" cy="89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F112C9F-BEF7-4237-A25E-48AB7279032D}"/>
              </a:ext>
            </a:extLst>
          </p:cNvPr>
          <p:cNvSpPr txBox="1"/>
          <p:nvPr/>
        </p:nvSpPr>
        <p:spPr>
          <a:xfrm>
            <a:off x="6673908" y="3742396"/>
            <a:ext cx="200958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>
                <a:solidFill>
                  <a:srgbClr val="A47D00"/>
                </a:solidFill>
              </a:rPr>
              <a:t>ATENÇÃO:</a:t>
            </a:r>
          </a:p>
          <a:p>
            <a:pPr algn="ctr"/>
            <a:r>
              <a:rPr lang="pt-BR" sz="2600" b="1" i="1" dirty="0">
                <a:solidFill>
                  <a:srgbClr val="A47D00"/>
                </a:solidFill>
              </a:rPr>
              <a:t>INDENTAÇÃO</a:t>
            </a:r>
          </a:p>
        </p:txBody>
      </p:sp>
      <p:sp>
        <p:nvSpPr>
          <p:cNvPr id="7" name="Retângulo de cantos arredondados 7">
            <a:extLst>
              <a:ext uri="{FF2B5EF4-FFF2-40B4-BE49-F238E27FC236}">
                <a16:creationId xmlns:a16="http://schemas.microsoft.com/office/drawing/2014/main" id="{8BB28467-44DF-43DC-A725-78020E9964FF}"/>
              </a:ext>
            </a:extLst>
          </p:cNvPr>
          <p:cNvSpPr/>
          <p:nvPr/>
        </p:nvSpPr>
        <p:spPr>
          <a:xfrm>
            <a:off x="5689132" y="3729144"/>
            <a:ext cx="3020870" cy="958668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30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Desenvolva um algoritmo que peça para o usuário informar um número. Caso o número seja maior do que 10, o algoritmo deverá notificar o usuário.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/>
              <a:t>Construção do algoritmo</a:t>
            </a:r>
            <a:r>
              <a:rPr lang="pt-BR" sz="2800" dirty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800" u="sng" dirty="0"/>
              <a:t>Entrada</a:t>
            </a:r>
            <a:r>
              <a:rPr lang="pt-BR" sz="2800" dirty="0"/>
              <a:t>: valor numérico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800" u="sng" dirty="0"/>
              <a:t>Saída</a:t>
            </a:r>
            <a:r>
              <a:rPr lang="pt-BR" sz="2800" dirty="0"/>
              <a:t>: mensagem que informa que o número é maior que 10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800" u="sng" dirty="0"/>
              <a:t>Passo a passo</a:t>
            </a:r>
            <a:r>
              <a:rPr lang="pt-BR" sz="2800" dirty="0"/>
              <a:t>: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70C0"/>
                </a:solidFill>
              </a:rPr>
              <a:t>Informar o número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70C0"/>
                </a:solidFill>
              </a:rPr>
              <a:t>Se o número &gt; 10: informar ao usuário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880454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Algoritmo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maiorQueDez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Var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numero: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leia(numero)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Se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(numero &gt; 10)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então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escreva(“Número maior que 10”)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Fim_se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2654340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De maneira geral, condições simples são formadas com operadores relacionais: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600" dirty="0"/>
              <a:t>Maior que (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2600" dirty="0"/>
              <a:t>), menor que (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600" dirty="0"/>
              <a:t>), maior ou igual (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pt-BR" sz="2600" dirty="0"/>
              <a:t>), menor ou igual (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pt-BR" sz="2600" dirty="0"/>
              <a:t>), igual (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2600" dirty="0"/>
              <a:t>) e </a:t>
            </a:r>
            <a:br>
              <a:rPr lang="pt-BR" sz="2600" dirty="0"/>
            </a:br>
            <a:r>
              <a:rPr lang="pt-BR" sz="2600" dirty="0"/>
              <a:t>diferente (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lang="pt-BR" sz="26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Pode-se utilizar os operadores lógicos para compor condições complexas.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600" dirty="0"/>
              <a:t>Condição complexa: união de duas ou mais condições simples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600" dirty="0"/>
              <a:t>Operadores: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altLang="pt-BR" sz="2600" dirty="0"/>
              <a:t>Conjunção (</a:t>
            </a:r>
            <a:r>
              <a:rPr lang="pt-BR" alt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pt-BR" altLang="pt-BR" sz="2600" dirty="0"/>
              <a:t>), disjunção (</a:t>
            </a:r>
            <a:r>
              <a:rPr lang="pt-BR" alt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ou</a:t>
            </a:r>
            <a:r>
              <a:rPr lang="pt-BR" altLang="pt-BR" sz="2600" dirty="0"/>
              <a:t>) e negação (</a:t>
            </a:r>
            <a:r>
              <a:rPr lang="pt-BR" alt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não</a:t>
            </a:r>
            <a:r>
              <a:rPr lang="pt-BR" altLang="pt-BR" sz="2600" dirty="0"/>
              <a:t>)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Condições complexas</a:t>
            </a:r>
          </a:p>
        </p:txBody>
      </p:sp>
    </p:spTree>
    <p:extLst>
      <p:ext uri="{BB962C8B-B14F-4D97-AF65-F5344CB8AC3E}">
        <p14:creationId xmlns:p14="http://schemas.microsoft.com/office/powerpoint/2010/main" val="163822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3200" dirty="0"/>
              <a:t>Introduzindo lógica proposicional: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pt-BR" sz="2800" dirty="0"/>
              <a:t>Proposições: sentenças declarativas denotadas por letras (</a:t>
            </a:r>
            <a:r>
              <a:rPr lang="pt-BR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p, q, r </a:t>
            </a:r>
            <a:r>
              <a:rPr lang="pt-BR" sz="2800" dirty="0"/>
              <a:t>...)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pt-BR" sz="2800" dirty="0"/>
              <a:t>Proposições possuem um valor verdade: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verdadeiro</a:t>
            </a:r>
            <a:r>
              <a:rPr lang="pt-BR" sz="2800" dirty="0"/>
              <a:t> ou 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falso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pt-BR" sz="2800" dirty="0"/>
              <a:t>Exemplo: 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pt-BR" sz="2800" dirty="0"/>
              <a:t>A </a:t>
            </a:r>
            <a:r>
              <a:rPr lang="pt-BR" sz="2800" dirty="0" err="1"/>
              <a:t>Unicesumar</a:t>
            </a:r>
            <a:r>
              <a:rPr lang="pt-BR" sz="2800" dirty="0"/>
              <a:t> é uma universidade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pt-BR" sz="2800" dirty="0"/>
              <a:t>Trouxe meu lanche?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Operações lógicas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F26DE5BF-7192-4854-BB86-94BE7EE6DD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046" y="4197503"/>
            <a:ext cx="4064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D8358F2B-6173-4587-ABA4-35D9C67D8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02" y="4623581"/>
            <a:ext cx="4191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0405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r>
              <a:rPr lang="pt-BR" altLang="pt-BR" sz="3800" dirty="0"/>
              <a:t>Operações lógicas:</a:t>
            </a:r>
          </a:p>
          <a:p>
            <a:pPr lvl="1"/>
            <a:r>
              <a:rPr lang="pt-BR" altLang="pt-BR" sz="3800" b="1" dirty="0"/>
              <a:t>Negação</a:t>
            </a:r>
            <a:r>
              <a:rPr lang="pt-BR" altLang="pt-BR" sz="3800" dirty="0"/>
              <a:t>: Operação </a:t>
            </a:r>
            <a:r>
              <a:rPr lang="pt-BR" altLang="pt-BR" sz="3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não</a:t>
            </a:r>
            <a:r>
              <a:rPr lang="pt-BR" altLang="pt-BR" sz="3800" dirty="0"/>
              <a:t> lógica</a:t>
            </a:r>
            <a:endParaRPr lang="pt-BR" altLang="pt-BR" sz="3800" b="1" dirty="0"/>
          </a:p>
          <a:p>
            <a:pPr lvl="1"/>
            <a:r>
              <a:rPr lang="pt-BR" altLang="pt-BR" sz="3800" b="1" dirty="0"/>
              <a:t>Conjunção</a:t>
            </a:r>
            <a:r>
              <a:rPr lang="pt-BR" altLang="pt-BR" sz="3800" dirty="0"/>
              <a:t>: Operação </a:t>
            </a:r>
            <a:r>
              <a:rPr lang="pt-BR" altLang="pt-BR" sz="3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pt-BR" altLang="pt-BR" sz="3800" dirty="0"/>
              <a:t> lógica</a:t>
            </a:r>
          </a:p>
          <a:p>
            <a:pPr lvl="1"/>
            <a:r>
              <a:rPr lang="pt-BR" altLang="pt-BR" sz="3800" b="1" dirty="0"/>
              <a:t>Disjunção</a:t>
            </a:r>
            <a:r>
              <a:rPr lang="pt-BR" altLang="pt-BR" sz="3800" dirty="0"/>
              <a:t>: Operação </a:t>
            </a:r>
            <a:r>
              <a:rPr lang="pt-BR" altLang="pt-BR" sz="3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ou</a:t>
            </a:r>
            <a:r>
              <a:rPr lang="pt-BR" altLang="pt-BR" sz="3800" dirty="0"/>
              <a:t> lógica</a:t>
            </a:r>
          </a:p>
          <a:p>
            <a:endParaRPr lang="pt-BR" altLang="pt-BR" dirty="0"/>
          </a:p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Expressões lógicas</a:t>
            </a:r>
          </a:p>
        </p:txBody>
      </p:sp>
    </p:spTree>
    <p:extLst>
      <p:ext uri="{BB962C8B-B14F-4D97-AF65-F5344CB8AC3E}">
        <p14:creationId xmlns:p14="http://schemas.microsoft.com/office/powerpoint/2010/main" val="898764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457200" lvl="2" indent="-457200">
              <a:buFont typeface="Arial" panose="020B0604020202020204" pitchFamily="34" charset="0"/>
              <a:buChar char="•"/>
              <a:defRPr/>
            </a:pPr>
            <a:r>
              <a:rPr lang="pt-BR" sz="3200" b="1" dirty="0">
                <a:solidFill>
                  <a:schemeClr val="tx1"/>
                </a:solidFill>
              </a:rPr>
              <a:t>Negação</a:t>
            </a:r>
            <a:r>
              <a:rPr lang="pt-BR" sz="3200" dirty="0">
                <a:solidFill>
                  <a:schemeClr val="tx1"/>
                </a:solidFill>
              </a:rPr>
              <a:t>: operação </a:t>
            </a:r>
            <a:r>
              <a:rPr lang="pt-BR" sz="3200" b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não</a:t>
            </a:r>
            <a:r>
              <a:rPr lang="pt-BR" sz="3200" dirty="0">
                <a:solidFill>
                  <a:schemeClr val="tx1"/>
                </a:solidFill>
              </a:rPr>
              <a:t> lógica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pt-BR" sz="3200" dirty="0"/>
              <a:t>Exemplo: 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pt-BR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“O Brasil é hexacampeão”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pt-BR" sz="3200" dirty="0"/>
              <a:t>Tabela verdade da negação: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Expressões lógicas</a:t>
            </a:r>
          </a:p>
        </p:txBody>
      </p:sp>
      <p:graphicFrame>
        <p:nvGraphicFramePr>
          <p:cNvPr id="4" name="Table 1">
            <a:extLst>
              <a:ext uri="{FF2B5EF4-FFF2-40B4-BE49-F238E27FC236}">
                <a16:creationId xmlns:a16="http://schemas.microsoft.com/office/drawing/2014/main" id="{AD3EF9E6-07CE-43FC-BAAF-2D544F75A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55953"/>
              </p:ext>
            </p:extLst>
          </p:nvPr>
        </p:nvGraphicFramePr>
        <p:xfrm>
          <a:off x="1628981" y="4160678"/>
          <a:ext cx="2783992" cy="15113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1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057">
                <a:tc>
                  <a:txBody>
                    <a:bodyPr/>
                    <a:lstStyle/>
                    <a:p>
                      <a:pPr algn="ctr"/>
                      <a:r>
                        <a:rPr lang="pt-BR" sz="2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</a:p>
                  </a:txBody>
                  <a:tcPr marL="91449" marR="91449" marT="45755" marB="457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u="sng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não</a:t>
                      </a:r>
                      <a:r>
                        <a:rPr lang="pt-BR" sz="2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</a:t>
                      </a:r>
                    </a:p>
                  </a:txBody>
                  <a:tcPr marL="91449" marR="91449" marT="45755" marB="4575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057">
                <a:tc>
                  <a:txBody>
                    <a:bodyPr/>
                    <a:lstStyle/>
                    <a:p>
                      <a:pPr algn="ctr"/>
                      <a:r>
                        <a:rPr lang="pt-BR" sz="2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 marL="91449" marR="91449" marT="45755" marB="457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91449" marR="91449" marT="45755" marB="4575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186">
                <a:tc>
                  <a:txBody>
                    <a:bodyPr/>
                    <a:lstStyle/>
                    <a:p>
                      <a:pPr algn="ctr"/>
                      <a:r>
                        <a:rPr lang="pt-BR" sz="2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91449" marR="91449" marT="45755" marB="457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 marL="91449" marR="91449" marT="45755" marB="4575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1949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2571</TotalTime>
  <Words>619</Words>
  <Application>Microsoft Office PowerPoint</Application>
  <PresentationFormat>Apresentação na tela (4:3)</PresentationFormat>
  <Paragraphs>135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Tema do Office</vt:lpstr>
      <vt:lpstr>Algoritmos de Lógica de Programação I</vt:lpstr>
      <vt:lpstr>Unidade II: Estruturas condicionais simples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Rafael Alves Florindo</cp:lastModifiedBy>
  <cp:revision>246</cp:revision>
  <dcterms:created xsi:type="dcterms:W3CDTF">2019-02-06T19:28:48Z</dcterms:created>
  <dcterms:modified xsi:type="dcterms:W3CDTF">2020-04-23T18:02:35Z</dcterms:modified>
</cp:coreProperties>
</file>