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97" r:id="rId2"/>
    <p:sldId id="447" r:id="rId3"/>
    <p:sldId id="278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45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255317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somaElementos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Vetor[1..3, 1..3] de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3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somaElementos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Vetor[1..3, 1..3] de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   i, j, soma: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92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somaElementos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Vetor[1..3, 1..3] de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   i, j, soma: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soma ← 0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09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somaElementos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Vetor[1..3, 1..3] de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   i, j, soma: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soma ← 0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91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somaElementos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Vetor[1..3, 1..3] de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   i, j, soma: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soma ← 0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17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somaElementos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Vetor[1..3, 1..3] de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   i, j, soma: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soma ← 0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soma ← soma +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8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somaElementos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Vetor[1..3, 1..3] de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   i, j, soma: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soma ← 0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soma ← soma +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0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somaElementos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Vetor[1..3, 1..3] de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   i, j, soma: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soma ← 0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soma ← soma +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escreva("A soma é ", soma)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8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4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CCF57F-CD9B-458F-9632-122445F34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957468"/>
            <a:ext cx="9152309" cy="60960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IV :</a:t>
            </a:r>
            <a:br>
              <a:rPr lang="pt-BR"/>
            </a:br>
            <a:r>
              <a:rPr lang="pt-BR"/>
              <a:t>Matrizes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59052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Até aqui aprendemos a manipular apenas </a:t>
            </a:r>
            <a:r>
              <a:rPr lang="pt-BR" altLang="pt-BR" sz="2800" b="1" i="1" dirty="0" err="1"/>
              <a:t>arrays</a:t>
            </a:r>
            <a:r>
              <a:rPr lang="pt-BR" altLang="pt-BR" sz="2800" b="1" dirty="0"/>
              <a:t> simples: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Estrutura de dados unidimensional;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Controlada através de um </a:t>
            </a:r>
            <a:r>
              <a:rPr lang="pt-BR" altLang="pt-BR" sz="2800" b="1" u="sng" dirty="0"/>
              <a:t>único índice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Consegue imaginar as situações em que é necessário mais de um índice?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Tabelas, gráficos 3D, aplicações contábeis, processamento de imagens e visão computacional, jogos, aplicações científicas, projetos de engenharia etc.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Introdução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0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Considere a tabela: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800" dirty="0"/>
          </a:p>
          <a:p>
            <a:endParaRPr lang="pt-BR" alt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Aplicações com tabelas são inerentemente matriciais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Solução: </a:t>
            </a:r>
            <a:r>
              <a:rPr lang="pt-BR" altLang="pt-BR" sz="2800" b="1" u="sng" dirty="0"/>
              <a:t>MATRIZES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Introdução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8419532-D49C-421B-BBA8-DF41FFC20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13155"/>
              </p:ext>
            </p:extLst>
          </p:nvPr>
        </p:nvGraphicFramePr>
        <p:xfrm>
          <a:off x="1478833" y="2179356"/>
          <a:ext cx="6186334" cy="24992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4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1056">
                <a:tc>
                  <a:txBody>
                    <a:bodyPr/>
                    <a:lstStyle/>
                    <a:p>
                      <a:pPr algn="r"/>
                      <a:r>
                        <a:rPr lang="pt-BR" sz="2800" b="0" dirty="0"/>
                        <a:t>    </a:t>
                      </a:r>
                      <a:r>
                        <a:rPr lang="pt-BR" sz="2800" b="1" dirty="0"/>
                        <a:t>ano</a:t>
                      </a:r>
                    </a:p>
                    <a:p>
                      <a:pPr algn="l"/>
                      <a:r>
                        <a:rPr lang="pt-BR" sz="2800" b="0" u="sng" dirty="0"/>
                        <a:t>produto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2010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2011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2012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95">
                <a:tc>
                  <a:txBody>
                    <a:bodyPr/>
                    <a:lstStyle/>
                    <a:p>
                      <a:pPr algn="ctr"/>
                      <a:r>
                        <a:rPr lang="pt-BR" sz="2800" u="sng" dirty="0"/>
                        <a:t>Arroz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6,00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6,50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7,00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95">
                <a:tc>
                  <a:txBody>
                    <a:bodyPr/>
                    <a:lstStyle/>
                    <a:p>
                      <a:pPr algn="ctr"/>
                      <a:r>
                        <a:rPr lang="pt-BR" sz="2800" u="sng" dirty="0"/>
                        <a:t>Feijão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4,00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4,35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5,25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095">
                <a:tc>
                  <a:txBody>
                    <a:bodyPr/>
                    <a:lstStyle/>
                    <a:p>
                      <a:pPr algn="ctr"/>
                      <a:r>
                        <a:rPr lang="pt-BR" sz="2800" u="sng" dirty="0"/>
                        <a:t>Macarrão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3,50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3,30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3,75</a:t>
                      </a:r>
                    </a:p>
                  </a:txBody>
                  <a:tcPr marL="91438" marR="91438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37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/>
              <a:t>Definição</a:t>
            </a:r>
            <a:r>
              <a:rPr lang="pt-BR" sz="2800" dirty="0"/>
              <a:t>: matrizes são estruturas de dados multidimensionais que necessitam de mais de um índice para serem manipuladas.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São parecidas com vetores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Semelhanças: os elementos de uma matriz são referenciados por um mesmo nome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Diferença: possuem dois ou mais índices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b="1" dirty="0"/>
              <a:t>Bidimensionais</a:t>
            </a:r>
            <a:r>
              <a:rPr lang="pt-BR" sz="2800" dirty="0"/>
              <a:t>: um </a:t>
            </a:r>
            <a:r>
              <a:rPr lang="pt-BR" sz="2800" u="sng" dirty="0"/>
              <a:t>índice</a:t>
            </a:r>
            <a:r>
              <a:rPr lang="pt-BR" sz="2800" dirty="0"/>
              <a:t> para </a:t>
            </a:r>
            <a:r>
              <a:rPr lang="pt-BR" sz="2800" u="sng" dirty="0"/>
              <a:t>linhas</a:t>
            </a:r>
            <a:r>
              <a:rPr lang="pt-BR" sz="2800" dirty="0"/>
              <a:t> e outro </a:t>
            </a:r>
            <a:r>
              <a:rPr lang="pt-BR" sz="2800" u="sng" dirty="0"/>
              <a:t>índice</a:t>
            </a:r>
            <a:r>
              <a:rPr lang="pt-BR" sz="2800" dirty="0"/>
              <a:t> para </a:t>
            </a:r>
            <a:r>
              <a:rPr lang="pt-BR" sz="2800" u="sng" dirty="0"/>
              <a:t>colunas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Multidimensionais: podem possuir 2, 3, ... K índices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Matrizes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8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Definição matemática: uma </a:t>
            </a:r>
            <a:r>
              <a:rPr lang="pt-BR" altLang="pt-BR" sz="2800" b="1" dirty="0"/>
              <a:t>matriz</a:t>
            </a:r>
            <a:r>
              <a:rPr lang="pt-BR" altLang="pt-BR" sz="2800" dirty="0"/>
              <a:t> é um </a:t>
            </a:r>
            <a:r>
              <a:rPr lang="pt-BR" altLang="pt-BR" sz="2800" b="1" dirty="0"/>
              <a:t>arranjo tabular </a:t>
            </a:r>
            <a:r>
              <a:rPr lang="pt-BR" altLang="pt-BR" sz="2800" dirty="0"/>
              <a:t>de </a:t>
            </a:r>
            <a:r>
              <a:rPr lang="pt-BR" altLang="pt-BR" sz="2800" b="1" dirty="0">
                <a:solidFill>
                  <a:srgbClr val="0070C0"/>
                </a:solidFill>
              </a:rPr>
              <a:t>M</a:t>
            </a:r>
            <a:r>
              <a:rPr lang="pt-BR" altLang="pt-BR" sz="2800" b="1" dirty="0"/>
              <a:t>×</a:t>
            </a:r>
            <a:r>
              <a:rPr lang="pt-BR" altLang="pt-BR" sz="2800" b="1" dirty="0">
                <a:solidFill>
                  <a:srgbClr val="00B050"/>
                </a:solidFill>
              </a:rPr>
              <a:t>N</a:t>
            </a:r>
            <a:r>
              <a:rPr lang="pt-BR" altLang="pt-BR" sz="2800" dirty="0"/>
              <a:t> valores, onde </a:t>
            </a:r>
            <a:r>
              <a:rPr lang="pt-BR" altLang="pt-BR" sz="2800" b="1" dirty="0">
                <a:solidFill>
                  <a:srgbClr val="0070C0"/>
                </a:solidFill>
              </a:rPr>
              <a:t>M</a:t>
            </a:r>
            <a:r>
              <a:rPr lang="pt-BR" altLang="pt-BR" sz="2800" dirty="0"/>
              <a:t> é o número de </a:t>
            </a:r>
            <a:r>
              <a:rPr lang="pt-BR" altLang="pt-BR" sz="2800" b="1" dirty="0">
                <a:solidFill>
                  <a:srgbClr val="0070C0"/>
                </a:solidFill>
              </a:rPr>
              <a:t>linhas</a:t>
            </a:r>
            <a:r>
              <a:rPr lang="pt-BR" altLang="pt-BR" sz="2800" dirty="0">
                <a:solidFill>
                  <a:srgbClr val="0070C0"/>
                </a:solidFill>
              </a:rPr>
              <a:t> </a:t>
            </a:r>
            <a:r>
              <a:rPr lang="pt-BR" altLang="pt-BR" sz="2800" dirty="0"/>
              <a:t>e </a:t>
            </a:r>
            <a:r>
              <a:rPr lang="pt-BR" altLang="pt-BR" sz="2800" b="1" dirty="0">
                <a:solidFill>
                  <a:srgbClr val="00B050"/>
                </a:solidFill>
              </a:rPr>
              <a:t>N</a:t>
            </a:r>
            <a:r>
              <a:rPr lang="pt-BR" altLang="pt-BR" sz="2800" dirty="0">
                <a:solidFill>
                  <a:srgbClr val="0070C0"/>
                </a:solidFill>
              </a:rPr>
              <a:t> </a:t>
            </a:r>
            <a:r>
              <a:rPr lang="pt-BR" altLang="pt-BR" sz="2800" dirty="0"/>
              <a:t>é o número de </a:t>
            </a:r>
            <a:r>
              <a:rPr lang="pt-BR" altLang="pt-BR" sz="2800" b="1" dirty="0">
                <a:solidFill>
                  <a:srgbClr val="00B050"/>
                </a:solidFill>
              </a:rPr>
              <a:t>colunas</a:t>
            </a:r>
            <a:r>
              <a:rPr lang="pt-BR" altLang="pt-BR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Os elementos de uma matriz são acessados por dois índices: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altLang="pt-BR" sz="2800" b="1" i="1" dirty="0">
                <a:solidFill>
                  <a:srgbClr val="0070C0"/>
                </a:solidFill>
              </a:rPr>
              <a:t>i</a:t>
            </a:r>
            <a:r>
              <a:rPr lang="pt-BR" altLang="pt-BR" sz="2800" dirty="0"/>
              <a:t> – geralmente associado às </a:t>
            </a:r>
            <a:r>
              <a:rPr lang="pt-BR" altLang="pt-BR" sz="2800" dirty="0">
                <a:solidFill>
                  <a:srgbClr val="0070C0"/>
                </a:solidFill>
              </a:rPr>
              <a:t>linhas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altLang="pt-BR" sz="2800" b="1" i="1" dirty="0">
                <a:solidFill>
                  <a:srgbClr val="00B050"/>
                </a:solidFill>
              </a:rPr>
              <a:t>j</a:t>
            </a:r>
            <a:r>
              <a:rPr lang="pt-BR" altLang="pt-BR" sz="2800" dirty="0"/>
              <a:t> – geralmente associado às </a:t>
            </a:r>
            <a:r>
              <a:rPr lang="pt-BR" altLang="pt-BR" sz="2800" dirty="0">
                <a:solidFill>
                  <a:srgbClr val="00B050"/>
                </a:solidFill>
              </a:rPr>
              <a:t>colunas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Matrizes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8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dirty="0"/>
              <a:t>Sintaxe de declaração de uma matriz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..., &lt;</a:t>
            </a:r>
            <a:r>
              <a:rPr lang="pt-BR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&gt;] de &lt;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BR" sz="2800" dirty="0"/>
          </a:p>
          <a:p>
            <a:r>
              <a:rPr lang="pt-BR" sz="2800" dirty="0"/>
              <a:t>Exemplo de criação de uma matriz bidimensional:</a:t>
            </a:r>
          </a:p>
          <a:p>
            <a:r>
              <a:rPr lang="pt-BR" sz="2800" dirty="0">
                <a:solidFill>
                  <a:srgbClr val="FF0000"/>
                </a:solidFill>
              </a:rPr>
              <a:t>    </a:t>
            </a:r>
            <a:r>
              <a:rPr lang="pt-B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1..3, 1..3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de </a:t>
            </a:r>
            <a:r>
              <a:rPr lang="pt-B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Matrizes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496295-C50B-459E-AC43-18FEAB6AF4C1}"/>
              </a:ext>
            </a:extLst>
          </p:cNvPr>
          <p:cNvSpPr/>
          <p:nvPr/>
        </p:nvSpPr>
        <p:spPr>
          <a:xfrm>
            <a:off x="1979712" y="4099090"/>
            <a:ext cx="5328592" cy="24208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F3A0854-D221-4A8E-ACE3-723B7BE0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67" y="4146321"/>
            <a:ext cx="3107950" cy="232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546F1D7-C6C7-4C8D-9A7B-20A36A1857F6}"/>
              </a:ext>
            </a:extLst>
          </p:cNvPr>
          <p:cNvSpPr txBox="1"/>
          <p:nvPr/>
        </p:nvSpPr>
        <p:spPr>
          <a:xfrm>
            <a:off x="2397064" y="4924814"/>
            <a:ext cx="17700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/>
              <a:t>Mat</a:t>
            </a:r>
            <a:r>
              <a:rPr lang="pt-BR" sz="4400" dirty="0"/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246167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dirty="0"/>
              <a:t>Sintaxe de acesso a um elemento da matriz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nome_da_matriz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&gt;[&lt;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ind2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..., &lt;</a:t>
            </a:r>
            <a:r>
              <a:rPr lang="pt-BR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endParaRPr lang="pt-BR" sz="2800" dirty="0"/>
          </a:p>
          <a:p>
            <a:r>
              <a:rPr lang="pt-BR" sz="2800" dirty="0"/>
              <a:t>Exemplo de acesso a elementos da matriz</a:t>
            </a:r>
            <a:r>
              <a:rPr lang="pt-BR" sz="2800" dirty="0">
                <a:solidFill>
                  <a:srgbClr val="FF0000"/>
                </a:solidFill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   </a:t>
            </a:r>
            <a:r>
              <a:rPr lang="pt-BR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[3,3]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[1,3]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[2,1]</a:t>
            </a:r>
          </a:p>
          <a:p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Matrizes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DC5CB-7438-4462-BA3E-8442AD9BE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052" y="4087110"/>
            <a:ext cx="3036070" cy="227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9C16822A-BBE9-4FC2-AC65-88DC23BCDA0A}"/>
              </a:ext>
            </a:extLst>
          </p:cNvPr>
          <p:cNvSpPr/>
          <p:nvPr/>
        </p:nvSpPr>
        <p:spPr>
          <a:xfrm>
            <a:off x="4487658" y="4193724"/>
            <a:ext cx="481809" cy="5750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428D562-DF09-45F4-9453-8C27600E8BA7}"/>
              </a:ext>
            </a:extLst>
          </p:cNvPr>
          <p:cNvSpPr/>
          <p:nvPr/>
        </p:nvSpPr>
        <p:spPr>
          <a:xfrm>
            <a:off x="6525499" y="5729592"/>
            <a:ext cx="481809" cy="57507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5B2A497-6FE9-43DA-BDF8-A7145B8EEB75}"/>
              </a:ext>
            </a:extLst>
          </p:cNvPr>
          <p:cNvSpPr/>
          <p:nvPr/>
        </p:nvSpPr>
        <p:spPr>
          <a:xfrm>
            <a:off x="6525499" y="4180472"/>
            <a:ext cx="481809" cy="57507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7C2A3CF-F299-4BD9-9D69-9E207F409496}"/>
              </a:ext>
            </a:extLst>
          </p:cNvPr>
          <p:cNvSpPr/>
          <p:nvPr/>
        </p:nvSpPr>
        <p:spPr>
          <a:xfrm>
            <a:off x="4487305" y="4983223"/>
            <a:ext cx="481809" cy="57507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5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dirty="0"/>
              <a:t>Desenvolver um algoritmo que realize a soma dos elementos da seguinte matriz. Considere que a matriz já foi preenchida com valores, ou seja, já está armazenada na memória, da seguinte forma: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E6206-A315-4056-9B1E-AAED41AB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67" y="3646378"/>
            <a:ext cx="3217156" cy="240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ED41893-42A0-42AA-B0CF-127877E02923}"/>
              </a:ext>
            </a:extLst>
          </p:cNvPr>
          <p:cNvSpPr/>
          <p:nvPr/>
        </p:nvSpPr>
        <p:spPr>
          <a:xfrm>
            <a:off x="2818765" y="3526191"/>
            <a:ext cx="3608539" cy="26649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022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2743</TotalTime>
  <Words>815</Words>
  <Application>Microsoft Office PowerPoint</Application>
  <PresentationFormat>Apresentação na tela (4:3)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IV : Matrizes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295</cp:revision>
  <dcterms:created xsi:type="dcterms:W3CDTF">2019-02-06T19:28:48Z</dcterms:created>
  <dcterms:modified xsi:type="dcterms:W3CDTF">2020-04-23T18:21:38Z</dcterms:modified>
</cp:coreProperties>
</file>