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07" r:id="rId4"/>
    <p:sldId id="521" r:id="rId5"/>
    <p:sldId id="522" r:id="rId6"/>
    <p:sldId id="523" r:id="rId7"/>
    <p:sldId id="524" r:id="rId8"/>
    <p:sldId id="525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44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21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  <p:sldLayoutId id="2147483696" r:id="rId3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somaNumeros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soma: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escreva("Digite x:")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leia(x)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escreva("Digite y:")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leia(y)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soma ← x + y</a:t>
            </a:r>
          </a:p>
          <a:p>
            <a:r>
              <a:rPr lang="pt-BR" sz="2000" dirty="0"/>
              <a:t>       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escreva("Digite x:")</a:t>
            </a:r>
          </a:p>
          <a:p>
            <a:r>
              <a:rPr lang="pt-BR" sz="2000" b="1" dirty="0">
                <a:solidFill>
                  <a:srgbClr val="0070C0"/>
                </a:solidFill>
              </a:rPr>
              <a:t>       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leia(x)</a:t>
            </a:r>
            <a:endParaRPr lang="pt-BR" sz="2000" b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escreva("Digite y:")</a:t>
            </a:r>
          </a:p>
          <a:p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leia(y)</a:t>
            </a:r>
          </a:p>
          <a:p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soma ← x + y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4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somaNumeros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soma: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escreva("Digite x:")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leia(x)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escreva("Digite y:")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leia(y)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soma ← x + y</a:t>
            </a:r>
          </a:p>
          <a:p>
            <a:r>
              <a:rPr lang="pt-BR" sz="2000" dirty="0"/>
              <a:t>       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escreva("Digite x:")</a:t>
            </a:r>
          </a:p>
          <a:p>
            <a:r>
              <a:rPr lang="pt-BR" sz="2000" b="1" dirty="0">
                <a:solidFill>
                  <a:srgbClr val="0070C0"/>
                </a:solidFill>
              </a:rPr>
              <a:t>       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leia(x)</a:t>
            </a:r>
            <a:endParaRPr lang="pt-BR" sz="2000" b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escreva("Digite y:")</a:t>
            </a:r>
          </a:p>
          <a:p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leia(y)</a:t>
            </a:r>
          </a:p>
          <a:p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soma ← x + y</a:t>
            </a:r>
          </a:p>
          <a:p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escreva("Digite x:")</a:t>
            </a:r>
          </a:p>
          <a:p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leia(x)</a:t>
            </a:r>
          </a:p>
          <a:p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escreva("Digite y:")</a:t>
            </a:r>
          </a:p>
          <a:p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leia(y)</a:t>
            </a:r>
          </a:p>
          <a:p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soma ← x + y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5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somaNumeros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soma: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escreva("Digite x:")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leia(x)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escreva("Digite y:")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leia(y)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soma ← x + y</a:t>
            </a:r>
          </a:p>
          <a:p>
            <a:r>
              <a:rPr lang="pt-BR" sz="2000" dirty="0"/>
              <a:t>       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escreva("Digite x:")</a:t>
            </a:r>
          </a:p>
          <a:p>
            <a:r>
              <a:rPr lang="pt-BR" sz="2000" b="1" dirty="0">
                <a:solidFill>
                  <a:srgbClr val="0070C0"/>
                </a:solidFill>
              </a:rPr>
              <a:t>       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leia(x)</a:t>
            </a:r>
            <a:endParaRPr lang="pt-BR" sz="2000" b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escreva("Digite y:")</a:t>
            </a:r>
          </a:p>
          <a:p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leia(y)</a:t>
            </a:r>
          </a:p>
          <a:p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soma ← x + y</a:t>
            </a:r>
          </a:p>
          <a:p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escreva("Digite x:")</a:t>
            </a:r>
          </a:p>
          <a:p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leia(x)</a:t>
            </a:r>
          </a:p>
          <a:p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escreva("Digite y:")</a:t>
            </a:r>
          </a:p>
          <a:p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leia(y)</a:t>
            </a:r>
          </a:p>
          <a:p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soma ← x + y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674179-4065-4FE4-A6F9-CD7E51575380}"/>
              </a:ext>
            </a:extLst>
          </p:cNvPr>
          <p:cNvSpPr txBox="1"/>
          <p:nvPr/>
        </p:nvSpPr>
        <p:spPr>
          <a:xfrm>
            <a:off x="1763484" y="2761133"/>
            <a:ext cx="6346841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>
                <a:solidFill>
                  <a:srgbClr val="FF0000"/>
                </a:solidFill>
              </a:rPr>
              <a:t>Não vale a pena...</a:t>
            </a:r>
          </a:p>
          <a:p>
            <a:pPr algn="ctr"/>
            <a:r>
              <a:rPr lang="pt-BR" sz="3200" i="1" dirty="0">
                <a:solidFill>
                  <a:srgbClr val="FF0000"/>
                </a:solidFill>
              </a:rPr>
              <a:t>O algoritmo se torna poluído, deselegante, </a:t>
            </a:r>
            <a:br>
              <a:rPr lang="pt-BR" sz="3200" i="1" dirty="0">
                <a:solidFill>
                  <a:srgbClr val="FF0000"/>
                </a:solidFill>
              </a:rPr>
            </a:br>
            <a:r>
              <a:rPr lang="pt-BR" sz="3200" i="1" dirty="0">
                <a:solidFill>
                  <a:srgbClr val="FF0000"/>
                </a:solidFill>
              </a:rPr>
              <a:t>e difícil de realizar manutenção</a:t>
            </a:r>
          </a:p>
        </p:txBody>
      </p:sp>
    </p:spTree>
    <p:extLst>
      <p:ext uri="{BB962C8B-B14F-4D97-AF65-F5344CB8AC3E}">
        <p14:creationId xmlns:p14="http://schemas.microsoft.com/office/powerpoint/2010/main" val="195019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somaNumeros2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Procedimento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somar()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soma:    </a:t>
            </a:r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Início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escreva(“Digite x:”)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leia(x)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escreva(“Digite y:”)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leia(y)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soma ← x + y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escreva(soma)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Fim_procedimento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somar()</a:t>
            </a:r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somaNumeros2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Procedimento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somar()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soma:    </a:t>
            </a:r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Início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escreva(“Digite x:”)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leia(x)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escreva(“Digite y:”)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leia(y)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soma ← x + y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escreva(soma)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Fim_procedimento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somar()</a:t>
            </a:r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somar()</a:t>
            </a:r>
            <a:endParaRPr lang="pt-BR" sz="20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2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somaNumeros2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Procedimento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somar()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soma:    </a:t>
            </a:r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Início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escreva(“Digite x:”)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leia(x)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escreva(“Digite y:”)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leia(y)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soma ← x + y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escreva(soma)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Fim_procedimento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somar()</a:t>
            </a:r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somar()</a:t>
            </a:r>
            <a:endParaRPr lang="pt-BR" sz="2000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>
                <a:solidFill>
                  <a:srgbClr val="0053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somar()</a:t>
            </a:r>
            <a:endParaRPr lang="pt-BR" sz="2000" kern="0" dirty="0">
              <a:solidFill>
                <a:srgbClr val="00538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52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20B345-DAB7-4F07-BC2D-8CE49B12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219299"/>
            <a:ext cx="9144000" cy="585537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IV:</a:t>
            </a:r>
            <a:br>
              <a:rPr lang="pt-BR" dirty="0"/>
            </a:br>
            <a:r>
              <a:rPr lang="pt-BR" dirty="0"/>
              <a:t>Sub-rotinas - procedimentos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Uma sub-rotina é um bloco de instruções que realiza tarefas específicas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Durante a execução são carregadas apenas uma vez e podem ser executadas quantas vezes for necessário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São utilizadas para se dividir um problema em problemas menores (subproblemas)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Modularização: o problema é dividido em partes coerentes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Evita-se repetição de código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Legibilidade facilitada (abstração da complexidade)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Sub-rotinas</a:t>
            </a:r>
          </a:p>
        </p:txBody>
      </p:sp>
    </p:spTree>
    <p:extLst>
      <p:ext uri="{BB962C8B-B14F-4D97-AF65-F5344CB8AC3E}">
        <p14:creationId xmlns:p14="http://schemas.microsoft.com/office/powerpoint/2010/main" val="304534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Exemplos</a:t>
            </a:r>
            <a:r>
              <a:rPr lang="pt-BR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Validação de CPF/CNPJ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Encontrar um CEP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Calcular frete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Inicialização de vetores e matrizes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Exibição de mensagens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As sub-rotinas são muito úteis para se </a:t>
            </a:r>
            <a:r>
              <a:rPr lang="pt-BR" sz="2800" u="sng" dirty="0"/>
              <a:t>reutilizar uma solução</a:t>
            </a:r>
            <a:r>
              <a:rPr lang="pt-BR" sz="2800" dirty="0"/>
              <a:t>, dentro do algoritmo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Sub-rotinas</a:t>
            </a:r>
          </a:p>
        </p:txBody>
      </p:sp>
    </p:spTree>
    <p:extLst>
      <p:ext uri="{BB962C8B-B14F-4D97-AF65-F5344CB8AC3E}">
        <p14:creationId xmlns:p14="http://schemas.microsoft.com/office/powerpoint/2010/main" val="412434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Um procedimento é uma sub-rotina na qual não há a obrigatoriedade de se retornar um valor a quem o invocou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É um </a:t>
            </a:r>
            <a:r>
              <a:rPr lang="pt-BR" altLang="pt-BR" sz="2800" b="1" dirty="0" err="1"/>
              <a:t>subalgoritmo</a:t>
            </a:r>
            <a:r>
              <a:rPr lang="pt-BR" altLang="pt-BR" sz="2800" b="1" dirty="0"/>
              <a:t> </a:t>
            </a:r>
            <a:r>
              <a:rPr lang="pt-BR" altLang="pt-BR" sz="2800" dirty="0"/>
              <a:t>- Um procedimento possui os mesmos elementos de um algoritmo: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Nome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Declaração de variáveis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Início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Processamento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Fim </a:t>
            </a: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Procedimentos</a:t>
            </a:r>
          </a:p>
        </p:txBody>
      </p:sp>
    </p:spTree>
    <p:extLst>
      <p:ext uri="{BB962C8B-B14F-4D97-AF65-F5344CB8AC3E}">
        <p14:creationId xmlns:p14="http://schemas.microsoft.com/office/powerpoint/2010/main" val="23702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i="1" dirty="0">
                <a:solidFill>
                  <a:srgbClr val="0070C0"/>
                </a:solidFill>
              </a:rPr>
              <a:t>Sintaxe de declaração de um procedimento:</a:t>
            </a:r>
          </a:p>
          <a:p>
            <a:pPr>
              <a:spcBef>
                <a:spcPts val="0"/>
              </a:spcBef>
            </a:pPr>
            <a:endParaRPr 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nome_do_algoritmo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Procedimento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nome_proc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&gt;(&lt;parâmetros&gt;)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lista_variaveis_procedimento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código_do_procedimento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pt-BR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Fim_procedimento</a:t>
            </a:r>
            <a:endParaRPr lang="pt-BR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lista_de_variaveis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código_do_algoritmo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nome_proc</a:t>
            </a:r>
            <a:r>
              <a:rPr lang="pt-BR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(&lt;argumentos&gt;)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Procedimentos</a:t>
            </a:r>
          </a:p>
        </p:txBody>
      </p:sp>
    </p:spTree>
    <p:extLst>
      <p:ext uri="{BB962C8B-B14F-4D97-AF65-F5344CB8AC3E}">
        <p14:creationId xmlns:p14="http://schemas.microsoft.com/office/powerpoint/2010/main" val="231660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Exemplo: crie um algoritmo que leia dois números e exiba o resultado da soma entre eles.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somaNumeros</a:t>
            </a:r>
            <a:endParaRPr lang="pt-BR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y, soma: 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escreva("Digite o número:")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leia(x)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escreva("Digite o número:")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leia(y)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soma ← x + y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escreva(“Resultado: ”, soma)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36153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Exemplo: crie um algoritmo que leia dois números e exiba o resultado da soma entre eles.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somaNumeros</a:t>
            </a:r>
            <a:endParaRPr lang="pt-BR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y, soma: 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escreva("Digite o número:")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leia(x)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escreva("Digite o número:")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leia(y)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soma ← x + y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escreva(“Resultado: ”, soma)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A7EDF3-A7D7-48EB-8215-CA590EF99D86}"/>
              </a:ext>
            </a:extLst>
          </p:cNvPr>
          <p:cNvSpPr txBox="1"/>
          <p:nvPr/>
        </p:nvSpPr>
        <p:spPr>
          <a:xfrm>
            <a:off x="599677" y="3429000"/>
            <a:ext cx="2289298" cy="212365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200" i="1" dirty="0">
                <a:solidFill>
                  <a:srgbClr val="FF0000"/>
                </a:solidFill>
              </a:rPr>
              <a:t>E se </a:t>
            </a:r>
            <a:r>
              <a:rPr lang="pt-BR" sz="2200" i="1" dirty="0" err="1">
                <a:solidFill>
                  <a:srgbClr val="FF0000"/>
                </a:solidFill>
              </a:rPr>
              <a:t>precisásse</a:t>
            </a:r>
            <a:r>
              <a:rPr lang="pt-BR" sz="2200" i="1" dirty="0">
                <a:solidFill>
                  <a:srgbClr val="FF0000"/>
                </a:solidFill>
              </a:rPr>
              <a:t>-</a:t>
            </a:r>
          </a:p>
          <a:p>
            <a:pPr algn="ctr"/>
            <a:r>
              <a:rPr lang="pt-BR" sz="2200" i="1" dirty="0" err="1">
                <a:solidFill>
                  <a:srgbClr val="FF0000"/>
                </a:solidFill>
              </a:rPr>
              <a:t>mos</a:t>
            </a:r>
            <a:r>
              <a:rPr lang="pt-BR" sz="2200" i="1" dirty="0">
                <a:solidFill>
                  <a:srgbClr val="FF0000"/>
                </a:solidFill>
              </a:rPr>
              <a:t> realizar a </a:t>
            </a:r>
            <a:r>
              <a:rPr lang="pt-BR" sz="2200" i="1" dirty="0" err="1">
                <a:solidFill>
                  <a:srgbClr val="FF0000"/>
                </a:solidFill>
              </a:rPr>
              <a:t>so</a:t>
            </a:r>
            <a:r>
              <a:rPr lang="pt-BR" sz="2200" i="1" dirty="0">
                <a:solidFill>
                  <a:srgbClr val="FF0000"/>
                </a:solidFill>
              </a:rPr>
              <a:t>-</a:t>
            </a:r>
          </a:p>
          <a:p>
            <a:pPr algn="ctr"/>
            <a:r>
              <a:rPr lang="pt-BR" sz="2200" i="1" dirty="0" err="1">
                <a:solidFill>
                  <a:srgbClr val="FF0000"/>
                </a:solidFill>
              </a:rPr>
              <a:t>ma</a:t>
            </a:r>
            <a:r>
              <a:rPr lang="pt-BR" sz="2200" i="1" dirty="0">
                <a:solidFill>
                  <a:srgbClr val="FF0000"/>
                </a:solidFill>
              </a:rPr>
              <a:t> de mais dois </a:t>
            </a:r>
          </a:p>
          <a:p>
            <a:pPr algn="ctr"/>
            <a:r>
              <a:rPr lang="pt-BR" sz="2200" i="1" dirty="0">
                <a:solidFill>
                  <a:srgbClr val="FF0000"/>
                </a:solidFill>
              </a:rPr>
              <a:t>números, repetida-</a:t>
            </a:r>
          </a:p>
          <a:p>
            <a:pPr algn="ctr"/>
            <a:r>
              <a:rPr lang="pt-BR" sz="2200" i="1" dirty="0">
                <a:solidFill>
                  <a:srgbClr val="FF0000"/>
                </a:solidFill>
              </a:rPr>
              <a:t>mente???</a:t>
            </a:r>
          </a:p>
        </p:txBody>
      </p:sp>
    </p:spTree>
    <p:extLst>
      <p:ext uri="{BB962C8B-B14F-4D97-AF65-F5344CB8AC3E}">
        <p14:creationId xmlns:p14="http://schemas.microsoft.com/office/powerpoint/2010/main" val="115707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somaNumeros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soma: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escreva("Digite x:")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leia(x)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escreva("Digite y:")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leia(y)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soma ← x + y</a:t>
            </a:r>
          </a:p>
          <a:p>
            <a:r>
              <a:rPr lang="pt-BR" sz="2000" dirty="0"/>
              <a:t>        </a:t>
            </a:r>
            <a:endParaRPr lang="pt-BR" sz="2000" b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endParaRPr lang="pt-BR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34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2913</TotalTime>
  <Words>949</Words>
  <Application>Microsoft Office PowerPoint</Application>
  <PresentationFormat>Apresentação na tela 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IV: Sub-rotinas - procedimentos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328</cp:revision>
  <dcterms:created xsi:type="dcterms:W3CDTF">2019-02-06T19:28:48Z</dcterms:created>
  <dcterms:modified xsi:type="dcterms:W3CDTF">2020-04-23T18:24:40Z</dcterms:modified>
</cp:coreProperties>
</file>