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Economica"/>
      <p:regular r:id="rId16"/>
      <p:bold r:id="rId17"/>
      <p:italic r:id="rId18"/>
      <p:boldItalic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Economica-bold.fntdata"/><Relationship Id="rId16" Type="http://schemas.openxmlformats.org/officeDocument/2006/relationships/font" Target="fonts/Economic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Economica-boldItalic.fntdata"/><Relationship Id="rId6" Type="http://schemas.openxmlformats.org/officeDocument/2006/relationships/slide" Target="slides/slide1.xml"/><Relationship Id="rId18" Type="http://schemas.openxmlformats.org/officeDocument/2006/relationships/font" Target="fonts/Economic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7aa2c1b4fd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7aa2c1b4f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7aa2c1b4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7aa2c1b4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7aa2c1b4f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7aa2c1b4f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7aa2c1b4f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7aa2c1b4f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7aa2c1b4f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7aa2c1b4f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7aa2c1b4f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7aa2c1b4f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7aa2c1b4f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7aa2c1b4f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7aa2c1b4f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7aa2c1b4f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7aa2c1b4f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7aa2c1b4f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9" Type="http://schemas.openxmlformats.org/officeDocument/2006/relationships/image" Target="../media/image4.jpg"/><Relationship Id="rId5" Type="http://schemas.openxmlformats.org/officeDocument/2006/relationships/image" Target="../media/image7.png"/><Relationship Id="rId6" Type="http://schemas.openxmlformats.org/officeDocument/2006/relationships/image" Target="../media/image1.png"/><Relationship Id="rId7" Type="http://schemas.openxmlformats.org/officeDocument/2006/relationships/image" Target="../media/image3.png"/><Relationship Id="rId8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870428"/>
            <a:ext cx="30546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App móvil</a:t>
            </a:r>
            <a:endParaRPr/>
          </a:p>
        </p:txBody>
      </p:sp>
      <p:pic>
        <p:nvPicPr>
          <p:cNvPr id="63" name="Google Shape;63;p13" title="TuTurno Logo App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8563" y="1143153"/>
            <a:ext cx="3266872" cy="3266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2" title="TuTurno Logo App.png"/>
          <p:cNvPicPr preferRelativeResize="0"/>
          <p:nvPr/>
        </p:nvPicPr>
        <p:blipFill>
          <a:blip r:embed="rId3">
            <a:alphaModFix amt="16000"/>
          </a:blip>
          <a:stretch>
            <a:fillRect/>
          </a:stretch>
        </p:blipFill>
        <p:spPr>
          <a:xfrm>
            <a:off x="2000250" y="0"/>
            <a:ext cx="51435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2"/>
          <p:cNvSpPr txBox="1"/>
          <p:nvPr>
            <p:ph type="title"/>
          </p:nvPr>
        </p:nvSpPr>
        <p:spPr>
          <a:xfrm>
            <a:off x="3147000" y="2156100"/>
            <a:ext cx="28500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6300"/>
              <a:t>Gracias</a:t>
            </a:r>
            <a:endParaRPr sz="6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Integrantes</a:t>
            </a:r>
            <a:endParaRPr b="1"/>
          </a:p>
        </p:txBody>
      </p:sp>
      <p:pic>
        <p:nvPicPr>
          <p:cNvPr id="69" name="Google Shape;69;p14" title="TuTurno Logo App.png"/>
          <p:cNvPicPr preferRelativeResize="0"/>
          <p:nvPr/>
        </p:nvPicPr>
        <p:blipFill>
          <a:blip r:embed="rId3">
            <a:alphaModFix amt="16000"/>
          </a:blip>
          <a:stretch>
            <a:fillRect/>
          </a:stretch>
        </p:blipFill>
        <p:spPr>
          <a:xfrm>
            <a:off x="2000250" y="0"/>
            <a:ext cx="51435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/>
          <p:nvPr/>
        </p:nvSpPr>
        <p:spPr>
          <a:xfrm>
            <a:off x="1445575" y="1957500"/>
            <a:ext cx="2033700" cy="1076100"/>
          </a:xfrm>
          <a:prstGeom prst="roundRect">
            <a:avLst>
              <a:gd fmla="val 9374" name="adj"/>
            </a:avLst>
          </a:prstGeom>
          <a:solidFill>
            <a:srgbClr val="6FA8DC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1597975" y="2109900"/>
            <a:ext cx="2033700" cy="1076100"/>
          </a:xfrm>
          <a:prstGeom prst="roundRect">
            <a:avLst>
              <a:gd fmla="val 9374" name="adj"/>
            </a:avLst>
          </a:prstGeom>
          <a:solidFill>
            <a:schemeClr val="lt1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1597975" y="2109900"/>
            <a:ext cx="2033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Brayan Chávez</a:t>
            </a:r>
            <a:endParaRPr b="1" sz="16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Programación y QA</a:t>
            </a:r>
            <a:endParaRPr sz="16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5308450" y="1957500"/>
            <a:ext cx="2033700" cy="1076100"/>
          </a:xfrm>
          <a:prstGeom prst="roundRect">
            <a:avLst>
              <a:gd fmla="val 9374" name="adj"/>
            </a:avLst>
          </a:prstGeom>
          <a:solidFill>
            <a:srgbClr val="6FA8DC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5460850" y="2109900"/>
            <a:ext cx="2033700" cy="1076100"/>
          </a:xfrm>
          <a:prstGeom prst="roundRect">
            <a:avLst>
              <a:gd fmla="val 9374" name="adj"/>
            </a:avLst>
          </a:prstGeom>
          <a:solidFill>
            <a:schemeClr val="lt1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5460850" y="2109900"/>
            <a:ext cx="2033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Katia Concha</a:t>
            </a:r>
            <a:endParaRPr b="1" sz="16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Documentación y diseño</a:t>
            </a:r>
            <a:endParaRPr sz="16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Contexto</a:t>
            </a:r>
            <a:endParaRPr b="1"/>
          </a:p>
        </p:txBody>
      </p:sp>
      <p:pic>
        <p:nvPicPr>
          <p:cNvPr id="81" name="Google Shape;81;p15" title="TuTurno Logo App.png"/>
          <p:cNvPicPr preferRelativeResize="0"/>
          <p:nvPr/>
        </p:nvPicPr>
        <p:blipFill>
          <a:blip r:embed="rId3">
            <a:alphaModFix amt="16000"/>
          </a:blip>
          <a:stretch>
            <a:fillRect/>
          </a:stretch>
        </p:blipFill>
        <p:spPr>
          <a:xfrm>
            <a:off x="2000250" y="0"/>
            <a:ext cx="51435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/>
          <p:nvPr/>
        </p:nvSpPr>
        <p:spPr>
          <a:xfrm>
            <a:off x="1046675" y="1147225"/>
            <a:ext cx="2661000" cy="2866800"/>
          </a:xfrm>
          <a:prstGeom prst="roundRect">
            <a:avLst>
              <a:gd fmla="val 9374" name="adj"/>
            </a:avLst>
          </a:prstGeom>
          <a:solidFill>
            <a:srgbClr val="6FA8DC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1246074" y="1553217"/>
            <a:ext cx="2661000" cy="2866800"/>
          </a:xfrm>
          <a:prstGeom prst="roundRect">
            <a:avLst>
              <a:gd fmla="val 9374" name="adj"/>
            </a:avLst>
          </a:prstGeom>
          <a:solidFill>
            <a:schemeClr val="lt1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1246074" y="1553217"/>
            <a:ext cx="2661000" cy="27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86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Problema</a:t>
            </a:r>
            <a:endParaRPr b="1" sz="1767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712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</a:t>
            </a:r>
            <a:r>
              <a:rPr lang="es" sz="175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Los relojes de control físico </a:t>
            </a:r>
            <a:r>
              <a:rPr b="1" lang="es" sz="175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generan filas </a:t>
            </a:r>
            <a:r>
              <a:rPr lang="es" sz="175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y  </a:t>
            </a:r>
            <a:r>
              <a:rPr b="1" lang="es" sz="175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pérdida de tiempo</a:t>
            </a:r>
            <a:r>
              <a:rPr lang="es" sz="175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.</a:t>
            </a:r>
            <a:endParaRPr sz="175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115000"/>
              </a:lnSpc>
              <a:spcBef>
                <a:spcPts val="712"/>
              </a:spcBef>
              <a:spcAft>
                <a:spcPts val="712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5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-Aplicaciones actual </a:t>
            </a:r>
            <a:r>
              <a:rPr b="1" lang="es" sz="175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permiten marcar desde cualquier lugar</a:t>
            </a:r>
            <a:r>
              <a:rPr lang="es" sz="175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.</a:t>
            </a:r>
            <a:endParaRPr sz="175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5418850" y="1147225"/>
            <a:ext cx="2661000" cy="2866800"/>
          </a:xfrm>
          <a:prstGeom prst="roundRect">
            <a:avLst>
              <a:gd fmla="val 9374" name="adj"/>
            </a:avLst>
          </a:prstGeom>
          <a:solidFill>
            <a:srgbClr val="6FA8DC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5618249" y="1553217"/>
            <a:ext cx="2661000" cy="2866800"/>
          </a:xfrm>
          <a:prstGeom prst="roundRect">
            <a:avLst>
              <a:gd fmla="val 9374" name="adj"/>
            </a:avLst>
          </a:prstGeom>
          <a:solidFill>
            <a:schemeClr val="lt1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5618249" y="1553217"/>
            <a:ext cx="2661000" cy="27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86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Solución</a:t>
            </a:r>
            <a:endParaRPr b="1" sz="1667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712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</a:t>
            </a:r>
            <a:r>
              <a:rPr lang="es" sz="165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Aplicación móvil con </a:t>
            </a:r>
            <a:r>
              <a:rPr b="1" lang="es" sz="165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geolocalización definida por la empresa</a:t>
            </a:r>
            <a:endParaRPr b="1" sz="165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115000"/>
              </a:lnSpc>
              <a:spcBef>
                <a:spcPts val="712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5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-</a:t>
            </a:r>
            <a:r>
              <a:rPr b="1" lang="es" sz="165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Reconocimiento facial </a:t>
            </a:r>
            <a:r>
              <a:rPr lang="es" sz="165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para comprobar que es el trabajador enrolado</a:t>
            </a:r>
            <a:endParaRPr sz="165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115000"/>
              </a:lnSpc>
              <a:spcBef>
                <a:spcPts val="712"/>
              </a:spcBef>
              <a:spcAft>
                <a:spcPts val="712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5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-</a:t>
            </a:r>
            <a:r>
              <a:rPr b="1" lang="es" sz="165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Reporte</a:t>
            </a:r>
            <a:r>
              <a:rPr lang="es" sz="165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de trabajadores para RRHH</a:t>
            </a:r>
            <a:endParaRPr sz="165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Objetivo general</a:t>
            </a:r>
            <a:endParaRPr b="1"/>
          </a:p>
        </p:txBody>
      </p:sp>
      <p:pic>
        <p:nvPicPr>
          <p:cNvPr id="93" name="Google Shape;93;p16" title="TuTurno Logo App.png"/>
          <p:cNvPicPr preferRelativeResize="0"/>
          <p:nvPr/>
        </p:nvPicPr>
        <p:blipFill>
          <a:blip r:embed="rId3">
            <a:alphaModFix amt="16000"/>
          </a:blip>
          <a:stretch>
            <a:fillRect/>
          </a:stretch>
        </p:blipFill>
        <p:spPr>
          <a:xfrm>
            <a:off x="2000250" y="0"/>
            <a:ext cx="51435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/>
          <p:nvPr/>
        </p:nvSpPr>
        <p:spPr>
          <a:xfrm>
            <a:off x="647800" y="1833025"/>
            <a:ext cx="2033700" cy="1076100"/>
          </a:xfrm>
          <a:prstGeom prst="roundRect">
            <a:avLst>
              <a:gd fmla="val 9374" name="adj"/>
            </a:avLst>
          </a:prstGeom>
          <a:solidFill>
            <a:srgbClr val="6FA8DC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800200" y="1985425"/>
            <a:ext cx="2033700" cy="1076100"/>
          </a:xfrm>
          <a:prstGeom prst="roundRect">
            <a:avLst>
              <a:gd fmla="val 9374" name="adj"/>
            </a:avLst>
          </a:prstGeom>
          <a:solidFill>
            <a:schemeClr val="lt1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800200" y="1985425"/>
            <a:ext cx="2033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Aplicación móvil</a:t>
            </a:r>
            <a:r>
              <a:rPr lang="es" sz="1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para los </a:t>
            </a:r>
            <a:r>
              <a:rPr b="1" lang="es" sz="1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trabajadores </a:t>
            </a:r>
            <a:r>
              <a:rPr lang="es" sz="1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y </a:t>
            </a:r>
            <a:r>
              <a:rPr b="1" lang="es" sz="1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vista </a:t>
            </a:r>
            <a:r>
              <a:rPr lang="es" sz="1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para el área de</a:t>
            </a:r>
            <a:r>
              <a:rPr b="1" lang="es" sz="1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recursos humanos.</a:t>
            </a:r>
            <a:endParaRPr b="1" sz="16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3478950" y="1833025"/>
            <a:ext cx="2033700" cy="1076100"/>
          </a:xfrm>
          <a:prstGeom prst="roundRect">
            <a:avLst>
              <a:gd fmla="val 9374" name="adj"/>
            </a:avLst>
          </a:prstGeom>
          <a:solidFill>
            <a:srgbClr val="6FA8DC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3631350" y="1985425"/>
            <a:ext cx="2033700" cy="1076100"/>
          </a:xfrm>
          <a:prstGeom prst="roundRect">
            <a:avLst>
              <a:gd fmla="val 9374" name="adj"/>
            </a:avLst>
          </a:prstGeom>
          <a:solidFill>
            <a:schemeClr val="lt1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3631350" y="1985425"/>
            <a:ext cx="2033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Permite </a:t>
            </a:r>
            <a:r>
              <a:rPr b="1" lang="es" sz="1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registrar ingresos y salidas</a:t>
            </a:r>
            <a:r>
              <a:rPr lang="es" sz="1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laborales de los trabajadores.</a:t>
            </a:r>
            <a:endParaRPr sz="16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6310100" y="1833025"/>
            <a:ext cx="2033700" cy="1076100"/>
          </a:xfrm>
          <a:prstGeom prst="roundRect">
            <a:avLst>
              <a:gd fmla="val 9374" name="adj"/>
            </a:avLst>
          </a:prstGeom>
          <a:solidFill>
            <a:srgbClr val="6FA8DC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6462500" y="1985425"/>
            <a:ext cx="2033700" cy="1076100"/>
          </a:xfrm>
          <a:prstGeom prst="roundRect">
            <a:avLst>
              <a:gd fmla="val 9374" name="adj"/>
            </a:avLst>
          </a:prstGeom>
          <a:solidFill>
            <a:schemeClr val="lt1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6462500" y="1985425"/>
            <a:ext cx="2033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Implementación </a:t>
            </a:r>
            <a:r>
              <a:rPr b="1" lang="es" sz="1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geolocalización y reconocimiento facial</a:t>
            </a:r>
            <a:r>
              <a:rPr lang="es" sz="1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.</a:t>
            </a:r>
            <a:endParaRPr sz="16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Objetivos específicos</a:t>
            </a:r>
            <a:endParaRPr b="1"/>
          </a:p>
        </p:txBody>
      </p:sp>
      <p:pic>
        <p:nvPicPr>
          <p:cNvPr id="108" name="Google Shape;108;p17" title="TuTurno Logo App.png"/>
          <p:cNvPicPr preferRelativeResize="0"/>
          <p:nvPr/>
        </p:nvPicPr>
        <p:blipFill>
          <a:blip r:embed="rId3">
            <a:alphaModFix amt="16000"/>
          </a:blip>
          <a:stretch>
            <a:fillRect/>
          </a:stretch>
        </p:blipFill>
        <p:spPr>
          <a:xfrm>
            <a:off x="2000250" y="0"/>
            <a:ext cx="51435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7"/>
          <p:cNvSpPr/>
          <p:nvPr/>
        </p:nvSpPr>
        <p:spPr>
          <a:xfrm>
            <a:off x="647800" y="1381650"/>
            <a:ext cx="2033700" cy="1076100"/>
          </a:xfrm>
          <a:prstGeom prst="roundRect">
            <a:avLst>
              <a:gd fmla="val 9374" name="adj"/>
            </a:avLst>
          </a:prstGeom>
          <a:solidFill>
            <a:srgbClr val="6FA8DC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800200" y="1534050"/>
            <a:ext cx="2033700" cy="1076100"/>
          </a:xfrm>
          <a:prstGeom prst="roundRect">
            <a:avLst>
              <a:gd fmla="val 9374" name="adj"/>
            </a:avLst>
          </a:prstGeom>
          <a:solidFill>
            <a:schemeClr val="lt1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800200" y="1534050"/>
            <a:ext cx="2033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Implementar validación </a:t>
            </a:r>
            <a:r>
              <a:rPr b="1" lang="es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geográfica</a:t>
            </a:r>
            <a:r>
              <a:rPr lang="es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de registros dentro del </a:t>
            </a:r>
            <a:r>
              <a:rPr b="1" lang="es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perímetro definido</a:t>
            </a:r>
            <a:r>
              <a:rPr lang="es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por la empresa.</a:t>
            </a:r>
            <a:endParaRPr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3531600" y="1381650"/>
            <a:ext cx="2033700" cy="1076100"/>
          </a:xfrm>
          <a:prstGeom prst="roundRect">
            <a:avLst>
              <a:gd fmla="val 9374" name="adj"/>
            </a:avLst>
          </a:prstGeom>
          <a:solidFill>
            <a:srgbClr val="6FA8DC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3684000" y="1534050"/>
            <a:ext cx="2033700" cy="1076100"/>
          </a:xfrm>
          <a:prstGeom prst="roundRect">
            <a:avLst>
              <a:gd fmla="val 9374" name="adj"/>
            </a:avLst>
          </a:prstGeom>
          <a:solidFill>
            <a:schemeClr val="lt1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3684000" y="1534050"/>
            <a:ext cx="2033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Integrar </a:t>
            </a:r>
            <a:r>
              <a:rPr b="1" lang="es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reconocimiento facial </a:t>
            </a:r>
            <a:r>
              <a:rPr lang="es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para garantizar la identidad del trabajador.</a:t>
            </a:r>
            <a:endParaRPr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15" name="Google Shape;115;p17"/>
          <p:cNvSpPr/>
          <p:nvPr/>
        </p:nvSpPr>
        <p:spPr>
          <a:xfrm>
            <a:off x="6263000" y="1381650"/>
            <a:ext cx="2033700" cy="1076100"/>
          </a:xfrm>
          <a:prstGeom prst="roundRect">
            <a:avLst>
              <a:gd fmla="val 9374" name="adj"/>
            </a:avLst>
          </a:prstGeom>
          <a:solidFill>
            <a:srgbClr val="6FA8DC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" name="Google Shape;116;p17"/>
          <p:cNvSpPr/>
          <p:nvPr/>
        </p:nvSpPr>
        <p:spPr>
          <a:xfrm>
            <a:off x="6415400" y="1534050"/>
            <a:ext cx="2033700" cy="1076100"/>
          </a:xfrm>
          <a:prstGeom prst="roundRect">
            <a:avLst>
              <a:gd fmla="val 9374" name="adj"/>
            </a:avLst>
          </a:prstGeom>
          <a:solidFill>
            <a:schemeClr val="lt1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6415400" y="1534050"/>
            <a:ext cx="2033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Incorporar gestión de turnos y </a:t>
            </a:r>
            <a:r>
              <a:rPr b="1" lang="es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cálculo automático de horas trabajadas.</a:t>
            </a:r>
            <a:endParaRPr b="1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18" name="Google Shape;118;p17"/>
          <p:cNvSpPr/>
          <p:nvPr/>
        </p:nvSpPr>
        <p:spPr>
          <a:xfrm>
            <a:off x="2059175" y="2996975"/>
            <a:ext cx="2033700" cy="1076100"/>
          </a:xfrm>
          <a:prstGeom prst="roundRect">
            <a:avLst>
              <a:gd fmla="val 9374" name="adj"/>
            </a:avLst>
          </a:prstGeom>
          <a:solidFill>
            <a:srgbClr val="6FA8DC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2211575" y="3149375"/>
            <a:ext cx="2033700" cy="1076100"/>
          </a:xfrm>
          <a:prstGeom prst="roundRect">
            <a:avLst>
              <a:gd fmla="val 9374" name="adj"/>
            </a:avLst>
          </a:prstGeom>
          <a:solidFill>
            <a:schemeClr val="lt1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2211575" y="3149375"/>
            <a:ext cx="2033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Desarrollar </a:t>
            </a:r>
            <a:r>
              <a:rPr b="1" lang="es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notificaciones </a:t>
            </a:r>
            <a:r>
              <a:rPr lang="es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que recuerden marcar la salida en caso de olvido</a:t>
            </a:r>
            <a:endParaRPr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4957650" y="2996975"/>
            <a:ext cx="2033700" cy="1076100"/>
          </a:xfrm>
          <a:prstGeom prst="roundRect">
            <a:avLst>
              <a:gd fmla="val 9374" name="adj"/>
            </a:avLst>
          </a:prstGeom>
          <a:solidFill>
            <a:srgbClr val="6FA8DC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Google Shape;122;p17"/>
          <p:cNvSpPr/>
          <p:nvPr/>
        </p:nvSpPr>
        <p:spPr>
          <a:xfrm>
            <a:off x="5110050" y="3149375"/>
            <a:ext cx="2033700" cy="1076100"/>
          </a:xfrm>
          <a:prstGeom prst="roundRect">
            <a:avLst>
              <a:gd fmla="val 9374" name="adj"/>
            </a:avLst>
          </a:prstGeom>
          <a:solidFill>
            <a:schemeClr val="lt1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5110050" y="3149375"/>
            <a:ext cx="2033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Habilitar la </a:t>
            </a:r>
            <a:r>
              <a:rPr b="1" lang="es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exportación </a:t>
            </a:r>
            <a:r>
              <a:rPr lang="es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de </a:t>
            </a:r>
            <a:r>
              <a:rPr b="1" lang="es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reportes mensuales</a:t>
            </a:r>
            <a:r>
              <a:rPr lang="es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detallados para RRHH.</a:t>
            </a:r>
            <a:endParaRPr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Alcance proyecto</a:t>
            </a:r>
            <a:endParaRPr b="1"/>
          </a:p>
        </p:txBody>
      </p:sp>
      <p:pic>
        <p:nvPicPr>
          <p:cNvPr id="129" name="Google Shape;129;p18" title="TuTurno Logo App.png"/>
          <p:cNvPicPr preferRelativeResize="0"/>
          <p:nvPr/>
        </p:nvPicPr>
        <p:blipFill>
          <a:blip r:embed="rId3">
            <a:alphaModFix amt="16000"/>
          </a:blip>
          <a:stretch>
            <a:fillRect/>
          </a:stretch>
        </p:blipFill>
        <p:spPr>
          <a:xfrm>
            <a:off x="2000250" y="0"/>
            <a:ext cx="51435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8"/>
          <p:cNvSpPr/>
          <p:nvPr/>
        </p:nvSpPr>
        <p:spPr>
          <a:xfrm>
            <a:off x="647800" y="1381650"/>
            <a:ext cx="2033700" cy="1076100"/>
          </a:xfrm>
          <a:prstGeom prst="roundRect">
            <a:avLst>
              <a:gd fmla="val 9374" name="adj"/>
            </a:avLst>
          </a:prstGeom>
          <a:solidFill>
            <a:srgbClr val="6FA8DC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1" name="Google Shape;131;p18"/>
          <p:cNvSpPr/>
          <p:nvPr/>
        </p:nvSpPr>
        <p:spPr>
          <a:xfrm>
            <a:off x="800200" y="1534050"/>
            <a:ext cx="2033700" cy="1076100"/>
          </a:xfrm>
          <a:prstGeom prst="roundRect">
            <a:avLst>
              <a:gd fmla="val 9374" name="adj"/>
            </a:avLst>
          </a:prstGeom>
          <a:solidFill>
            <a:schemeClr val="lt1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800200" y="1534050"/>
            <a:ext cx="2033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Desarrollo de </a:t>
            </a:r>
            <a:r>
              <a:rPr b="1" lang="es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aplicación móvil multiplataforma</a:t>
            </a:r>
            <a:r>
              <a:rPr lang="es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para el registro de asistencia laboral</a:t>
            </a:r>
            <a:endParaRPr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33" name="Google Shape;133;p18"/>
          <p:cNvSpPr/>
          <p:nvPr/>
        </p:nvSpPr>
        <p:spPr>
          <a:xfrm>
            <a:off x="3478950" y="1381650"/>
            <a:ext cx="2033700" cy="1076100"/>
          </a:xfrm>
          <a:prstGeom prst="roundRect">
            <a:avLst>
              <a:gd fmla="val 9374" name="adj"/>
            </a:avLst>
          </a:prstGeom>
          <a:solidFill>
            <a:srgbClr val="6FA8DC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" name="Google Shape;134;p18"/>
          <p:cNvSpPr/>
          <p:nvPr/>
        </p:nvSpPr>
        <p:spPr>
          <a:xfrm>
            <a:off x="3631350" y="1534050"/>
            <a:ext cx="2033700" cy="1076100"/>
          </a:xfrm>
          <a:prstGeom prst="roundRect">
            <a:avLst>
              <a:gd fmla="val 9374" name="adj"/>
            </a:avLst>
          </a:prstGeom>
          <a:solidFill>
            <a:schemeClr val="lt1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3631350" y="1534050"/>
            <a:ext cx="2033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Registro de </a:t>
            </a:r>
            <a:r>
              <a:rPr b="1" lang="es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ingreso, salida y colación</a:t>
            </a:r>
            <a:r>
              <a:rPr lang="es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con </a:t>
            </a:r>
            <a:r>
              <a:rPr b="1" lang="es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reconocimiento facial</a:t>
            </a:r>
            <a:r>
              <a:rPr lang="es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y </a:t>
            </a:r>
            <a:r>
              <a:rPr b="1" lang="es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geolocalización</a:t>
            </a:r>
            <a:r>
              <a:rPr lang="es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para marcaje solo dentro de la empresa.</a:t>
            </a:r>
            <a:endParaRPr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36" name="Google Shape;136;p18"/>
          <p:cNvSpPr/>
          <p:nvPr/>
        </p:nvSpPr>
        <p:spPr>
          <a:xfrm>
            <a:off x="6157700" y="1381650"/>
            <a:ext cx="2033700" cy="1076100"/>
          </a:xfrm>
          <a:prstGeom prst="roundRect">
            <a:avLst>
              <a:gd fmla="val 9374" name="adj"/>
            </a:avLst>
          </a:prstGeom>
          <a:solidFill>
            <a:srgbClr val="6FA8DC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7" name="Google Shape;137;p18"/>
          <p:cNvSpPr/>
          <p:nvPr/>
        </p:nvSpPr>
        <p:spPr>
          <a:xfrm>
            <a:off x="6310100" y="1534050"/>
            <a:ext cx="2033700" cy="1076100"/>
          </a:xfrm>
          <a:prstGeom prst="roundRect">
            <a:avLst>
              <a:gd fmla="val 9374" name="adj"/>
            </a:avLst>
          </a:prstGeom>
          <a:solidFill>
            <a:schemeClr val="lt1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6310100" y="1534050"/>
            <a:ext cx="2033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Notificaciones </a:t>
            </a:r>
            <a:r>
              <a:rPr lang="es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automáticas para recordar el marcaje en caso de omisión.</a:t>
            </a:r>
            <a:endParaRPr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39" name="Google Shape;139;p18"/>
          <p:cNvSpPr/>
          <p:nvPr/>
        </p:nvSpPr>
        <p:spPr>
          <a:xfrm>
            <a:off x="647800" y="3045600"/>
            <a:ext cx="2033700" cy="1076100"/>
          </a:xfrm>
          <a:prstGeom prst="roundRect">
            <a:avLst>
              <a:gd fmla="val 9374" name="adj"/>
            </a:avLst>
          </a:prstGeom>
          <a:solidFill>
            <a:srgbClr val="6FA8DC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800200" y="3198000"/>
            <a:ext cx="2033700" cy="1076100"/>
          </a:xfrm>
          <a:prstGeom prst="roundRect">
            <a:avLst>
              <a:gd fmla="val 9374" name="adj"/>
            </a:avLst>
          </a:prstGeom>
          <a:solidFill>
            <a:schemeClr val="lt1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1" name="Google Shape;141;p18"/>
          <p:cNvSpPr txBox="1"/>
          <p:nvPr/>
        </p:nvSpPr>
        <p:spPr>
          <a:xfrm>
            <a:off x="800200" y="3198000"/>
            <a:ext cx="2033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NO </a:t>
            </a:r>
            <a:r>
              <a:rPr lang="es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se puede registrar salida sin haber marcado ingreso.</a:t>
            </a:r>
            <a:endParaRPr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42" name="Google Shape;142;p18"/>
          <p:cNvSpPr/>
          <p:nvPr/>
        </p:nvSpPr>
        <p:spPr>
          <a:xfrm>
            <a:off x="3478950" y="3045600"/>
            <a:ext cx="2033700" cy="1076100"/>
          </a:xfrm>
          <a:prstGeom prst="roundRect">
            <a:avLst>
              <a:gd fmla="val 9374" name="adj"/>
            </a:avLst>
          </a:prstGeom>
          <a:solidFill>
            <a:srgbClr val="6FA8DC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3" name="Google Shape;143;p18"/>
          <p:cNvSpPr/>
          <p:nvPr/>
        </p:nvSpPr>
        <p:spPr>
          <a:xfrm>
            <a:off x="3631350" y="3198000"/>
            <a:ext cx="2033700" cy="1076100"/>
          </a:xfrm>
          <a:prstGeom prst="roundRect">
            <a:avLst>
              <a:gd fmla="val 9374" name="adj"/>
            </a:avLst>
          </a:prstGeom>
          <a:solidFill>
            <a:schemeClr val="lt1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4" name="Google Shape;144;p18"/>
          <p:cNvSpPr txBox="1"/>
          <p:nvPr/>
        </p:nvSpPr>
        <p:spPr>
          <a:xfrm>
            <a:off x="3631350" y="3198000"/>
            <a:ext cx="2033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Funcionalidad para </a:t>
            </a:r>
            <a:r>
              <a:rPr b="1" lang="es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exportar información mensual </a:t>
            </a:r>
            <a:r>
              <a:rPr lang="es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de cada trabajador hacia el área de </a:t>
            </a:r>
            <a:r>
              <a:rPr b="1" lang="es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Recursos Humanos</a:t>
            </a:r>
            <a:r>
              <a:rPr lang="es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.</a:t>
            </a:r>
            <a:endParaRPr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45" name="Google Shape;145;p18"/>
          <p:cNvSpPr/>
          <p:nvPr/>
        </p:nvSpPr>
        <p:spPr>
          <a:xfrm>
            <a:off x="6157700" y="2996975"/>
            <a:ext cx="2033700" cy="1076100"/>
          </a:xfrm>
          <a:prstGeom prst="roundRect">
            <a:avLst>
              <a:gd fmla="val 9374" name="adj"/>
            </a:avLst>
          </a:prstGeom>
          <a:solidFill>
            <a:srgbClr val="6FA8DC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" name="Google Shape;146;p18"/>
          <p:cNvSpPr/>
          <p:nvPr/>
        </p:nvSpPr>
        <p:spPr>
          <a:xfrm>
            <a:off x="6310100" y="3149375"/>
            <a:ext cx="2033700" cy="1076100"/>
          </a:xfrm>
          <a:prstGeom prst="roundRect">
            <a:avLst>
              <a:gd fmla="val 9374" name="adj"/>
            </a:avLst>
          </a:prstGeom>
          <a:solidFill>
            <a:schemeClr val="lt1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7" name="Google Shape;147;p18"/>
          <p:cNvSpPr txBox="1"/>
          <p:nvPr/>
        </p:nvSpPr>
        <p:spPr>
          <a:xfrm>
            <a:off x="6310100" y="3149375"/>
            <a:ext cx="2033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Distintas </a:t>
            </a:r>
            <a:r>
              <a:rPr b="1" lang="es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vistas para RRHH</a:t>
            </a:r>
            <a:r>
              <a:rPr lang="es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(gestión, historial, exportación de datos) </a:t>
            </a:r>
            <a:r>
              <a:rPr b="1" lang="es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y para trabajadores</a:t>
            </a:r>
            <a:r>
              <a:rPr lang="es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(asistencia, historial, perfil).</a:t>
            </a:r>
            <a:endParaRPr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Metodología cascada</a:t>
            </a:r>
            <a:endParaRPr b="1"/>
          </a:p>
        </p:txBody>
      </p:sp>
      <p:pic>
        <p:nvPicPr>
          <p:cNvPr id="153" name="Google Shape;153;p19" title="TuTurno Logo App.png"/>
          <p:cNvPicPr preferRelativeResize="0"/>
          <p:nvPr/>
        </p:nvPicPr>
        <p:blipFill>
          <a:blip r:embed="rId3">
            <a:alphaModFix amt="16000"/>
          </a:blip>
          <a:stretch>
            <a:fillRect/>
          </a:stretch>
        </p:blipFill>
        <p:spPr>
          <a:xfrm>
            <a:off x="2000250" y="0"/>
            <a:ext cx="51435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9" title="imagen-removebg-preview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6450" y="1147213"/>
            <a:ext cx="4991100" cy="32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Tecnologías y herramientas</a:t>
            </a:r>
            <a:endParaRPr b="1"/>
          </a:p>
        </p:txBody>
      </p:sp>
      <p:pic>
        <p:nvPicPr>
          <p:cNvPr id="160" name="Google Shape;160;p20" title="TuTurno Logo App.png"/>
          <p:cNvPicPr preferRelativeResize="0"/>
          <p:nvPr/>
        </p:nvPicPr>
        <p:blipFill>
          <a:blip r:embed="rId3">
            <a:alphaModFix amt="16000"/>
          </a:blip>
          <a:stretch>
            <a:fillRect/>
          </a:stretch>
        </p:blipFill>
        <p:spPr>
          <a:xfrm>
            <a:off x="2000250" y="0"/>
            <a:ext cx="51435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800" y="2571750"/>
            <a:ext cx="1695450" cy="16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0" title="Sin_título-removebg-preview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77147" y="1377872"/>
            <a:ext cx="2686045" cy="106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0" title="Sin_título-removebg-preview(1)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698" y="1329048"/>
            <a:ext cx="2841906" cy="106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0" title="Sin_título-1-removebg-preview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57272" y="2669397"/>
            <a:ext cx="1904275" cy="126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50000" y="1442750"/>
            <a:ext cx="1770650" cy="99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556872" y="2818384"/>
            <a:ext cx="1971525" cy="120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 txBox="1"/>
          <p:nvPr>
            <p:ph type="title"/>
          </p:nvPr>
        </p:nvSpPr>
        <p:spPr>
          <a:xfrm>
            <a:off x="3147000" y="2156100"/>
            <a:ext cx="28500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300"/>
              <a:t>Conclusión</a:t>
            </a:r>
            <a:endParaRPr sz="6300"/>
          </a:p>
        </p:txBody>
      </p:sp>
      <p:pic>
        <p:nvPicPr>
          <p:cNvPr id="172" name="Google Shape;172;p21" title="TuTurno Logo App.png"/>
          <p:cNvPicPr preferRelativeResize="0"/>
          <p:nvPr/>
        </p:nvPicPr>
        <p:blipFill>
          <a:blip r:embed="rId3">
            <a:alphaModFix amt="16000"/>
          </a:blip>
          <a:stretch>
            <a:fillRect/>
          </a:stretch>
        </p:blipFill>
        <p:spPr>
          <a:xfrm>
            <a:off x="2000250" y="0"/>
            <a:ext cx="51435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