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7" r:id="rId5"/>
    <p:sldId id="261" r:id="rId6"/>
    <p:sldId id="268" r:id="rId7"/>
    <p:sldId id="270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76399"/>
    <a:srgbClr val="FF7C80"/>
    <a:srgbClr val="FF9933"/>
    <a:srgbClr val="FF5050"/>
    <a:srgbClr val="FF9966"/>
    <a:srgbClr val="065A14"/>
    <a:srgbClr val="E56915"/>
    <a:srgbClr val="FF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2095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5252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7036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885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4905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0964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806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8410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089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103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62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B9CB-0808-4EBA-BAE0-9C83BDB86C7E}" type="datetimeFigureOut">
              <a:rPr lang="pt-BR" smtClean="0"/>
              <a:pPr/>
              <a:t>29/09/2018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71FA9-3BC5-47DB-96FA-EFEB1421930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5713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slide" Target="slide6.xml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3.jpeg"/><Relationship Id="rId5" Type="http://schemas.openxmlformats.org/officeDocument/2006/relationships/slide" Target="slide6.xml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6D1F3CBD-98E2-4EBB-B5B3-0D9A76B7E84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80663"/>
            <a:ext cx="9144000" cy="50291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79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="" xmlns:a16="http://schemas.microsoft.com/office/drawing/2014/main" id="{D79D9A09-39CC-4449-85A8-88966A574D5A}"/>
              </a:ext>
            </a:extLst>
          </p:cNvPr>
          <p:cNvSpPr/>
          <p:nvPr/>
        </p:nvSpPr>
        <p:spPr>
          <a:xfrm>
            <a:off x="11508" y="0"/>
            <a:ext cx="9174051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Google Shape;491;p37">
            <a:extLst>
              <a:ext uri="{FF2B5EF4-FFF2-40B4-BE49-F238E27FC236}">
                <a16:creationId xmlns="" xmlns:a16="http://schemas.microsoft.com/office/drawing/2014/main" id="{60558AB9-EB96-43B5-80CE-28DDDB128086}"/>
              </a:ext>
            </a:extLst>
          </p:cNvPr>
          <p:cNvSpPr txBox="1">
            <a:spLocks/>
          </p:cNvSpPr>
          <p:nvPr/>
        </p:nvSpPr>
        <p:spPr>
          <a:xfrm>
            <a:off x="282201" y="305723"/>
            <a:ext cx="5138700" cy="70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rgbClr val="002060"/>
                </a:solidFill>
              </a:rPr>
              <a:t>EQUIPE – TEACH U</a:t>
            </a:r>
          </a:p>
        </p:txBody>
      </p:sp>
      <p:pic>
        <p:nvPicPr>
          <p:cNvPr id="3" name="Imagem 2" descr="Uma imagem contendo pessoa, parede, interior, próximo&#10;&#10;Descrição gerada com muito alta confiança">
            <a:extLst>
              <a:ext uri="{FF2B5EF4-FFF2-40B4-BE49-F238E27FC236}">
                <a16:creationId xmlns="" xmlns:a16="http://schemas.microsoft.com/office/drawing/2014/main" id="{96871CE6-5087-4BD4-A9F5-53D9A45B76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8" y="1139687"/>
            <a:ext cx="6122504" cy="4049902"/>
          </a:xfrm>
          <a:prstGeom prst="rect">
            <a:avLst/>
          </a:prstGeom>
          <a:ln w="57150" cmpd="dbl">
            <a:solidFill>
              <a:srgbClr val="002060"/>
            </a:solidFill>
          </a:ln>
        </p:spPr>
      </p:pic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D3D6166F-1E7C-4F5A-B773-34E76EE9B49A}"/>
              </a:ext>
            </a:extLst>
          </p:cNvPr>
          <p:cNvSpPr txBox="1"/>
          <p:nvPr/>
        </p:nvSpPr>
        <p:spPr>
          <a:xfrm>
            <a:off x="1393811" y="5405946"/>
            <a:ext cx="16939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</a:rPr>
              <a:t>Ana Paula:</a:t>
            </a:r>
          </a:p>
          <a:p>
            <a:r>
              <a:rPr lang="pt-BR" sz="1200" dirty="0"/>
              <a:t>Supervisora de Operações – Bacharel em Biomedicina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="" xmlns:a16="http://schemas.microsoft.com/office/drawing/2014/main" id="{CF28B980-26A1-495D-9DB8-F850D988AF29}"/>
              </a:ext>
            </a:extLst>
          </p:cNvPr>
          <p:cNvSpPr txBox="1"/>
          <p:nvPr/>
        </p:nvSpPr>
        <p:spPr>
          <a:xfrm>
            <a:off x="3623086" y="5372018"/>
            <a:ext cx="16939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</a:rPr>
              <a:t>Rodrigo:</a:t>
            </a:r>
          </a:p>
          <a:p>
            <a:r>
              <a:rPr lang="pt-BR" sz="1200" dirty="0"/>
              <a:t>Supervisor de Operações – Bacharel em Tradução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034FC212-E898-49EE-B03E-52814FA0D1D3}"/>
              </a:ext>
            </a:extLst>
          </p:cNvPr>
          <p:cNvSpPr txBox="1"/>
          <p:nvPr/>
        </p:nvSpPr>
        <p:spPr>
          <a:xfrm>
            <a:off x="6056246" y="5350352"/>
            <a:ext cx="1693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2060"/>
                </a:solidFill>
              </a:rPr>
              <a:t>Kátia:</a:t>
            </a:r>
          </a:p>
          <a:p>
            <a:r>
              <a:rPr lang="pt-BR" sz="1200" dirty="0"/>
              <a:t>Supervisor de Qualidade e Treinamento– Bacharel em Administração</a:t>
            </a:r>
          </a:p>
        </p:txBody>
      </p:sp>
    </p:spTree>
    <p:extLst>
      <p:ext uri="{BB962C8B-B14F-4D97-AF65-F5344CB8AC3E}">
        <p14:creationId xmlns="" xmlns:p14="http://schemas.microsoft.com/office/powerpoint/2010/main" val="233539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ângulo 46">
            <a:extLst>
              <a:ext uri="{FF2B5EF4-FFF2-40B4-BE49-F238E27FC236}">
                <a16:creationId xmlns="" xmlns:a16="http://schemas.microsoft.com/office/drawing/2014/main" id="{D79D9A09-39CC-4449-85A8-88966A574D5A}"/>
              </a:ext>
            </a:extLst>
          </p:cNvPr>
          <p:cNvSpPr/>
          <p:nvPr/>
        </p:nvSpPr>
        <p:spPr>
          <a:xfrm>
            <a:off x="11508" y="0"/>
            <a:ext cx="9174051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Google Shape;491;p37">
            <a:extLst>
              <a:ext uri="{FF2B5EF4-FFF2-40B4-BE49-F238E27FC236}">
                <a16:creationId xmlns="" xmlns:a16="http://schemas.microsoft.com/office/drawing/2014/main" id="{60558AB9-EB96-43B5-80CE-28DDDB128086}"/>
              </a:ext>
            </a:extLst>
          </p:cNvPr>
          <p:cNvSpPr txBox="1">
            <a:spLocks/>
          </p:cNvSpPr>
          <p:nvPr/>
        </p:nvSpPr>
        <p:spPr>
          <a:xfrm>
            <a:off x="282201" y="305723"/>
            <a:ext cx="5138700" cy="70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rgbClr val="002060"/>
                </a:solidFill>
              </a:rPr>
              <a:t>GAP SOCIAL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="" xmlns:a16="http://schemas.microsoft.com/office/drawing/2014/main" id="{332416DB-9C46-4C60-BE03-3C452E997F58}"/>
              </a:ext>
            </a:extLst>
          </p:cNvPr>
          <p:cNvGrpSpPr/>
          <p:nvPr/>
        </p:nvGrpSpPr>
        <p:grpSpPr>
          <a:xfrm>
            <a:off x="395297" y="1201571"/>
            <a:ext cx="8737195" cy="4495801"/>
            <a:chOff x="1120806" y="380876"/>
            <a:chExt cx="11266458" cy="5749680"/>
          </a:xfrm>
        </p:grpSpPr>
        <p:pic>
          <p:nvPicPr>
            <p:cNvPr id="31" name="Imagem 30" descr="Uma imagem contendo mapa, texto&#10;&#10;Descrição gerada com muito alta confiança">
              <a:extLst>
                <a:ext uri="{FF2B5EF4-FFF2-40B4-BE49-F238E27FC236}">
                  <a16:creationId xmlns="" xmlns:a16="http://schemas.microsoft.com/office/drawing/2014/main" id="{1D67875A-1CC2-4741-9755-BB7BEAADB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287" y="1653806"/>
              <a:ext cx="4543425" cy="4476750"/>
            </a:xfrm>
            <a:prstGeom prst="rect">
              <a:avLst/>
            </a:prstGeom>
          </p:spPr>
        </p:pic>
        <p:pic>
          <p:nvPicPr>
            <p:cNvPr id="32" name="Imagem 31" descr="Uma imagem contendo clip-art&#10;&#10;Descrição gerada com alta confiança">
              <a:extLst>
                <a:ext uri="{FF2B5EF4-FFF2-40B4-BE49-F238E27FC236}">
                  <a16:creationId xmlns="" xmlns:a16="http://schemas.microsoft.com/office/drawing/2014/main" id="{477F84B8-68A8-425D-B9E4-9509C3395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1566" y="380876"/>
              <a:ext cx="1534974" cy="1021455"/>
            </a:xfrm>
            <a:prstGeom prst="rect">
              <a:avLst/>
            </a:prstGeom>
          </p:spPr>
        </p:pic>
        <p:pic>
          <p:nvPicPr>
            <p:cNvPr id="33" name="Imagem 32" descr="Uma imagem contendo clip-art&#10;&#10;Descrição gerada com alta confiança">
              <a:extLst>
                <a:ext uri="{FF2B5EF4-FFF2-40B4-BE49-F238E27FC236}">
                  <a16:creationId xmlns="" xmlns:a16="http://schemas.microsoft.com/office/drawing/2014/main" id="{7ED6251C-0A20-48BB-BC14-D112DF80E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126" y="2835145"/>
              <a:ext cx="1534974" cy="1021454"/>
            </a:xfrm>
            <a:prstGeom prst="rect">
              <a:avLst/>
            </a:prstGeom>
          </p:spPr>
        </p:pic>
        <p:cxnSp>
          <p:nvCxnSpPr>
            <p:cNvPr id="34" name="Conector reto 33">
              <a:extLst>
                <a:ext uri="{FF2B5EF4-FFF2-40B4-BE49-F238E27FC236}">
                  <a16:creationId xmlns="" xmlns:a16="http://schemas.microsoft.com/office/drawing/2014/main" id="{D0FCAD60-34DB-4D5E-A112-D7CF8A0005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7917" y="2307637"/>
              <a:ext cx="1294092" cy="108629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="" xmlns:a16="http://schemas.microsoft.com/office/drawing/2014/main" id="{4D5D4664-F8F3-4845-BACC-B795B9333FD6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H="1">
              <a:off x="7047918" y="1485292"/>
              <a:ext cx="3485854" cy="804743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="" xmlns:a16="http://schemas.microsoft.com/office/drawing/2014/main" id="{28E078E2-66FA-4461-99FA-87A76F4EB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7916" y="1329732"/>
              <a:ext cx="1201379" cy="94269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="" xmlns:a16="http://schemas.microsoft.com/office/drawing/2014/main" id="{21213C13-32D6-43BA-AE1F-9C083D211476}"/>
                </a:ext>
              </a:extLst>
            </p:cNvPr>
            <p:cNvSpPr txBox="1"/>
            <p:nvPr/>
          </p:nvSpPr>
          <p:spPr>
            <a:xfrm>
              <a:off x="1120806" y="3370934"/>
              <a:ext cx="2733000" cy="1692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rgbClr val="002060"/>
                  </a:solidFill>
                </a:rPr>
                <a:t>Jovens de 14 a 24 estão desempregados e 40% não são aprovados pro falta de capacitação</a:t>
              </a:r>
            </a:p>
          </p:txBody>
        </p:sp>
        <p:pic>
          <p:nvPicPr>
            <p:cNvPr id="38" name="Imagem 37" descr="Uma imagem contendo clip-art&#10;&#10;Descrição gerada com alta confiança">
              <a:extLst>
                <a:ext uri="{FF2B5EF4-FFF2-40B4-BE49-F238E27FC236}">
                  <a16:creationId xmlns="" xmlns:a16="http://schemas.microsoft.com/office/drawing/2014/main" id="{D52068C3-AF35-454F-9D58-1B4E60AB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6285" y="1485292"/>
              <a:ext cx="1534974" cy="1021454"/>
            </a:xfrm>
            <a:prstGeom prst="rect">
              <a:avLst/>
            </a:prstGeom>
          </p:spPr>
        </p:pic>
        <p:pic>
          <p:nvPicPr>
            <p:cNvPr id="39" name="Imagem 38">
              <a:extLst>
                <a:ext uri="{FF2B5EF4-FFF2-40B4-BE49-F238E27FC236}">
                  <a16:creationId xmlns="" xmlns:a16="http://schemas.microsoft.com/office/drawing/2014/main" id="{890DF184-A5E5-445A-A90C-DC74D41E7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254" y="1558265"/>
              <a:ext cx="2148361" cy="1846799"/>
            </a:xfrm>
            <a:prstGeom prst="rect">
              <a:avLst/>
            </a:prstGeom>
          </p:spPr>
        </p:pic>
        <p:cxnSp>
          <p:nvCxnSpPr>
            <p:cNvPr id="40" name="Conector reto 39">
              <a:extLst>
                <a:ext uri="{FF2B5EF4-FFF2-40B4-BE49-F238E27FC236}">
                  <a16:creationId xmlns="" xmlns:a16="http://schemas.microsoft.com/office/drawing/2014/main" id="{6B27138B-5B30-40FF-A1A7-20CFE8F63B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4462" y="2701887"/>
              <a:ext cx="1319797" cy="727113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="" xmlns:a16="http://schemas.microsoft.com/office/drawing/2014/main" id="{7F724485-EBA3-46F7-8DF8-6AEB2CFF8D2B}"/>
                </a:ext>
              </a:extLst>
            </p:cNvPr>
            <p:cNvSpPr txBox="1"/>
            <p:nvPr/>
          </p:nvSpPr>
          <p:spPr>
            <a:xfrm>
              <a:off x="10067548" y="2701887"/>
              <a:ext cx="2319716" cy="1106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dirty="0" err="1">
                  <a:solidFill>
                    <a:srgbClr val="002060"/>
                  </a:solidFill>
                </a:rPr>
                <a:t>Défict</a:t>
              </a:r>
              <a:r>
                <a:rPr lang="pt-BR" sz="1600" b="1" dirty="0">
                  <a:solidFill>
                    <a:srgbClr val="002060"/>
                  </a:solidFill>
                </a:rPr>
                <a:t> de </a:t>
              </a:r>
            </a:p>
            <a:p>
              <a:r>
                <a:rPr lang="pt-BR" sz="1600" b="1" dirty="0">
                  <a:solidFill>
                    <a:srgbClr val="002060"/>
                  </a:solidFill>
                </a:rPr>
                <a:t>Profissionais Qualificados</a:t>
              </a:r>
            </a:p>
          </p:txBody>
        </p:sp>
      </p:grpSp>
      <p:sp>
        <p:nvSpPr>
          <p:cNvPr id="48" name="Google Shape;492;p37">
            <a:extLst>
              <a:ext uri="{FF2B5EF4-FFF2-40B4-BE49-F238E27FC236}">
                <a16:creationId xmlns="" xmlns:a16="http://schemas.microsoft.com/office/drawing/2014/main" id="{72DE5FD9-8515-404D-9060-37DE98BF5DA5}"/>
              </a:ext>
            </a:extLst>
          </p:cNvPr>
          <p:cNvSpPr txBox="1">
            <a:spLocks/>
          </p:cNvSpPr>
          <p:nvPr/>
        </p:nvSpPr>
        <p:spPr>
          <a:xfrm>
            <a:off x="255678" y="4694064"/>
            <a:ext cx="3308634" cy="50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000" i="1" dirty="0"/>
              <a:t>Fonte: Jornal Correio de Uberlândia, 12/2016. </a:t>
            </a:r>
          </a:p>
        </p:txBody>
      </p:sp>
    </p:spTree>
    <p:extLst>
      <p:ext uri="{BB962C8B-B14F-4D97-AF65-F5344CB8AC3E}">
        <p14:creationId xmlns="" xmlns:p14="http://schemas.microsoft.com/office/powerpoint/2010/main" val="14754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92;p37">
            <a:extLst>
              <a:ext uri="{FF2B5EF4-FFF2-40B4-BE49-F238E27FC236}">
                <a16:creationId xmlns="" xmlns:a16="http://schemas.microsoft.com/office/drawing/2014/main" id="{3C4BC977-1914-4601-AD32-5FF68B90B50A}"/>
              </a:ext>
            </a:extLst>
          </p:cNvPr>
          <p:cNvSpPr txBox="1">
            <a:spLocks/>
          </p:cNvSpPr>
          <p:nvPr/>
        </p:nvSpPr>
        <p:spPr>
          <a:xfrm>
            <a:off x="3658072" y="1077533"/>
            <a:ext cx="5137466" cy="2123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rgbClr val="FF0000"/>
                </a:solidFill>
              </a:rPr>
              <a:t>Conectar</a:t>
            </a:r>
            <a:r>
              <a:rPr lang="pt-BR" sz="1600" b="1" dirty="0">
                <a:solidFill>
                  <a:srgbClr val="FF0000"/>
                </a:solidFill>
              </a:rPr>
              <a:t> </a:t>
            </a:r>
            <a:r>
              <a:rPr lang="pt-BR" sz="1600" b="1" dirty="0">
                <a:solidFill>
                  <a:srgbClr val="002060"/>
                </a:solidFill>
              </a:rPr>
              <a:t>jovens e </a:t>
            </a:r>
            <a:r>
              <a:rPr lang="pt-BR" sz="2800" b="1" dirty="0">
                <a:solidFill>
                  <a:srgbClr val="00B0F0"/>
                </a:solidFill>
              </a:rPr>
              <a:t>capacitá-los</a:t>
            </a:r>
            <a:r>
              <a:rPr lang="pt-BR" sz="1600" b="1" dirty="0">
                <a:solidFill>
                  <a:srgbClr val="002060"/>
                </a:solidFill>
              </a:rPr>
              <a:t> através de uma ferramenta interativa com </a:t>
            </a:r>
            <a:r>
              <a:rPr lang="pt-BR" sz="2800" b="1" dirty="0">
                <a:solidFill>
                  <a:srgbClr val="FF0066"/>
                </a:solidFill>
              </a:rPr>
              <a:t>alta adesão </a:t>
            </a:r>
            <a:r>
              <a:rPr lang="pt-BR" sz="1600" b="1" dirty="0">
                <a:solidFill>
                  <a:srgbClr val="002060"/>
                </a:solidFill>
              </a:rPr>
              <a:t>e baixa evasão</a:t>
            </a:r>
          </a:p>
        </p:txBody>
      </p:sp>
      <p:sp>
        <p:nvSpPr>
          <p:cNvPr id="42" name="Google Shape;491;p37">
            <a:extLst>
              <a:ext uri="{FF2B5EF4-FFF2-40B4-BE49-F238E27FC236}">
                <a16:creationId xmlns="" xmlns:a16="http://schemas.microsoft.com/office/drawing/2014/main" id="{3A639233-101B-44E5-8E38-9377E09E18D7}"/>
              </a:ext>
            </a:extLst>
          </p:cNvPr>
          <p:cNvSpPr txBox="1">
            <a:spLocks/>
          </p:cNvSpPr>
          <p:nvPr/>
        </p:nvSpPr>
        <p:spPr>
          <a:xfrm>
            <a:off x="282201" y="305723"/>
            <a:ext cx="5138700" cy="70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rgbClr val="002060"/>
                </a:solidFill>
              </a:rPr>
              <a:t>DESAFIOS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="" xmlns:a16="http://schemas.microsoft.com/office/drawing/2014/main" id="{CF0447B1-E54C-48F4-9139-A8C1CE12A9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5" y="1378226"/>
            <a:ext cx="2562185" cy="1823226"/>
          </a:xfrm>
          <a:prstGeom prst="rect">
            <a:avLst/>
          </a:prstGeom>
        </p:spPr>
      </p:pic>
      <p:sp>
        <p:nvSpPr>
          <p:cNvPr id="61" name="Google Shape;492;p37">
            <a:extLst>
              <a:ext uri="{FF2B5EF4-FFF2-40B4-BE49-F238E27FC236}">
                <a16:creationId xmlns="" xmlns:a16="http://schemas.microsoft.com/office/drawing/2014/main" id="{94C2A624-1000-4948-8EDA-610F7A990590}"/>
              </a:ext>
            </a:extLst>
          </p:cNvPr>
          <p:cNvSpPr txBox="1">
            <a:spLocks/>
          </p:cNvSpPr>
          <p:nvPr/>
        </p:nvSpPr>
        <p:spPr>
          <a:xfrm>
            <a:off x="282201" y="3862195"/>
            <a:ext cx="4379927" cy="233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800" b="1" dirty="0">
                <a:solidFill>
                  <a:srgbClr val="FF0000"/>
                </a:solidFill>
              </a:rPr>
              <a:t>Captação,</a:t>
            </a:r>
            <a:r>
              <a:rPr lang="pt-BR" sz="1600" b="1" dirty="0">
                <a:solidFill>
                  <a:srgbClr val="FF0000"/>
                </a:solidFill>
              </a:rPr>
              <a:t> </a:t>
            </a:r>
            <a:r>
              <a:rPr lang="pt-BR" sz="1600" b="1" dirty="0">
                <a:solidFill>
                  <a:srgbClr val="002060"/>
                </a:solidFill>
              </a:rPr>
              <a:t>tornar o projeto conhecido e criar uma </a:t>
            </a:r>
            <a:r>
              <a:rPr lang="pt-BR" sz="2800" b="1" dirty="0">
                <a:solidFill>
                  <a:srgbClr val="FF0000"/>
                </a:solidFill>
              </a:rPr>
              <a:t>Sistemática</a:t>
            </a:r>
            <a:r>
              <a:rPr lang="pt-BR" sz="2800" b="1" dirty="0">
                <a:solidFill>
                  <a:srgbClr val="FFC000"/>
                </a:solidFill>
              </a:rPr>
              <a:t> </a:t>
            </a:r>
            <a:r>
              <a:rPr lang="pt-BR" sz="1600" b="1" dirty="0">
                <a:solidFill>
                  <a:srgbClr val="002060"/>
                </a:solidFill>
              </a:rPr>
              <a:t>de utilização que o jovem se sinta </a:t>
            </a:r>
            <a:r>
              <a:rPr lang="pt-BR" sz="2800" b="1" dirty="0">
                <a:solidFill>
                  <a:srgbClr val="065A14"/>
                </a:solidFill>
              </a:rPr>
              <a:t>atraído</a:t>
            </a:r>
            <a:r>
              <a:rPr lang="pt-BR" sz="1600" b="1" dirty="0">
                <a:solidFill>
                  <a:srgbClr val="002060"/>
                </a:solidFill>
              </a:rPr>
              <a:t> pelo uso da ferramenta.</a:t>
            </a:r>
            <a:endParaRPr lang="pt-BR" sz="2800" b="1" dirty="0">
              <a:solidFill>
                <a:srgbClr val="002060"/>
              </a:solidFill>
            </a:endParaRPr>
          </a:p>
        </p:txBody>
      </p:sp>
      <p:pic>
        <p:nvPicPr>
          <p:cNvPr id="65" name="Imagem 64" descr="Uma imagem contendo brinquedo, LEGO, interior&#10;&#10;Descrição gerada com muito alta confiança">
            <a:extLst>
              <a:ext uri="{FF2B5EF4-FFF2-40B4-BE49-F238E27FC236}">
                <a16:creationId xmlns="" xmlns:a16="http://schemas.microsoft.com/office/drawing/2014/main" id="{24012524-254A-4CE9-A529-F5BC2CE0E1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913" y="3832902"/>
            <a:ext cx="4980060" cy="2719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264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91;p37">
            <a:extLst>
              <a:ext uri="{FF2B5EF4-FFF2-40B4-BE49-F238E27FC236}">
                <a16:creationId xmlns="" xmlns:a16="http://schemas.microsoft.com/office/drawing/2014/main" id="{3685595A-FA08-4040-8F00-924E8E372EA8}"/>
              </a:ext>
            </a:extLst>
          </p:cNvPr>
          <p:cNvSpPr txBox="1">
            <a:spLocks/>
          </p:cNvSpPr>
          <p:nvPr/>
        </p:nvSpPr>
        <p:spPr>
          <a:xfrm>
            <a:off x="4121260" y="4707594"/>
            <a:ext cx="4824354" cy="117961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02060"/>
                </a:solidFill>
                <a:ea typeface="+mj-ea"/>
                <a:cs typeface="+mj-cs"/>
              </a:rPr>
              <a:t>OPORTUNIDADES DE CAPTAÇÃO DE JOVENS</a:t>
            </a:r>
          </a:p>
        </p:txBody>
      </p:sp>
      <p:sp>
        <p:nvSpPr>
          <p:cNvPr id="26" name="Freeform 68">
            <a:extLst>
              <a:ext uri="{FF2B5EF4-FFF2-40B4-BE49-F238E27FC236}">
                <a16:creationId xmlns="" xmlns:a16="http://schemas.microsoft.com/office/drawing/2014/main" id="{251BB4E6-C169-431D-9D53-2BBEBFFD15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21736" y="12087"/>
            <a:ext cx="2710751" cy="1634110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7" name="Imagem 16">
            <a:extLst>
              <a:ext uri="{FF2B5EF4-FFF2-40B4-BE49-F238E27FC236}">
                <a16:creationId xmlns="" xmlns:a16="http://schemas.microsoft.com/office/drawing/2014/main" id="{401E0A79-F351-4E12-B8C9-F06B43F39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680" t="23626" r="41724" b="21757"/>
          <a:stretch/>
        </p:blipFill>
        <p:spPr>
          <a:xfrm>
            <a:off x="1720522" y="79200"/>
            <a:ext cx="1301215" cy="804578"/>
          </a:xfrm>
          <a:prstGeom prst="rect">
            <a:avLst/>
          </a:prstGeom>
        </p:spPr>
      </p:pic>
      <p:sp>
        <p:nvSpPr>
          <p:cNvPr id="28" name="Freeform 72">
            <a:extLst>
              <a:ext uri="{FF2B5EF4-FFF2-40B4-BE49-F238E27FC236}">
                <a16:creationId xmlns="" xmlns:a16="http://schemas.microsoft.com/office/drawing/2014/main" id="{5AFEC34A-0251-411C-A0C7-E1FB917E9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853" y="2797839"/>
            <a:ext cx="3444750" cy="4060161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89E9B1A9-F407-4A46-B721-26946A1A2C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719272" y="1202866"/>
            <a:ext cx="2631245" cy="2631245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D812751C-7100-43E6-A406-96DCC49DB8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03" y="1794575"/>
            <a:ext cx="2010898" cy="1140409"/>
          </a:xfrm>
          <a:prstGeom prst="rect">
            <a:avLst/>
          </a:prstGeom>
        </p:spPr>
      </p:pic>
      <p:sp>
        <p:nvSpPr>
          <p:cNvPr id="32" name="Freeform 64">
            <a:extLst>
              <a:ext uri="{FF2B5EF4-FFF2-40B4-BE49-F238E27FC236}">
                <a16:creationId xmlns="" xmlns:a16="http://schemas.microsoft.com/office/drawing/2014/main" id="{B81747D3-9737-4919-8850-65DBC9048B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3715" y="-4909"/>
            <a:ext cx="2320285" cy="2554527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Imagem 14" descr="Uma imagem contendo texto, mapa&#10;&#10;Descrição gerada com muito alta confiança">
            <a:extLst>
              <a:ext uri="{FF2B5EF4-FFF2-40B4-BE49-F238E27FC236}">
                <a16:creationId xmlns="" xmlns:a16="http://schemas.microsoft.com/office/drawing/2014/main" id="{1B5623E1-A234-438D-8DEB-D0BD0B7645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750" y="181305"/>
            <a:ext cx="1701419" cy="1253335"/>
          </a:xfrm>
          <a:prstGeom prst="rect">
            <a:avLst/>
          </a:prstGeom>
        </p:spPr>
      </p:pic>
      <p:pic>
        <p:nvPicPr>
          <p:cNvPr id="21" name="Imagem 20" descr="Uma imagem contendo edifício&#10;&#10;Descrição gerada com alta confiança">
            <a:extLst>
              <a:ext uri="{FF2B5EF4-FFF2-40B4-BE49-F238E27FC236}">
                <a16:creationId xmlns="" xmlns:a16="http://schemas.microsoft.com/office/drawing/2014/main" id="{24AC228F-63E9-438F-AC71-EED9DD5080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8" y="4089000"/>
            <a:ext cx="2416802" cy="2416802"/>
          </a:xfrm>
          <a:prstGeom prst="rect">
            <a:avLst/>
          </a:prstGeom>
        </p:spPr>
      </p:pic>
      <p:sp>
        <p:nvSpPr>
          <p:cNvPr id="43" name="Google Shape;492;p37">
            <a:extLst>
              <a:ext uri="{FF2B5EF4-FFF2-40B4-BE49-F238E27FC236}">
                <a16:creationId xmlns="" xmlns:a16="http://schemas.microsoft.com/office/drawing/2014/main" id="{E98874E3-32B8-4809-95A0-D4B056506A18}"/>
              </a:ext>
            </a:extLst>
          </p:cNvPr>
          <p:cNvSpPr txBox="1">
            <a:spLocks/>
          </p:cNvSpPr>
          <p:nvPr/>
        </p:nvSpPr>
        <p:spPr>
          <a:xfrm>
            <a:off x="1707869" y="705867"/>
            <a:ext cx="2255755" cy="804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rgbClr val="002060"/>
                </a:solidFill>
              </a:rPr>
              <a:t>Redes Sociais, </a:t>
            </a:r>
            <a:r>
              <a:rPr lang="pt-BR" sz="1400" b="1" dirty="0">
                <a:solidFill>
                  <a:srgbClr val="7030A0"/>
                </a:solidFill>
              </a:rPr>
              <a:t>(Banner, Comunidade)</a:t>
            </a:r>
          </a:p>
        </p:txBody>
      </p:sp>
      <p:sp>
        <p:nvSpPr>
          <p:cNvPr id="44" name="Google Shape;492;p37">
            <a:extLst>
              <a:ext uri="{FF2B5EF4-FFF2-40B4-BE49-F238E27FC236}">
                <a16:creationId xmlns="" xmlns:a16="http://schemas.microsoft.com/office/drawing/2014/main" id="{B6A47AA1-4938-4310-A0C9-DCC3D5E5FAD4}"/>
              </a:ext>
            </a:extLst>
          </p:cNvPr>
          <p:cNvSpPr txBox="1">
            <a:spLocks/>
          </p:cNvSpPr>
          <p:nvPr/>
        </p:nvSpPr>
        <p:spPr>
          <a:xfrm>
            <a:off x="4278587" y="2934984"/>
            <a:ext cx="1669940" cy="49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rgbClr val="FFC000"/>
                </a:solidFill>
              </a:rPr>
              <a:t>Eventos Estudantis</a:t>
            </a:r>
          </a:p>
        </p:txBody>
      </p:sp>
      <p:sp>
        <p:nvSpPr>
          <p:cNvPr id="45" name="Google Shape;492;p37">
            <a:extLst>
              <a:ext uri="{FF2B5EF4-FFF2-40B4-BE49-F238E27FC236}">
                <a16:creationId xmlns="" xmlns:a16="http://schemas.microsoft.com/office/drawing/2014/main" id="{F980C28C-C0A9-4F16-B817-8937BEEEFC99}"/>
              </a:ext>
            </a:extLst>
          </p:cNvPr>
          <p:cNvSpPr txBox="1">
            <a:spLocks/>
          </p:cNvSpPr>
          <p:nvPr/>
        </p:nvSpPr>
        <p:spPr>
          <a:xfrm>
            <a:off x="7409113" y="1434640"/>
            <a:ext cx="1905614" cy="95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rgbClr val="FF0000"/>
                </a:solidFill>
              </a:rPr>
              <a:t>Parceria com agências de empregos</a:t>
            </a:r>
          </a:p>
        </p:txBody>
      </p:sp>
      <p:sp>
        <p:nvSpPr>
          <p:cNvPr id="46" name="Google Shape;492;p37">
            <a:extLst>
              <a:ext uri="{FF2B5EF4-FFF2-40B4-BE49-F238E27FC236}">
                <a16:creationId xmlns="" xmlns:a16="http://schemas.microsoft.com/office/drawing/2014/main" id="{67AE7B86-B5A1-43BB-8C82-E05819D4C32D}"/>
              </a:ext>
            </a:extLst>
          </p:cNvPr>
          <p:cNvSpPr txBox="1">
            <a:spLocks/>
          </p:cNvSpPr>
          <p:nvPr/>
        </p:nvSpPr>
        <p:spPr>
          <a:xfrm>
            <a:off x="168929" y="3130203"/>
            <a:ext cx="1905614" cy="95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rgbClr val="065A14"/>
                </a:solidFill>
              </a:rPr>
              <a:t>Parceria com grandes Empresas da região</a:t>
            </a:r>
          </a:p>
        </p:txBody>
      </p:sp>
    </p:spTree>
    <p:extLst>
      <p:ext uri="{BB962C8B-B14F-4D97-AF65-F5344CB8AC3E}">
        <p14:creationId xmlns="" xmlns:p14="http://schemas.microsoft.com/office/powerpoint/2010/main" val="133020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3F889398-3D9D-421D-B8BE-2A6F66612EA8}"/>
              </a:ext>
            </a:extLst>
          </p:cNvPr>
          <p:cNvSpPr/>
          <p:nvPr/>
        </p:nvSpPr>
        <p:spPr>
          <a:xfrm>
            <a:off x="7540487" y="0"/>
            <a:ext cx="1603514" cy="6857999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="" xmlns:a16="http://schemas.microsoft.com/office/drawing/2014/main" id="{288FD8F4-B110-460C-8120-78480B7C4609}"/>
              </a:ext>
            </a:extLst>
          </p:cNvPr>
          <p:cNvSpPr/>
          <p:nvPr/>
        </p:nvSpPr>
        <p:spPr>
          <a:xfrm>
            <a:off x="6652521" y="2375453"/>
            <a:ext cx="1961464" cy="177579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A SOLUÇÃO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BF3C946F-7749-476C-8731-3FDFCBCEDDC3}"/>
              </a:ext>
            </a:extLst>
          </p:cNvPr>
          <p:cNvSpPr txBox="1"/>
          <p:nvPr/>
        </p:nvSpPr>
        <p:spPr>
          <a:xfrm>
            <a:off x="2804892" y="6095309"/>
            <a:ext cx="671916" cy="46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Área do Aluno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349D93E5-9D65-4D17-8709-10E764A53E76}"/>
              </a:ext>
            </a:extLst>
          </p:cNvPr>
          <p:cNvSpPr/>
          <p:nvPr/>
        </p:nvSpPr>
        <p:spPr>
          <a:xfrm>
            <a:off x="3725997" y="1082732"/>
            <a:ext cx="1414947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Conteúdos direcionados por escolaridade 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="" xmlns:a16="http://schemas.microsoft.com/office/drawing/2014/main" id="{3125B3F6-0F49-4B33-A90E-63DADF013206}"/>
              </a:ext>
            </a:extLst>
          </p:cNvPr>
          <p:cNvSpPr/>
          <p:nvPr/>
        </p:nvSpPr>
        <p:spPr>
          <a:xfrm>
            <a:off x="4797777" y="2234797"/>
            <a:ext cx="2022524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Possibilidade de escolha da trilha que o aluno quer seguir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="" xmlns:a16="http://schemas.microsoft.com/office/drawing/2014/main" id="{55859DBA-5B58-4379-8586-5E78C8A56F68}"/>
              </a:ext>
            </a:extLst>
          </p:cNvPr>
          <p:cNvSpPr/>
          <p:nvPr/>
        </p:nvSpPr>
        <p:spPr>
          <a:xfrm>
            <a:off x="3817045" y="3395258"/>
            <a:ext cx="2151718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Trilhas EAD e Marcação de Aulas Presenciais (De acordo com calendário programado)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="" xmlns:a16="http://schemas.microsoft.com/office/drawing/2014/main" id="{BA01C312-86B4-4BB2-9662-37660849CA8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9992" y="1259371"/>
            <a:ext cx="752475" cy="66675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06B8797B-220B-454A-B54C-D405554C26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4999" y="2419831"/>
            <a:ext cx="752475" cy="66675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="" xmlns:a16="http://schemas.microsoft.com/office/drawing/2014/main" id="{B3A8633D-3D4E-411D-9E76-4616012D9E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7826" y="3686686"/>
            <a:ext cx="752475" cy="666750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="" xmlns:a16="http://schemas.microsoft.com/office/drawing/2014/main" id="{BCD3417D-2B4F-4BCE-A4E9-3109613F5F86}"/>
              </a:ext>
            </a:extLst>
          </p:cNvPr>
          <p:cNvGrpSpPr/>
          <p:nvPr/>
        </p:nvGrpSpPr>
        <p:grpSpPr>
          <a:xfrm>
            <a:off x="492645" y="1279105"/>
            <a:ext cx="3076575" cy="5284493"/>
            <a:chOff x="492645" y="1279105"/>
            <a:chExt cx="3076575" cy="5284493"/>
          </a:xfrm>
        </p:grpSpPr>
        <p:pic>
          <p:nvPicPr>
            <p:cNvPr id="4" name="Imagem 3">
              <a:extLst>
                <a:ext uri="{FF2B5EF4-FFF2-40B4-BE49-F238E27FC236}">
                  <a16:creationId xmlns="" xmlns:a16="http://schemas.microsoft.com/office/drawing/2014/main" id="{D8A08376-BBAF-4E73-9E48-683FDD8BA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645" y="1848882"/>
              <a:ext cx="3076575" cy="3676650"/>
            </a:xfrm>
            <a:prstGeom prst="rect">
              <a:avLst/>
            </a:prstGeom>
          </p:spPr>
        </p:pic>
        <p:pic>
          <p:nvPicPr>
            <p:cNvPr id="10" name="Imagem 9">
              <a:hlinkClick r:id="" action="ppaction://noaction"/>
              <a:extLst>
                <a:ext uri="{FF2B5EF4-FFF2-40B4-BE49-F238E27FC236}">
                  <a16:creationId xmlns="" xmlns:a16="http://schemas.microsoft.com/office/drawing/2014/main" id="{6EBE54CD-1659-476B-92D5-34D3C576F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4891" y="5496813"/>
              <a:ext cx="665130" cy="633840"/>
            </a:xfrm>
            <a:prstGeom prst="rect">
              <a:avLst/>
            </a:prstGeom>
          </p:spPr>
        </p:pic>
        <p:sp>
          <p:nvSpPr>
            <p:cNvPr id="11" name="CaixaDeTexto 10">
              <a:hlinkClick r:id="rId5" action="ppaction://hlinksldjump"/>
              <a:extLst>
                <a:ext uri="{FF2B5EF4-FFF2-40B4-BE49-F238E27FC236}">
                  <a16:creationId xmlns="" xmlns:a16="http://schemas.microsoft.com/office/drawing/2014/main" id="{8CB7F228-FC8A-4B7E-A6A0-AA2271A4198C}"/>
                </a:ext>
              </a:extLst>
            </p:cNvPr>
            <p:cNvSpPr txBox="1"/>
            <p:nvPr/>
          </p:nvSpPr>
          <p:spPr>
            <a:xfrm>
              <a:off x="1479549" y="5525532"/>
              <a:ext cx="1010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</a:rPr>
                <a:t>--------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</a:rPr>
                <a:t>--------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</a:rPr>
                <a:t>--------</a:t>
              </a:r>
            </a:p>
          </p:txBody>
        </p:sp>
        <p:pic>
          <p:nvPicPr>
            <p:cNvPr id="12" name="Imagem 11" descr="lupa.jpg">
              <a:extLst>
                <a:ext uri="{FF2B5EF4-FFF2-40B4-BE49-F238E27FC236}">
                  <a16:creationId xmlns="" xmlns:a16="http://schemas.microsoft.com/office/drawing/2014/main" id="{1EB0566C-8BAB-4F1F-A7E0-330309C2A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12667" t="7333" r="10889" b="10000"/>
            <a:stretch>
              <a:fillRect/>
            </a:stretch>
          </p:blipFill>
          <p:spPr>
            <a:xfrm>
              <a:off x="544468" y="5565288"/>
              <a:ext cx="468350" cy="50647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="" xmlns:a16="http://schemas.microsoft.com/office/drawing/2014/main" id="{CD6C1F5E-D931-4C09-B0F1-80314BCA469F}"/>
                </a:ext>
              </a:extLst>
            </p:cNvPr>
            <p:cNvSpPr txBox="1"/>
            <p:nvPr/>
          </p:nvSpPr>
          <p:spPr>
            <a:xfrm>
              <a:off x="1479549" y="6126087"/>
              <a:ext cx="1933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</a:rPr>
                <a:t>Trilhas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56ABB676-7FB4-4C14-A5D0-473EAF6D9DBA}"/>
                </a:ext>
              </a:extLst>
            </p:cNvPr>
            <p:cNvSpPr txBox="1"/>
            <p:nvPr/>
          </p:nvSpPr>
          <p:spPr>
            <a:xfrm>
              <a:off x="492645" y="6101933"/>
              <a:ext cx="888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solidFill>
                    <a:schemeClr val="bg1">
                      <a:lumMod val="50000"/>
                    </a:schemeClr>
                  </a:solidFill>
                </a:rPr>
                <a:t>Feed</a:t>
              </a:r>
              <a:r>
                <a:rPr lang="pt-BR" sz="1200" dirty="0">
                  <a:solidFill>
                    <a:schemeClr val="bg1">
                      <a:lumMod val="50000"/>
                    </a:schemeClr>
                  </a:solidFill>
                </a:rPr>
                <a:t> de Notícias</a:t>
              </a:r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="" xmlns:a16="http://schemas.microsoft.com/office/drawing/2014/main" id="{869C236C-2B58-4D3C-894C-54F6B982E8C8}"/>
                </a:ext>
              </a:extLst>
            </p:cNvPr>
            <p:cNvGrpSpPr/>
            <p:nvPr/>
          </p:nvGrpSpPr>
          <p:grpSpPr>
            <a:xfrm>
              <a:off x="532940" y="1279105"/>
              <a:ext cx="479878" cy="467223"/>
              <a:chOff x="532940" y="1202551"/>
              <a:chExt cx="593496" cy="581026"/>
            </a:xfrm>
          </p:grpSpPr>
          <p:sp>
            <p:nvSpPr>
              <p:cNvPr id="6" name="Retângulo: Cantos Arredondados 5">
                <a:extLst>
                  <a:ext uri="{FF2B5EF4-FFF2-40B4-BE49-F238E27FC236}">
                    <a16:creationId xmlns="" xmlns:a16="http://schemas.microsoft.com/office/drawing/2014/main" id="{FA18F05B-611B-48CC-AD96-D707A4E0D5F9}"/>
                  </a:ext>
                </a:extLst>
              </p:cNvPr>
              <p:cNvSpPr/>
              <p:nvPr/>
            </p:nvSpPr>
            <p:spPr>
              <a:xfrm>
                <a:off x="532940" y="1202551"/>
                <a:ext cx="593496" cy="581026"/>
              </a:xfrm>
              <a:prstGeom prst="roundRect">
                <a:avLst/>
              </a:prstGeom>
              <a:solidFill>
                <a:srgbClr val="FF99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5" name="Imagem 4">
                <a:extLst>
                  <a:ext uri="{FF2B5EF4-FFF2-40B4-BE49-F238E27FC236}">
                    <a16:creationId xmlns="" xmlns:a16="http://schemas.microsoft.com/office/drawing/2014/main" id="{F73A15CC-D746-44BE-95AB-60BD9237CC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93642" y="1292423"/>
                <a:ext cx="517678" cy="430359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9" name="Imagem 8">
              <a:extLst>
                <a:ext uri="{FF2B5EF4-FFF2-40B4-BE49-F238E27FC236}">
                  <a16:creationId xmlns="" xmlns:a16="http://schemas.microsoft.com/office/drawing/2014/main" id="{6DE2B10C-529A-4A77-8747-02095496D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9154" y="1362375"/>
              <a:ext cx="1933457" cy="510567"/>
            </a:xfrm>
            <a:prstGeom prst="rect">
              <a:avLst/>
            </a:prstGeom>
          </p:spPr>
        </p:pic>
        <p:pic>
          <p:nvPicPr>
            <p:cNvPr id="34" name="Imagem 33">
              <a:extLst>
                <a:ext uri="{FF2B5EF4-FFF2-40B4-BE49-F238E27FC236}">
                  <a16:creationId xmlns="" xmlns:a16="http://schemas.microsoft.com/office/drawing/2014/main" id="{AF817C68-1A21-403A-8C8B-756411FDF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7392" y="1332468"/>
              <a:ext cx="441372" cy="391089"/>
            </a:xfrm>
            <a:prstGeom prst="rect">
              <a:avLst/>
            </a:prstGeom>
          </p:spPr>
        </p:pic>
      </p:grpSp>
      <p:pic>
        <p:nvPicPr>
          <p:cNvPr id="2050" name="Picture 2" descr="Resultado de imagem para uau png">
            <a:extLst>
              <a:ext uri="{FF2B5EF4-FFF2-40B4-BE49-F238E27FC236}">
                <a16:creationId xmlns="" xmlns:a16="http://schemas.microsoft.com/office/drawing/2014/main" id="{EE088386-43B5-4B34-B88D-27F8815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5487">
            <a:off x="4094141" y="5581312"/>
            <a:ext cx="716044" cy="7160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="" xmlns:a16="http://schemas.microsoft.com/office/drawing/2014/main" id="{CAFA9E78-C170-48DA-8587-A7B188A3AC47}"/>
              </a:ext>
            </a:extLst>
          </p:cNvPr>
          <p:cNvSpPr/>
          <p:nvPr/>
        </p:nvSpPr>
        <p:spPr>
          <a:xfrm rot="20482095">
            <a:off x="4738639" y="4875137"/>
            <a:ext cx="2460248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>
                <a:solidFill>
                  <a:schemeClr val="bg2">
                    <a:lumMod val="25000"/>
                  </a:schemeClr>
                </a:solidFill>
              </a:rPr>
              <a:t>Teste vocacional para os “alunos” que ainda estão indecisos em qual caminho trilhar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100BA63D-DC14-42B1-934D-69C0DE1C7213}"/>
              </a:ext>
            </a:extLst>
          </p:cNvPr>
          <p:cNvSpPr/>
          <p:nvPr/>
        </p:nvSpPr>
        <p:spPr>
          <a:xfrm rot="20516113">
            <a:off x="3937392" y="4979585"/>
            <a:ext cx="3355270" cy="11054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5478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="" xmlns:a16="http://schemas.microsoft.com/office/drawing/2014/main" id="{A067D3AA-A29E-4727-9C65-489077A28FA4}"/>
              </a:ext>
            </a:extLst>
          </p:cNvPr>
          <p:cNvGrpSpPr/>
          <p:nvPr/>
        </p:nvGrpSpPr>
        <p:grpSpPr>
          <a:xfrm>
            <a:off x="265603" y="999714"/>
            <a:ext cx="2477597" cy="5858286"/>
            <a:chOff x="265603" y="999714"/>
            <a:chExt cx="2240395" cy="5344833"/>
          </a:xfrm>
        </p:grpSpPr>
        <p:pic>
          <p:nvPicPr>
            <p:cNvPr id="37" name="Imagem 36">
              <a:extLst>
                <a:ext uri="{FF2B5EF4-FFF2-40B4-BE49-F238E27FC236}">
                  <a16:creationId xmlns="" xmlns:a16="http://schemas.microsoft.com/office/drawing/2014/main" id="{FD449E06-FB73-418B-9D09-1CFCDEC24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603" y="999714"/>
              <a:ext cx="2240395" cy="5344833"/>
            </a:xfrm>
            <a:prstGeom prst="rect">
              <a:avLst/>
            </a:prstGeom>
          </p:spPr>
        </p:pic>
        <p:grpSp>
          <p:nvGrpSpPr>
            <p:cNvPr id="7" name="Agrupar 6">
              <a:extLst>
                <a:ext uri="{FF2B5EF4-FFF2-40B4-BE49-F238E27FC236}">
                  <a16:creationId xmlns="" xmlns:a16="http://schemas.microsoft.com/office/drawing/2014/main" id="{C1A1C573-7299-436E-A17B-40A89A371FD2}"/>
                </a:ext>
              </a:extLst>
            </p:cNvPr>
            <p:cNvGrpSpPr/>
            <p:nvPr/>
          </p:nvGrpSpPr>
          <p:grpSpPr>
            <a:xfrm>
              <a:off x="502234" y="1491477"/>
              <a:ext cx="1422100" cy="2331786"/>
              <a:chOff x="492644" y="1279108"/>
              <a:chExt cx="3076575" cy="4913037"/>
            </a:xfrm>
          </p:grpSpPr>
          <p:pic>
            <p:nvPicPr>
              <p:cNvPr id="23" name="Imagem 22">
                <a:extLst>
                  <a:ext uri="{FF2B5EF4-FFF2-40B4-BE49-F238E27FC236}">
                    <a16:creationId xmlns="" xmlns:a16="http://schemas.microsoft.com/office/drawing/2014/main" id="{5D0F712F-E82E-494B-971E-984281AA6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2644" y="1848882"/>
                <a:ext cx="3076575" cy="3676650"/>
              </a:xfrm>
              <a:prstGeom prst="rect">
                <a:avLst/>
              </a:prstGeom>
            </p:spPr>
          </p:pic>
          <p:pic>
            <p:nvPicPr>
              <p:cNvPr id="24" name="Imagem 23">
                <a:hlinkClick r:id="" action="ppaction://noaction"/>
                <a:extLst>
                  <a:ext uri="{FF2B5EF4-FFF2-40B4-BE49-F238E27FC236}">
                    <a16:creationId xmlns="" xmlns:a16="http://schemas.microsoft.com/office/drawing/2014/main" id="{B3C5F359-CB17-4630-97E6-D37D3CA5D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4891" y="5496813"/>
                <a:ext cx="665130" cy="633840"/>
              </a:xfrm>
              <a:prstGeom prst="rect">
                <a:avLst/>
              </a:prstGeom>
            </p:spPr>
          </p:pic>
          <p:sp>
            <p:nvSpPr>
              <p:cNvPr id="25" name="CaixaDeTexto 24">
                <a:hlinkClick r:id="rId5" action="ppaction://hlinksldjump"/>
                <a:extLst>
                  <a:ext uri="{FF2B5EF4-FFF2-40B4-BE49-F238E27FC236}">
                    <a16:creationId xmlns="" xmlns:a16="http://schemas.microsoft.com/office/drawing/2014/main" id="{EAEDDF1E-AC83-4889-8AD9-BBCE625DFCEC}"/>
                  </a:ext>
                </a:extLst>
              </p:cNvPr>
              <p:cNvSpPr txBox="1"/>
              <p:nvPr/>
            </p:nvSpPr>
            <p:spPr>
              <a:xfrm>
                <a:off x="1211937" y="5570920"/>
                <a:ext cx="1585294" cy="62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500" dirty="0">
                    <a:solidFill>
                      <a:schemeClr val="bg1">
                        <a:lumMod val="50000"/>
                      </a:schemeClr>
                    </a:solidFill>
                  </a:rPr>
                  <a:t>--------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500" dirty="0">
                    <a:solidFill>
                      <a:schemeClr val="bg1">
                        <a:lumMod val="50000"/>
                      </a:schemeClr>
                    </a:solidFill>
                  </a:rPr>
                  <a:t>--------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500" dirty="0">
                    <a:solidFill>
                      <a:schemeClr val="bg1">
                        <a:lumMod val="50000"/>
                      </a:schemeClr>
                    </a:solidFill>
                  </a:rPr>
                  <a:t>--------</a:t>
                </a:r>
              </a:p>
            </p:txBody>
          </p:sp>
          <p:pic>
            <p:nvPicPr>
              <p:cNvPr id="26" name="Imagem 25" descr="lupa.jpg">
                <a:extLst>
                  <a:ext uri="{FF2B5EF4-FFF2-40B4-BE49-F238E27FC236}">
                    <a16:creationId xmlns="" xmlns:a16="http://schemas.microsoft.com/office/drawing/2014/main" id="{2724FC12-F8B2-42ED-9664-4102DDC491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12667" t="7333" r="10889" b="10000"/>
              <a:stretch>
                <a:fillRect/>
              </a:stretch>
            </p:blipFill>
            <p:spPr>
              <a:xfrm>
                <a:off x="544468" y="5565288"/>
                <a:ext cx="468350" cy="506471"/>
              </a:xfrm>
              <a:prstGeom prst="rect">
                <a:avLst/>
              </a:prstGeom>
            </p:spPr>
          </p:pic>
          <p:grpSp>
            <p:nvGrpSpPr>
              <p:cNvPr id="33" name="Agrupar 32">
                <a:extLst>
                  <a:ext uri="{FF2B5EF4-FFF2-40B4-BE49-F238E27FC236}">
                    <a16:creationId xmlns="" xmlns:a16="http://schemas.microsoft.com/office/drawing/2014/main" id="{F3B7A16D-A5EE-4363-AD6F-C44A5C92F44B}"/>
                  </a:ext>
                </a:extLst>
              </p:cNvPr>
              <p:cNvGrpSpPr/>
              <p:nvPr/>
            </p:nvGrpSpPr>
            <p:grpSpPr>
              <a:xfrm>
                <a:off x="532939" y="1279108"/>
                <a:ext cx="479878" cy="467224"/>
                <a:chOff x="532938" y="1202551"/>
                <a:chExt cx="593496" cy="581026"/>
              </a:xfrm>
            </p:grpSpPr>
            <p:sp>
              <p:nvSpPr>
                <p:cNvPr id="34" name="Retângulo: Cantos Arredondados 33">
                  <a:extLst>
                    <a:ext uri="{FF2B5EF4-FFF2-40B4-BE49-F238E27FC236}">
                      <a16:creationId xmlns="" xmlns:a16="http://schemas.microsoft.com/office/drawing/2014/main" id="{69798B90-1EDB-424C-AE11-7CD65F77F277}"/>
                    </a:ext>
                  </a:extLst>
                </p:cNvPr>
                <p:cNvSpPr/>
                <p:nvPr/>
              </p:nvSpPr>
              <p:spPr>
                <a:xfrm>
                  <a:off x="532938" y="1202551"/>
                  <a:ext cx="593496" cy="581026"/>
                </a:xfrm>
                <a:prstGeom prst="roundRect">
                  <a:avLst/>
                </a:prstGeom>
                <a:solidFill>
                  <a:srgbClr val="FF99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35" name="Imagem 34">
                  <a:extLst>
                    <a:ext uri="{FF2B5EF4-FFF2-40B4-BE49-F238E27FC236}">
                      <a16:creationId xmlns="" xmlns:a16="http://schemas.microsoft.com/office/drawing/2014/main" id="{26FC29ED-AB52-4E35-BFCC-1D0DE6B1F8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593641" y="1292416"/>
                  <a:ext cx="517678" cy="430358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="" xmlns:a16="http://schemas.microsoft.com/office/drawing/2014/main" id="{D53E5090-0A2B-4CBC-9F4D-08489190B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99154" y="1362375"/>
                <a:ext cx="1933457" cy="510567"/>
              </a:xfrm>
              <a:prstGeom prst="rect">
                <a:avLst/>
              </a:prstGeom>
            </p:spPr>
          </p:pic>
        </p:grpSp>
      </p:grpSp>
      <p:sp>
        <p:nvSpPr>
          <p:cNvPr id="39" name="Google Shape;491;p37">
            <a:extLst>
              <a:ext uri="{FF2B5EF4-FFF2-40B4-BE49-F238E27FC236}">
                <a16:creationId xmlns="" xmlns:a16="http://schemas.microsoft.com/office/drawing/2014/main" id="{71EF26DC-F086-4CAC-AA39-943205B734AA}"/>
              </a:ext>
            </a:extLst>
          </p:cNvPr>
          <p:cNvSpPr txBox="1">
            <a:spLocks/>
          </p:cNvSpPr>
          <p:nvPr/>
        </p:nvSpPr>
        <p:spPr>
          <a:xfrm>
            <a:off x="4054043" y="582286"/>
            <a:ext cx="4824354" cy="60506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002060"/>
                </a:solidFill>
                <a:ea typeface="+mj-ea"/>
                <a:cs typeface="+mj-cs"/>
              </a:rPr>
              <a:t>A SOLUÇÃO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="" xmlns:a16="http://schemas.microsoft.com/office/drawing/2014/main" id="{89630BBB-0AF4-46B4-A7C4-C22BB90BCA6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6184" t="36371" b="43893"/>
          <a:stretch/>
        </p:blipFill>
        <p:spPr>
          <a:xfrm>
            <a:off x="2671668" y="1313434"/>
            <a:ext cx="1518768" cy="556977"/>
          </a:xfrm>
          <a:prstGeom prst="rect">
            <a:avLst/>
          </a:prstGeom>
        </p:spPr>
      </p:pic>
      <p:sp>
        <p:nvSpPr>
          <p:cNvPr id="42" name="Retângulo 41">
            <a:extLst>
              <a:ext uri="{FF2B5EF4-FFF2-40B4-BE49-F238E27FC236}">
                <a16:creationId xmlns="" xmlns:a16="http://schemas.microsoft.com/office/drawing/2014/main" id="{22FC2DFD-F3EE-40C4-B741-418691FD6642}"/>
              </a:ext>
            </a:extLst>
          </p:cNvPr>
          <p:cNvSpPr/>
          <p:nvPr/>
        </p:nvSpPr>
        <p:spPr>
          <a:xfrm>
            <a:off x="4190435" y="1320716"/>
            <a:ext cx="4426277" cy="1439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Atividades avaliativas em forma de game e com Ranking entre os alunos das mesmas turmas!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A gamificação gera pontos que deixará o </a:t>
            </a:r>
            <a:r>
              <a:rPr lang="pt-BR" sz="1600" b="1" dirty="0">
                <a:solidFill>
                  <a:srgbClr val="276399"/>
                </a:solidFill>
              </a:rPr>
              <a:t>curriculum em destaque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 para as empresas. 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="" xmlns:a16="http://schemas.microsoft.com/office/drawing/2014/main" id="{75BE41D4-499A-4ACE-8918-0BED261AC559}"/>
              </a:ext>
            </a:extLst>
          </p:cNvPr>
          <p:cNvSpPr/>
          <p:nvPr/>
        </p:nvSpPr>
        <p:spPr>
          <a:xfrm>
            <a:off x="4681182" y="3188994"/>
            <a:ext cx="3034138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Feed Interativo, compartilhar cursos, seguir empresas e outros alunos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="" xmlns:a16="http://schemas.microsoft.com/office/drawing/2014/main" id="{FA7F7DBF-A20F-4778-BE4C-F676E904425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89" y="3224776"/>
            <a:ext cx="633693" cy="633693"/>
          </a:xfrm>
          <a:prstGeom prst="rect">
            <a:avLst/>
          </a:prstGeom>
        </p:spPr>
      </p:pic>
      <p:pic>
        <p:nvPicPr>
          <p:cNvPr id="47" name="Imagem 46" descr="Uma imagem contendo captura de tela&#10;&#10;Descrição gerada com muito alta confiança">
            <a:extLst>
              <a:ext uri="{FF2B5EF4-FFF2-40B4-BE49-F238E27FC236}">
                <a16:creationId xmlns="" xmlns:a16="http://schemas.microsoft.com/office/drawing/2014/main" id="{CA40DB88-5117-4DF3-AECB-15B08DA4879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36" y="4504401"/>
            <a:ext cx="1560073" cy="2244169"/>
          </a:xfrm>
          <a:prstGeom prst="rect">
            <a:avLst/>
          </a:prstGeom>
        </p:spPr>
      </p:pic>
      <p:sp>
        <p:nvSpPr>
          <p:cNvPr id="48" name="Retângulo 47">
            <a:extLst>
              <a:ext uri="{FF2B5EF4-FFF2-40B4-BE49-F238E27FC236}">
                <a16:creationId xmlns="" xmlns:a16="http://schemas.microsoft.com/office/drawing/2014/main" id="{05B6F88E-CD8E-4BF8-8E75-ACC7CAD2FCE4}"/>
              </a:ext>
            </a:extLst>
          </p:cNvPr>
          <p:cNvSpPr/>
          <p:nvPr/>
        </p:nvSpPr>
        <p:spPr>
          <a:xfrm>
            <a:off x="6320609" y="4535467"/>
            <a:ext cx="2168298" cy="167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Geração automática de </a:t>
            </a:r>
            <a:r>
              <a:rPr lang="pt-BR" sz="1400" dirty="0" err="1">
                <a:solidFill>
                  <a:schemeClr val="bg2">
                    <a:lumMod val="25000"/>
                  </a:schemeClr>
                </a:solidFill>
              </a:rPr>
              <a:t>currículum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 de</a:t>
            </a:r>
          </a:p>
          <a:p>
            <a:pPr algn="just">
              <a:lnSpc>
                <a:spcPct val="150000"/>
              </a:lnSpc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acordo com o perfil (as empresas também poderão ver)</a:t>
            </a:r>
          </a:p>
        </p:txBody>
      </p:sp>
      <p:pic>
        <p:nvPicPr>
          <p:cNvPr id="1026" name="Picture 2" descr="Resultado de imagem para 5 estrelas">
            <a:extLst>
              <a:ext uri="{FF2B5EF4-FFF2-40B4-BE49-F238E27FC236}">
                <a16:creationId xmlns="" xmlns:a16="http://schemas.microsoft.com/office/drawing/2014/main" id="{59884C44-C75B-4693-A608-49A2A01B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751" y="2236675"/>
            <a:ext cx="1319569" cy="1108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5744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6F183386-7EF0-4B44-AFBA-66DC0A3801B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829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833CB45E-6DE2-4FD5-A2D1-458085C8DD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0" y="2028825"/>
            <a:ext cx="9144000" cy="4829175"/>
          </a:xfrm>
          <a:prstGeom prst="rect">
            <a:avLst/>
          </a:prstGeom>
        </p:spPr>
      </p:pic>
      <p:sp>
        <p:nvSpPr>
          <p:cNvPr id="6" name="Google Shape;491;p37">
            <a:extLst>
              <a:ext uri="{FF2B5EF4-FFF2-40B4-BE49-F238E27FC236}">
                <a16:creationId xmlns="" xmlns:a16="http://schemas.microsoft.com/office/drawing/2014/main" id="{71EF26DC-F086-4CAC-AA39-943205B734AA}"/>
              </a:ext>
            </a:extLst>
          </p:cNvPr>
          <p:cNvSpPr txBox="1">
            <a:spLocks/>
          </p:cNvSpPr>
          <p:nvPr/>
        </p:nvSpPr>
        <p:spPr>
          <a:xfrm>
            <a:off x="1901393" y="2677786"/>
            <a:ext cx="4824354" cy="60506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pPr algn="ct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 smtClean="0">
                <a:solidFill>
                  <a:srgbClr val="002060"/>
                </a:solidFill>
                <a:ea typeface="+mj-ea"/>
                <a:cs typeface="+mj-cs"/>
              </a:rPr>
              <a:t>Obrigada</a:t>
            </a:r>
            <a:r>
              <a:rPr lang="en-US" sz="4800" b="1" dirty="0" smtClean="0">
                <a:solidFill>
                  <a:srgbClr val="002060"/>
                </a:solidFill>
                <a:ea typeface="+mj-ea"/>
                <a:cs typeface="+mj-cs"/>
              </a:rPr>
              <a:t>!!!</a:t>
            </a:r>
            <a:endParaRPr lang="en-US" sz="4800" b="1" kern="1200" dirty="0">
              <a:solidFill>
                <a:srgbClr val="00206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4718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</TotalTime>
  <Words>250</Words>
  <Application>Microsoft Office PowerPoint</Application>
  <PresentationFormat>Apresentação na tela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Mendonca Borges</dc:creator>
  <cp:lastModifiedBy>Usuário do Windows</cp:lastModifiedBy>
  <cp:revision>47</cp:revision>
  <dcterms:created xsi:type="dcterms:W3CDTF">2018-09-29T07:26:44Z</dcterms:created>
  <dcterms:modified xsi:type="dcterms:W3CDTF">2018-09-29T17:34:57Z</dcterms:modified>
</cp:coreProperties>
</file>