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021"/>
    <a:srgbClr val="DBAC67"/>
    <a:srgbClr val="F3E4CD"/>
    <a:srgbClr val="83B0B3"/>
    <a:srgbClr val="DD282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17D9C-CF1F-455B-E778-E05D13232954}" v="680" dt="2025-01-15T02:20:27.663"/>
    <p1510:client id="{D866C732-6087-47B7-A1DE-EF3D14C6B86E}" v="18" dt="2025-01-14T17:28:14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7" d="100"/>
          <a:sy n="57" d="100"/>
        </p:scale>
        <p:origin x="2322" y="180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95189-BA82-4F8D-A5F7-BF42CFF5EB5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3FDB-F001-4DBF-8480-E6181574B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03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A73A-230E-4132-9438-99CDB5865776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LINGUAGEM DO CORPO - KÁTIA MAIA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6678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ECE0-1FE5-491D-86BC-8C2947A2823A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LINGUAGEM DO CORPO - KÁTIA MAIA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392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0ECD-C718-4670-8B3F-FB742491C693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LINGUAGEM DO CORPO - KÁTIA MAIA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95413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3A5-853D-48D5-A49C-20BDF1BF73DC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LINGUAGEM DO CORPO - KÁTIA MAIA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84335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BFD4-F866-4EB4-B785-B44B3103870E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LINGUAGEM DO CORPO - KÁTIA MAIA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07513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E03-A416-430E-A935-A0312B944EBC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LINGUAGEM DO CORPO - KÁTIA MAIA SILVA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53607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0CD-554C-4105-9EBC-F0B1943F8320}" type="datetime1">
              <a:rPr lang="pt-BR" smtClean="0"/>
              <a:t>14/01/2025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LINGUAGEM DO CORPO - KÁTIA MAIA SILVA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73237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0573-5551-49C0-8BB3-7AF1E245B05E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LINGUAGEM DO CORPO - KÁTIA MAIA SILVA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30433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16CF-6FF4-472B-9423-CAC3B7022EFB}" type="datetime1">
              <a:rPr lang="pt-BR" smtClean="0"/>
              <a:t>14/01/2025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LINGUAGEM DO CORPO - KÁTIA MAIA SILVA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4146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B838-5857-4751-A21C-497370C7DA7E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LINGUAGEM DO CORPO - KÁTIA MAIA SILVA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55892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1162-90D0-4129-8698-FD73AFE3D37B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LINGUAGEM DO CORPO - KÁTIA MAIA SILVA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7294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9F05-36E4-47DF-BE0D-EA399A646475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LINGUAGEM DO CORPO - KÁTIA MAIA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2BC0A-7356-4C3B-A89B-405462251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3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iamaiasilva/ebook-com-i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9807542-0FE8-4A4E-AB54-5D564CDDFB6C" descr="Leonardo_Phoenix_09_A_whimsical_illustration_of_the_human_body_2.jpg">
            <a:extLst>
              <a:ext uri="{FF2B5EF4-FFF2-40B4-BE49-F238E27FC236}">
                <a16:creationId xmlns:a16="http://schemas.microsoft.com/office/drawing/2014/main" id="{C901B509-7C0E-4C3E-2420-C8F995DA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245" y="2628900"/>
            <a:ext cx="10172700" cy="101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13132E6-35AD-32A2-EF3E-6C9930233EB6}"/>
              </a:ext>
            </a:extLst>
          </p:cNvPr>
          <p:cNvSpPr/>
          <p:nvPr/>
        </p:nvSpPr>
        <p:spPr>
          <a:xfrm>
            <a:off x="-310245" y="-130629"/>
            <a:ext cx="10172700" cy="2759529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F7A7AA9-D3C2-BE24-0A89-684194B1A6AE}"/>
              </a:ext>
            </a:extLst>
          </p:cNvPr>
          <p:cNvSpPr/>
          <p:nvPr/>
        </p:nvSpPr>
        <p:spPr>
          <a:xfrm>
            <a:off x="3276600" y="5213350"/>
            <a:ext cx="596900" cy="26035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FA8225-0998-04FB-DA2B-D80D947535B7}"/>
              </a:ext>
            </a:extLst>
          </p:cNvPr>
          <p:cNvSpPr/>
          <p:nvPr/>
        </p:nvSpPr>
        <p:spPr>
          <a:xfrm>
            <a:off x="4635500" y="5797550"/>
            <a:ext cx="723900" cy="41910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E22613-644E-1E1B-E31F-91CE43DEA328}"/>
              </a:ext>
            </a:extLst>
          </p:cNvPr>
          <p:cNvSpPr txBox="1"/>
          <p:nvPr/>
        </p:nvSpPr>
        <p:spPr>
          <a:xfrm>
            <a:off x="-310247" y="521333"/>
            <a:ext cx="1017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n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74000">
                        <a:schemeClr val="tx1"/>
                      </a:gs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  <a:tileRect/>
                  </a:gradFill>
                </a:ln>
                <a:solidFill>
                  <a:srgbClr val="DD28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LINGUAGEM DO CORPO: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6F4748-F017-DEAD-7A81-F2E70D939B97}"/>
              </a:ext>
            </a:extLst>
          </p:cNvPr>
          <p:cNvSpPr txBox="1"/>
          <p:nvPr/>
        </p:nvSpPr>
        <p:spPr>
          <a:xfrm>
            <a:off x="-310244" y="1504302"/>
            <a:ext cx="1017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rgbClr val="83B0B3"/>
                      </a:gs>
                      <a:gs pos="83000">
                        <a:srgbClr val="83B0B3"/>
                      </a:gs>
                      <a:gs pos="100000">
                        <a:srgbClr val="83B0B3"/>
                      </a:gs>
                    </a:gsLst>
                    <a:lin ang="5400000" scaled="1"/>
                  </a:gra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que seu corpo tem para revelar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2A1608-35F3-EBCE-1ACB-FB8EB047D378}"/>
              </a:ext>
            </a:extLst>
          </p:cNvPr>
          <p:cNvSpPr txBox="1"/>
          <p:nvPr/>
        </p:nvSpPr>
        <p:spPr>
          <a:xfrm>
            <a:off x="3575050" y="12216825"/>
            <a:ext cx="413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n>
                  <a:gradFill>
                    <a:gsLst>
                      <a:gs pos="0">
                        <a:schemeClr val="tx1"/>
                      </a:gs>
                      <a:gs pos="74000">
                        <a:schemeClr val="bg1">
                          <a:lumMod val="65000"/>
                        </a:schemeClr>
                      </a:gs>
                      <a:gs pos="83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Kátia Maia </a:t>
            </a:r>
            <a:r>
              <a:rPr lang="pt-BR" sz="3200" b="1" dirty="0">
                <a:ln>
                  <a:gradFill>
                    <a:gsLst>
                      <a:gs pos="0">
                        <a:schemeClr val="tx1"/>
                      </a:gs>
                      <a:gs pos="74000">
                        <a:schemeClr val="bg1">
                          <a:lumMod val="65000"/>
                        </a:schemeClr>
                      </a:gs>
                      <a:gs pos="83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Silva</a:t>
            </a:r>
          </a:p>
        </p:txBody>
      </p:sp>
    </p:spTree>
    <p:extLst>
      <p:ext uri="{BB962C8B-B14F-4D97-AF65-F5344CB8AC3E}">
        <p14:creationId xmlns:p14="http://schemas.microsoft.com/office/powerpoint/2010/main" val="35939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F7CC58-FABB-A3D5-AA37-AF1B38DA9132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8DC7D8-E84A-5DAF-929E-B83867A60612}"/>
              </a:ext>
            </a:extLst>
          </p:cNvPr>
          <p:cNvSpPr txBox="1"/>
          <p:nvPr/>
        </p:nvSpPr>
        <p:spPr>
          <a:xfrm>
            <a:off x="491068" y="9398006"/>
            <a:ext cx="861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MÃOS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5CACBE-0447-71F2-00A9-DB47701095E3}"/>
              </a:ext>
            </a:extLst>
          </p:cNvPr>
          <p:cNvSpPr/>
          <p:nvPr/>
        </p:nvSpPr>
        <p:spPr>
          <a:xfrm>
            <a:off x="2980266" y="10958507"/>
            <a:ext cx="6637867" cy="132822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2A5860-15EF-CBDE-A045-413900AD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10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BB8CFA5-7576-72D9-CE20-F55C416F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2728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24D7A2-BED5-B6F0-B51C-D857427E382D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C785C-8D05-4546-3FFC-7603AE40B837}"/>
              </a:ext>
            </a:extLst>
          </p:cNvPr>
          <p:cNvSpPr txBox="1"/>
          <p:nvPr/>
        </p:nvSpPr>
        <p:spPr>
          <a:xfrm>
            <a:off x="491067" y="663598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MÃOS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836BE5-7D09-025C-102C-C2F18C56082A}"/>
              </a:ext>
            </a:extLst>
          </p:cNvPr>
          <p:cNvSpPr txBox="1"/>
          <p:nvPr/>
        </p:nvSpPr>
        <p:spPr>
          <a:xfrm>
            <a:off x="491067" y="2104190"/>
            <a:ext cx="86190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ptos" panose="020B0004020202020204" pitchFamily="34" charset="0"/>
              </a:rPr>
              <a:t>A Conexão com o Mundo</a:t>
            </a:r>
          </a:p>
          <a:p>
            <a:pPr algn="just"/>
            <a:endParaRPr lang="pt-BR" sz="2400" dirty="0">
              <a:latin typeface="Aptos" panose="020B000402020202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As mãos são extensões da nossa capacidade de criar, construir e se conectar. Elas simbolizam como interagimos com o mundo e expressamos nossas habilidades. 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latin typeface="Aptos" panose="020B0004020202020204" pitchFamily="34" charset="0"/>
                <a:ea typeface="Calibri" panose="020F0502020204030204" pitchFamily="34" charset="0"/>
              </a:rPr>
              <a:t>	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Problemas ou dificuldades com as mãos podem indicar insegurança ou resistência em dar e receber.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Louise Hay associa problemas nas mãos à dificuldade de segurar ou deixar ir situações que nos desafiam.</a:t>
            </a:r>
            <a:r>
              <a:rPr lang="pt-BR" sz="24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</a:t>
            </a:r>
            <a:endParaRPr lang="pt-BR" sz="2400" dirty="0">
              <a:latin typeface="Aptos" panose="020B0004020202020204" pitchFamily="34" charset="0"/>
            </a:endParaRPr>
          </a:p>
          <a:p>
            <a:pPr algn="just"/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</a:t>
            </a:r>
            <a:r>
              <a:rPr lang="pt-BR" sz="2400" i="1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Significados comuns de problemas nas mãos:</a:t>
            </a:r>
            <a:endParaRPr lang="pt-BR" sz="2400" i="1" dirty="0">
              <a:solidFill>
                <a:srgbClr val="111111"/>
              </a:solidFill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Dedos rígidos: Podem simbolizar inflexibilidade em relação a situações ou pessoas.</a:t>
            </a:r>
            <a:endParaRPr lang="pt-BR" sz="2400" dirty="0"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Problemas nas articulações: Ligados à dificuldade de “soltar” ou lidar com mudanças.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23825" indent="-123825"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CB9263-6CBA-E65F-C975-DBBC57AE455E}"/>
              </a:ext>
            </a:extLst>
          </p:cNvPr>
          <p:cNvSpPr/>
          <p:nvPr/>
        </p:nvSpPr>
        <p:spPr>
          <a:xfrm rot="10800000">
            <a:off x="-1" y="1561836"/>
            <a:ext cx="6637867" cy="80697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A469FD-9A0D-7DA8-9FAF-3594C6F728F0}"/>
              </a:ext>
            </a:extLst>
          </p:cNvPr>
          <p:cNvSpPr txBox="1"/>
          <p:nvPr/>
        </p:nvSpPr>
        <p:spPr>
          <a:xfrm>
            <a:off x="1574805" y="10062853"/>
            <a:ext cx="6485467" cy="1569660"/>
          </a:xfrm>
          <a:prstGeom prst="rect">
            <a:avLst/>
          </a:prstGeom>
          <a:noFill/>
          <a:ln>
            <a:solidFill>
              <a:srgbClr val="DBAC67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Exemplo prático:</a:t>
            </a:r>
            <a:r>
              <a:rPr lang="pt-BR" sz="24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Uma pessoa que evita apertar mãos com firmeza pode estar lidando com insegurança ou medo de se abrir para novas conexões e oportunidades.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115403-FDCB-EF5D-4C61-26ECD60B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11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ACE7037-4FA5-CA25-A8FA-B3355FF2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270036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F7CC58-FABB-A3D5-AA37-AF1B38DA9132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8DC7D8-E84A-5DAF-929E-B83867A60612}"/>
              </a:ext>
            </a:extLst>
          </p:cNvPr>
          <p:cNvSpPr txBox="1"/>
          <p:nvPr/>
        </p:nvSpPr>
        <p:spPr>
          <a:xfrm>
            <a:off x="491068" y="9398006"/>
            <a:ext cx="861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PERNAS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5CACBE-0447-71F2-00A9-DB47701095E3}"/>
              </a:ext>
            </a:extLst>
          </p:cNvPr>
          <p:cNvSpPr/>
          <p:nvPr/>
        </p:nvSpPr>
        <p:spPr>
          <a:xfrm>
            <a:off x="2980266" y="10958507"/>
            <a:ext cx="6637867" cy="132822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A1A182-88DE-F4ED-B85A-AD6CC25B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12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7D2389-C360-401E-1372-1DD48D71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154433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24D7A2-BED5-B6F0-B51C-D857427E382D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C785C-8D05-4546-3FFC-7603AE40B837}"/>
              </a:ext>
            </a:extLst>
          </p:cNvPr>
          <p:cNvSpPr txBox="1"/>
          <p:nvPr/>
        </p:nvSpPr>
        <p:spPr>
          <a:xfrm>
            <a:off x="491067" y="663598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PERNAS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836BE5-7D09-025C-102C-C2F18C56082A}"/>
              </a:ext>
            </a:extLst>
          </p:cNvPr>
          <p:cNvSpPr txBox="1"/>
          <p:nvPr/>
        </p:nvSpPr>
        <p:spPr>
          <a:xfrm>
            <a:off x="491067" y="2104190"/>
            <a:ext cx="86190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ptos" panose="020B0004020202020204" pitchFamily="34" charset="0"/>
              </a:rPr>
              <a:t>Movimento e Propósito</a:t>
            </a:r>
          </a:p>
          <a:p>
            <a:pPr algn="just"/>
            <a:endParaRPr lang="pt-BR" sz="2400" dirty="0">
              <a:latin typeface="Aptos" panose="020B0004020202020204" pitchFamily="34" charset="0"/>
            </a:endParaRPr>
          </a:p>
          <a:p>
            <a:pPr algn="just"/>
            <a:r>
              <a:rPr lang="pt-BR" sz="1800" dirty="0">
                <a:solidFill>
                  <a:srgbClr val="111111"/>
                </a:solidFill>
                <a:effectLst/>
                <a:latin typeface=".SFUI-Regular"/>
                <a:ea typeface="Calibri" panose="020F0502020204030204" pitchFamily="34" charset="0"/>
              </a:rPr>
              <a:t>	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As pernas simbolizam a nossa habilidade de seguir em frente, o movimento e o propósito na vida. Dores, fraqueza ou outros problemas podem refletir medos, inseguranças ou falta de clareza em relação ao futuro.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Cristina Cairo relaciona problemas nas pernas à coragem e ao impulso para avançar na vida.</a:t>
            </a:r>
            <a:r>
              <a:rPr lang="pt-BR" sz="24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23825" indent="-123825" algn="just"/>
            <a:r>
              <a:rPr lang="pt-BR" sz="2400" i="1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	Significados comuns de problemas nas pernas:</a:t>
            </a:r>
            <a:endParaRPr lang="pt-BR" sz="2400" i="1" dirty="0">
              <a:solidFill>
                <a:srgbClr val="111111"/>
              </a:solidFill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Cãibras: Podem sinalizar resistência ao movimento ou medo de mudanças.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Fraqueza: Reflete insegurança em relação aos passos que precisam ser dados.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23825" indent="-123825"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23825" indent="-123825"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CB9263-6CBA-E65F-C975-DBBC57AE455E}"/>
              </a:ext>
            </a:extLst>
          </p:cNvPr>
          <p:cNvSpPr/>
          <p:nvPr/>
        </p:nvSpPr>
        <p:spPr>
          <a:xfrm rot="10800000">
            <a:off x="-1" y="1561836"/>
            <a:ext cx="6637867" cy="80697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A469FD-9A0D-7DA8-9FAF-3594C6F728F0}"/>
              </a:ext>
            </a:extLst>
          </p:cNvPr>
          <p:cNvSpPr txBox="1"/>
          <p:nvPr/>
        </p:nvSpPr>
        <p:spPr>
          <a:xfrm>
            <a:off x="1574805" y="10062853"/>
            <a:ext cx="6485467" cy="1938992"/>
          </a:xfrm>
          <a:prstGeom prst="rect">
            <a:avLst/>
          </a:prstGeom>
          <a:noFill/>
          <a:ln>
            <a:solidFill>
              <a:srgbClr val="DBAC67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Exemplo prático: Alguém que evita atividades físicas por dores constantes nas pernas pode estar bloqueado emocionalmente, temendo enfrentar o desconhecido ou tomar decisões importantes.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D6BCC9-3EF8-5C17-7CC1-D19F7211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13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9C12CBB-AEE0-F5F6-7DA3-6E953A6D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129829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F7CC58-FABB-A3D5-AA37-AF1B38DA9132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8DC7D8-E84A-5DAF-929E-B83867A60612}"/>
              </a:ext>
            </a:extLst>
          </p:cNvPr>
          <p:cNvSpPr txBox="1"/>
          <p:nvPr/>
        </p:nvSpPr>
        <p:spPr>
          <a:xfrm>
            <a:off x="491068" y="9398006"/>
            <a:ext cx="861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6. ABDOMÊN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5CACBE-0447-71F2-00A9-DB47701095E3}"/>
              </a:ext>
            </a:extLst>
          </p:cNvPr>
          <p:cNvSpPr/>
          <p:nvPr/>
        </p:nvSpPr>
        <p:spPr>
          <a:xfrm>
            <a:off x="2980266" y="10958507"/>
            <a:ext cx="6637867" cy="132822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1EE5C8-52E3-A062-6596-8C48EC48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14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1FE73B-BD13-A102-139D-8D8755E1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319533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24D7A2-BED5-B6F0-B51C-D857427E382D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C785C-8D05-4546-3FFC-7603AE40B837}"/>
              </a:ext>
            </a:extLst>
          </p:cNvPr>
          <p:cNvSpPr txBox="1"/>
          <p:nvPr/>
        </p:nvSpPr>
        <p:spPr>
          <a:xfrm>
            <a:off x="491067" y="663598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6. ABDOMÊN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836BE5-7D09-025C-102C-C2F18C56082A}"/>
              </a:ext>
            </a:extLst>
          </p:cNvPr>
          <p:cNvSpPr txBox="1"/>
          <p:nvPr/>
        </p:nvSpPr>
        <p:spPr>
          <a:xfrm>
            <a:off x="491067" y="2104190"/>
            <a:ext cx="861906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ptos" panose="020B0004020202020204" pitchFamily="34" charset="0"/>
              </a:rPr>
              <a:t>Emoções e Autocontrole</a:t>
            </a:r>
          </a:p>
          <a:p>
            <a:pPr algn="just"/>
            <a:endParaRPr lang="pt-BR" sz="2400" dirty="0">
              <a:latin typeface="Aptos" panose="020B000402020202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O abdômen é o centro emocional do corpo, armazenando sentimentos profundos e instintivos. 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latin typeface="Aptos" panose="020B0004020202020204" pitchFamily="34" charset="0"/>
                <a:ea typeface="Calibri" panose="020F0502020204030204" pitchFamily="34" charset="0"/>
              </a:rPr>
              <a:t>	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Problemas nessa área, como dores ou distúrbios digestivos, geralmente indicam dificuldade em lidar com situações desafiadoras ou emoções reprimidas.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Louise Hay sugere que questões no estômago estão relacionadas ao medo do novo ou ao excesso de preocupação.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  <a:endParaRPr lang="pt-BR" sz="2400" i="1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23825" indent="-123825" algn="just"/>
            <a:r>
              <a:rPr lang="pt-BR" sz="2400" i="1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	Significados comuns de problemas no abdômen:</a:t>
            </a:r>
            <a:endParaRPr lang="pt-BR" sz="2400" i="1" dirty="0">
              <a:solidFill>
                <a:srgbClr val="111111"/>
              </a:solidFill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Gastrite: Reflete preocupação ou medo intenso.</a:t>
            </a:r>
            <a:endParaRPr lang="pt-BR" sz="2400" dirty="0"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Intestino preso: Pode simbolizar resistência a deixar o passado para trás.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23825" indent="-123825"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Dica: Pratique o autocuidado emocional e permita-se processar suas emoções para evitar o acúmulo de tensão.</a:t>
            </a:r>
            <a:r>
              <a:rPr lang="pt-BR" sz="24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CB9263-6CBA-E65F-C975-DBBC57AE455E}"/>
              </a:ext>
            </a:extLst>
          </p:cNvPr>
          <p:cNvSpPr/>
          <p:nvPr/>
        </p:nvSpPr>
        <p:spPr>
          <a:xfrm rot="10800000">
            <a:off x="-1" y="1561836"/>
            <a:ext cx="6637867" cy="80697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A469FD-9A0D-7DA8-9FAF-3594C6F728F0}"/>
              </a:ext>
            </a:extLst>
          </p:cNvPr>
          <p:cNvSpPr txBox="1"/>
          <p:nvPr/>
        </p:nvSpPr>
        <p:spPr>
          <a:xfrm>
            <a:off x="1574805" y="10062853"/>
            <a:ext cx="6485467" cy="1569660"/>
          </a:xfrm>
          <a:prstGeom prst="rect">
            <a:avLst/>
          </a:prstGeom>
          <a:noFill/>
          <a:ln>
            <a:solidFill>
              <a:srgbClr val="DBAC67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Exemplo prático:</a:t>
            </a:r>
            <a:r>
              <a:rPr lang="pt-BR" sz="24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Uma pessoa com digestão lenta pode estar “engolindo” sentimentos de frustração ou raiva, sem expressar suas emoções de forma saudável.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92C356-3D12-7820-FCBD-23AEF3D0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15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BFBAC5-5E11-A1DD-0E51-E7AE1056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88691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F7CC58-FABB-A3D5-AA37-AF1B38DA9132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8DC7D8-E84A-5DAF-929E-B83867A60612}"/>
              </a:ext>
            </a:extLst>
          </p:cNvPr>
          <p:cNvSpPr txBox="1"/>
          <p:nvPr/>
        </p:nvSpPr>
        <p:spPr>
          <a:xfrm>
            <a:off x="491068" y="9398006"/>
            <a:ext cx="861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7. PÉS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5CACBE-0447-71F2-00A9-DB47701095E3}"/>
              </a:ext>
            </a:extLst>
          </p:cNvPr>
          <p:cNvSpPr/>
          <p:nvPr/>
        </p:nvSpPr>
        <p:spPr>
          <a:xfrm>
            <a:off x="2980266" y="10958507"/>
            <a:ext cx="6637867" cy="132822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100757-2A13-C62A-7A74-8DBD82A5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16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5A6DB75-07E2-0BF2-775C-BAF0AB1E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237804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24D7A2-BED5-B6F0-B51C-D857427E382D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C785C-8D05-4546-3FFC-7603AE40B837}"/>
              </a:ext>
            </a:extLst>
          </p:cNvPr>
          <p:cNvSpPr txBox="1"/>
          <p:nvPr/>
        </p:nvSpPr>
        <p:spPr>
          <a:xfrm>
            <a:off x="491067" y="663598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7. PÉS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836BE5-7D09-025C-102C-C2F18C56082A}"/>
              </a:ext>
            </a:extLst>
          </p:cNvPr>
          <p:cNvSpPr txBox="1"/>
          <p:nvPr/>
        </p:nvSpPr>
        <p:spPr>
          <a:xfrm>
            <a:off x="491067" y="2104190"/>
            <a:ext cx="86190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ptos" panose="020B0004020202020204" pitchFamily="34" charset="0"/>
              </a:rPr>
              <a:t>Raiz e Estabilidade</a:t>
            </a:r>
          </a:p>
          <a:p>
            <a:pPr algn="just"/>
            <a:endParaRPr lang="pt-BR" sz="2400" dirty="0">
              <a:latin typeface="Aptos" panose="020B000402020202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Os pés simbolizam nossa base e conexão com a terra, representando a estabilidade e a direção na vida. Problemas nessa região indicam dificuldade em se adaptar, medo de avançar ou sensação de instabilidade.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latin typeface="Aptos" panose="020B0004020202020204" pitchFamily="34" charset="0"/>
                <a:ea typeface="Calibri" panose="020F0502020204030204" pitchFamily="34" charset="0"/>
              </a:rPr>
              <a:t>	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Cristina Cairo sugere que os pés refletem nossa relação com o caminho escolhido e nossa capacidade de seguir em frente.</a:t>
            </a:r>
            <a:r>
              <a:rPr lang="pt-BR" sz="24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 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23825" indent="-123825"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	</a:t>
            </a:r>
            <a:r>
              <a:rPr lang="pt-BR" sz="2400" i="1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Significados comuns de problemas nos pés:</a:t>
            </a:r>
            <a:endParaRPr lang="pt-BR" sz="2400" i="1" dirty="0">
              <a:solidFill>
                <a:srgbClr val="111111"/>
              </a:solidFill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Torções frequentes: Ligadas à resistência a mudanças ou falta de equilíbrio interno.</a:t>
            </a:r>
            <a:endParaRPr lang="pt-BR" sz="2400" dirty="0"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Dores crônicas: Podem refletir a sensação de estar preso a uma situação sem saída.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23825" indent="-123825"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Dica: Concentre-se em fortalecer sua conexão com o presente e em aceitar os desafios como oportunidades de crescimento.</a:t>
            </a:r>
            <a:r>
              <a:rPr lang="pt-BR" sz="24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CB9263-6CBA-E65F-C975-DBBC57AE455E}"/>
              </a:ext>
            </a:extLst>
          </p:cNvPr>
          <p:cNvSpPr/>
          <p:nvPr/>
        </p:nvSpPr>
        <p:spPr>
          <a:xfrm rot="10800000">
            <a:off x="-1" y="1561836"/>
            <a:ext cx="6637867" cy="80697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A469FD-9A0D-7DA8-9FAF-3594C6F728F0}"/>
              </a:ext>
            </a:extLst>
          </p:cNvPr>
          <p:cNvSpPr txBox="1"/>
          <p:nvPr/>
        </p:nvSpPr>
        <p:spPr>
          <a:xfrm>
            <a:off x="1574805" y="10062853"/>
            <a:ext cx="6485467" cy="1569660"/>
          </a:xfrm>
          <a:prstGeom prst="rect">
            <a:avLst/>
          </a:prstGeom>
          <a:noFill/>
          <a:ln>
            <a:solidFill>
              <a:srgbClr val="DBAC67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Exemplo prático:</a:t>
            </a:r>
            <a:r>
              <a:rPr lang="pt-BR" sz="24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Alguém que frequentemente torce o tornozelo pode estar relutante em seguir um novo caminho ou se adaptar às mudanças inevitáveis da vida.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FE6C35-DF8F-5116-4DAF-8F6894B1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17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1F4A4E0-6332-A829-B095-E664A370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678169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F7CC58-FABB-A3D5-AA37-AF1B38DA9132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8DC7D8-E84A-5DAF-929E-B83867A60612}"/>
              </a:ext>
            </a:extLst>
          </p:cNvPr>
          <p:cNvSpPr txBox="1"/>
          <p:nvPr/>
        </p:nvSpPr>
        <p:spPr>
          <a:xfrm>
            <a:off x="491068" y="9398006"/>
            <a:ext cx="861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5CACBE-0447-71F2-00A9-DB47701095E3}"/>
              </a:ext>
            </a:extLst>
          </p:cNvPr>
          <p:cNvSpPr/>
          <p:nvPr/>
        </p:nvSpPr>
        <p:spPr>
          <a:xfrm>
            <a:off x="2980266" y="10958507"/>
            <a:ext cx="6637867" cy="132822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9D7E58-E48D-7496-10F1-5424D1F3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18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19D352-5B44-E3FF-1EB7-04585064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95699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24D7A2-BED5-B6F0-B51C-D857427E382D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C785C-8D05-4546-3FFC-7603AE40B837}"/>
              </a:ext>
            </a:extLst>
          </p:cNvPr>
          <p:cNvSpPr txBox="1"/>
          <p:nvPr/>
        </p:nvSpPr>
        <p:spPr>
          <a:xfrm>
            <a:off x="491067" y="663598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836BE5-7D09-025C-102C-C2F18C56082A}"/>
              </a:ext>
            </a:extLst>
          </p:cNvPr>
          <p:cNvSpPr txBox="1"/>
          <p:nvPr/>
        </p:nvSpPr>
        <p:spPr>
          <a:xfrm>
            <a:off x="491067" y="2104190"/>
            <a:ext cx="861906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O corpo é um reflexo poderoso de nossas emoções, pensamentos e experiências de vida. 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latin typeface="Aptos" panose="020B0004020202020204" pitchFamily="34" charset="0"/>
                <a:ea typeface="Calibri" panose="020F0502020204030204" pitchFamily="34" charset="0"/>
              </a:rPr>
              <a:t>	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Cada dor ou desconforto carrega uma mensagem simbólica, que pode nos guiar no caminho do autoconhecimento e da cura. 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latin typeface="Aptos" panose="020B0004020202020204" pitchFamily="34" charset="0"/>
                <a:ea typeface="Calibri" panose="020F0502020204030204" pitchFamily="34" charset="0"/>
              </a:rPr>
              <a:t>	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Ao prestar atenção aos sinais do corpo, nos tornamos mais conscientes das mudanças necessárias para alcançar equilíbrio e bem-estar.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endParaRPr lang="pt-BR" sz="2400" dirty="0">
              <a:solidFill>
                <a:srgbClr val="111111"/>
              </a:solidFill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just"/>
            <a:endParaRPr lang="pt-BR" sz="2400" dirty="0">
              <a:solidFill>
                <a:srgbClr val="111111"/>
              </a:solidFill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just"/>
            <a:endParaRPr lang="pt-BR" sz="2400" dirty="0">
              <a:solidFill>
                <a:srgbClr val="111111"/>
              </a:solidFill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just"/>
            <a:endParaRPr lang="pt-BR" sz="2400" dirty="0">
              <a:solidFill>
                <a:srgbClr val="111111"/>
              </a:solidFill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just"/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2400" b="1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Lembre-se: ouvir seu corpo é um ato de amor-próprio e o primeiro passo para transformar sua vida.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CB9263-6CBA-E65F-C975-DBBC57AE455E}"/>
              </a:ext>
            </a:extLst>
          </p:cNvPr>
          <p:cNvSpPr/>
          <p:nvPr/>
        </p:nvSpPr>
        <p:spPr>
          <a:xfrm rot="10800000">
            <a:off x="-1" y="1561836"/>
            <a:ext cx="6637867" cy="80697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23877A-B82C-FA01-A842-86AD6B7A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19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F51D93-D250-1757-333E-E4FBE973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369850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F7CC58-FABB-A3D5-AA37-AF1B38DA9132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8DC7D8-E84A-5DAF-929E-B83867A60612}"/>
              </a:ext>
            </a:extLst>
          </p:cNvPr>
          <p:cNvSpPr txBox="1"/>
          <p:nvPr/>
        </p:nvSpPr>
        <p:spPr>
          <a:xfrm>
            <a:off x="491068" y="9398006"/>
            <a:ext cx="861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5CACBE-0447-71F2-00A9-DB47701095E3}"/>
              </a:ext>
            </a:extLst>
          </p:cNvPr>
          <p:cNvSpPr/>
          <p:nvPr/>
        </p:nvSpPr>
        <p:spPr>
          <a:xfrm>
            <a:off x="2980266" y="10958507"/>
            <a:ext cx="6637867" cy="132822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FCCC75-982F-6E07-CFD7-40477B48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629658B-2B2D-DC8C-A511-6DFF116C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1450432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F7CC58-FABB-A3D5-AA37-AF1B38DA9132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8DC7D8-E84A-5DAF-929E-B83867A60612}"/>
              </a:ext>
            </a:extLst>
          </p:cNvPr>
          <p:cNvSpPr txBox="1"/>
          <p:nvPr/>
        </p:nvSpPr>
        <p:spPr>
          <a:xfrm>
            <a:off x="491068" y="9398006"/>
            <a:ext cx="861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5CACBE-0447-71F2-00A9-DB47701095E3}"/>
              </a:ext>
            </a:extLst>
          </p:cNvPr>
          <p:cNvSpPr/>
          <p:nvPr/>
        </p:nvSpPr>
        <p:spPr>
          <a:xfrm>
            <a:off x="2980266" y="10958507"/>
            <a:ext cx="6637867" cy="132822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7A6000-B6F7-5CE2-B76F-7E31B87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20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C96F4DB-CAB1-B815-2E03-A0D86B5F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377611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24D7A2-BED5-B6F0-B51C-D857427E382D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C785C-8D05-4546-3FFC-7603AE40B837}"/>
              </a:ext>
            </a:extLst>
          </p:cNvPr>
          <p:cNvSpPr txBox="1"/>
          <p:nvPr/>
        </p:nvSpPr>
        <p:spPr>
          <a:xfrm>
            <a:off x="491067" y="663598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AGRADECIMENTOS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836BE5-7D09-025C-102C-C2F18C56082A}"/>
              </a:ext>
            </a:extLst>
          </p:cNvPr>
          <p:cNvSpPr txBox="1"/>
          <p:nvPr/>
        </p:nvSpPr>
        <p:spPr>
          <a:xfrm>
            <a:off x="491067" y="2104190"/>
            <a:ext cx="8619066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b="1" dirty="0">
                <a:latin typeface="Aptos"/>
              </a:rPr>
              <a:t>Obrigada por ler até aqui!</a:t>
            </a:r>
          </a:p>
          <a:p>
            <a:pPr algn="just"/>
            <a:endParaRPr lang="pt-BR" sz="2400" dirty="0">
              <a:latin typeface="Aptos"/>
            </a:endParaRPr>
          </a:p>
          <a:p>
            <a:pPr algn="just"/>
            <a:r>
              <a:rPr lang="pt-BR" sz="2400" dirty="0">
                <a:latin typeface="Aptos"/>
              </a:rPr>
              <a:t> Esse ebook foi gerado por IA e diagramado por humano.</a:t>
            </a:r>
            <a:endParaRPr lang="pt-BR" dirty="0"/>
          </a:p>
          <a:p>
            <a:pPr algn="just"/>
            <a:endParaRPr lang="pt-BR" sz="2400" dirty="0">
              <a:latin typeface="Aptos"/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pt-BR" sz="2400" dirty="0">
                <a:latin typeface="Aptos"/>
                <a:ea typeface="Calibri" panose="020F0502020204030204"/>
                <a:cs typeface="Calibri" panose="020F0502020204030204"/>
              </a:rPr>
              <a:t> O passo a passo se encontra no meu GitHub.</a:t>
            </a:r>
          </a:p>
          <a:p>
            <a:pPr algn="just"/>
            <a:endParaRPr lang="pt-BR" sz="2400" dirty="0">
              <a:latin typeface="Aptos"/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pt-BR" sz="2400" dirty="0">
                <a:latin typeface="Aptos"/>
                <a:ea typeface="Calibri" panose="020F0502020204030204"/>
                <a:cs typeface="Calibri" panose="020F0502020204030204"/>
              </a:rPr>
              <a:t> Esse conteúdo foi gerado para fins didáticos de construção, não foi realizada uma validação humana cuidadosa no conteúdo, então este pode conter erros gerados por uma IA.</a:t>
            </a:r>
          </a:p>
          <a:p>
            <a:pPr algn="just"/>
            <a:endParaRPr lang="pt-BR" sz="2400" dirty="0">
              <a:latin typeface="Aptos"/>
              <a:ea typeface="Calibri" panose="020F0502020204030204"/>
              <a:cs typeface="Calibri" panose="020F0502020204030204"/>
            </a:endParaRPr>
          </a:p>
          <a:p>
            <a:pPr algn="just"/>
            <a:endParaRPr lang="pt-BR" sz="2400" dirty="0">
              <a:latin typeface="Aptos"/>
              <a:ea typeface="+mn-lt"/>
              <a:cs typeface="+mn-lt"/>
            </a:endParaRPr>
          </a:p>
          <a:p>
            <a:pPr algn="ctr"/>
            <a:r>
              <a:rPr lang="pt-BR" sz="2400" dirty="0">
                <a:ea typeface="+mn-lt"/>
                <a:cs typeface="+mn-lt"/>
                <a:hlinkClick r:id="rId2"/>
              </a:rPr>
              <a:t>https://github.com/katiamaiasilva/ebook-com-ia</a:t>
            </a:r>
            <a:endParaRPr lang="pt-BR">
              <a:ea typeface="+mn-lt"/>
              <a:cs typeface="+mn-lt"/>
            </a:endParaRPr>
          </a:p>
          <a:p>
            <a:pPr algn="just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CB9263-6CBA-E65F-C975-DBBC57AE455E}"/>
              </a:ext>
            </a:extLst>
          </p:cNvPr>
          <p:cNvSpPr/>
          <p:nvPr/>
        </p:nvSpPr>
        <p:spPr>
          <a:xfrm rot="10800000">
            <a:off x="-1" y="1561836"/>
            <a:ext cx="6637867" cy="80697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C4072-176B-8D14-34AF-E97A745D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21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B5DB468-D30D-18DF-535C-C64D9FFE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219221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24D7A2-BED5-B6F0-B51C-D857427E382D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C785C-8D05-4546-3FFC-7603AE40B837}"/>
              </a:ext>
            </a:extLst>
          </p:cNvPr>
          <p:cNvSpPr txBox="1"/>
          <p:nvPr/>
        </p:nvSpPr>
        <p:spPr>
          <a:xfrm>
            <a:off x="491067" y="663598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836BE5-7D09-025C-102C-C2F18C56082A}"/>
              </a:ext>
            </a:extLst>
          </p:cNvPr>
          <p:cNvSpPr txBox="1"/>
          <p:nvPr/>
        </p:nvSpPr>
        <p:spPr>
          <a:xfrm>
            <a:off x="491067" y="2104190"/>
            <a:ext cx="8619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	A linguagem do corpo é um campo fascinante que nos permite compreender melhor as mensagens que o corpo transmite através de suas formas, posturas e doenças. 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Autores como Cristina Cairo e Louise Hay apontam que cada parte do corpo pode revelar aspectos emocionais e psicológicos da nossa vida. 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Este ebook vai guiá-lo por algumas das principais características da linguagem corporal, trazendo exemplos práticos e explicações simples.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CB9263-6CBA-E65F-C975-DBBC57AE455E}"/>
              </a:ext>
            </a:extLst>
          </p:cNvPr>
          <p:cNvSpPr/>
          <p:nvPr/>
        </p:nvSpPr>
        <p:spPr>
          <a:xfrm rot="10800000">
            <a:off x="-1" y="1561836"/>
            <a:ext cx="6637867" cy="80697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463C92-7315-D335-4E8E-B04E9EB3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ABCF0D1-65F1-221C-2793-B4428D4B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39576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F7CC58-FABB-A3D5-AA37-AF1B38DA9132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8DC7D8-E84A-5DAF-929E-B83867A60612}"/>
              </a:ext>
            </a:extLst>
          </p:cNvPr>
          <p:cNvSpPr txBox="1"/>
          <p:nvPr/>
        </p:nvSpPr>
        <p:spPr>
          <a:xfrm>
            <a:off x="491068" y="9398006"/>
            <a:ext cx="861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CABEÇA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5CACBE-0447-71F2-00A9-DB47701095E3}"/>
              </a:ext>
            </a:extLst>
          </p:cNvPr>
          <p:cNvSpPr/>
          <p:nvPr/>
        </p:nvSpPr>
        <p:spPr>
          <a:xfrm>
            <a:off x="2980266" y="10958507"/>
            <a:ext cx="6637867" cy="132822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F3E644-B593-8D2D-7E06-F5AC0D8D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722770F-490D-EC6C-6096-7634A673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230635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24D7A2-BED5-B6F0-B51C-D857427E382D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C785C-8D05-4546-3FFC-7603AE40B837}"/>
              </a:ext>
            </a:extLst>
          </p:cNvPr>
          <p:cNvSpPr txBox="1"/>
          <p:nvPr/>
        </p:nvSpPr>
        <p:spPr>
          <a:xfrm>
            <a:off x="491067" y="663598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CABEÇA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836BE5-7D09-025C-102C-C2F18C56082A}"/>
              </a:ext>
            </a:extLst>
          </p:cNvPr>
          <p:cNvSpPr txBox="1"/>
          <p:nvPr/>
        </p:nvSpPr>
        <p:spPr>
          <a:xfrm>
            <a:off x="491067" y="2104190"/>
            <a:ext cx="86190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ptos" panose="020B0004020202020204" pitchFamily="34" charset="0"/>
              </a:rPr>
              <a:t>O Centro do Intelecto e da Identidade</a:t>
            </a:r>
          </a:p>
          <a:p>
            <a:pPr algn="just"/>
            <a:endParaRPr lang="pt-BR" sz="2400" dirty="0">
              <a:latin typeface="Aptos" panose="020B000402020202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A cabeça é o centro simbólico do intelecto, das percepções e da identidade. Ela representa o equilíbrio entre a lógica e a intuição, influenciando como processamos o mundo ao nosso redor. 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latin typeface="Aptos" panose="020B0004020202020204" pitchFamily="34" charset="0"/>
                <a:ea typeface="Calibri" panose="020F0502020204030204" pitchFamily="34" charset="0"/>
              </a:rPr>
              <a:t>	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Dores ou desconfortos nessa área podem indicar sobrecarga mental, preocupações excessivas ou resistência a mudanças. 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latin typeface="Aptos" panose="020B0004020202020204" pitchFamily="34" charset="0"/>
                <a:ea typeface="Calibri" panose="020F0502020204030204" pitchFamily="34" charset="0"/>
              </a:rPr>
              <a:t>	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A cabeça também reflete nossa visão de nós mesmos e como nos conectamos à nossa essência.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Cristina Cairo associa dores de cabeça à resistência em aceitar o destino ou mudanças naturais da vida.</a:t>
            </a:r>
            <a:r>
              <a:rPr lang="pt-BR" sz="24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</a:t>
            </a:r>
            <a:endParaRPr lang="pt-BR" sz="2400" dirty="0">
              <a:latin typeface="Aptos" panose="020B0004020202020204" pitchFamily="34" charset="0"/>
            </a:endParaRPr>
          </a:p>
          <a:p>
            <a:pPr algn="just"/>
            <a:endParaRPr lang="pt-BR" sz="2400" dirty="0"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 b="1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</a:t>
            </a:r>
            <a:r>
              <a:rPr lang="pt-BR" sz="2400" i="1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Significados comuns de problemas na cabeça:</a:t>
            </a:r>
          </a:p>
          <a:p>
            <a:pPr marL="439738" indent="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Dores de cabeça tensionais: Resultado de estresse, pressão ou preocupações diárias;</a:t>
            </a:r>
          </a:p>
          <a:p>
            <a:pPr marL="439738" indent="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Enxaquecas: Ligadas a padrões de autocrítica ou perfeccionismo, podem refletir a dificuldade em lidar com emoções reprimidas;</a:t>
            </a:r>
            <a:endParaRPr lang="pt-BR" sz="2400" dirty="0"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439738" indent="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Pressão na testa: Indicativo de resistência a ideias novas ou conflitos internos. 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CB9263-6CBA-E65F-C975-DBBC57AE455E}"/>
              </a:ext>
            </a:extLst>
          </p:cNvPr>
          <p:cNvSpPr/>
          <p:nvPr/>
        </p:nvSpPr>
        <p:spPr>
          <a:xfrm rot="10800000">
            <a:off x="-1" y="1561836"/>
            <a:ext cx="6637867" cy="80697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9D4544-F3C3-FE65-B4B8-23D8A15D96EE}"/>
              </a:ext>
            </a:extLst>
          </p:cNvPr>
          <p:cNvSpPr txBox="1"/>
          <p:nvPr/>
        </p:nvSpPr>
        <p:spPr>
          <a:xfrm>
            <a:off x="1574805" y="10062853"/>
            <a:ext cx="6485467" cy="1938992"/>
          </a:xfrm>
          <a:prstGeom prst="rect">
            <a:avLst/>
          </a:prstGeom>
          <a:noFill/>
          <a:ln>
            <a:solidFill>
              <a:srgbClr val="DBAC67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/>
                <a:ea typeface="Calibri"/>
              </a:rPr>
              <a:t>Exemplo prático: </a:t>
            </a:r>
            <a:r>
              <a:rPr lang="pt-BR" sz="2400" dirty="0">
                <a:solidFill>
                  <a:srgbClr val="111111"/>
                </a:solidFill>
                <a:latin typeface="Aptos"/>
                <a:ea typeface="Calibri"/>
              </a:rPr>
              <a:t>quem </a:t>
            </a:r>
            <a:r>
              <a:rPr lang="pt-BR" sz="2400" dirty="0">
                <a:solidFill>
                  <a:srgbClr val="111111"/>
                </a:solidFill>
                <a:effectLst/>
                <a:latin typeface="Aptos"/>
                <a:ea typeface="Calibri"/>
              </a:rPr>
              <a:t>sofre de enxaquecas frequentes pode estar se cobrando </a:t>
            </a:r>
            <a:r>
              <a:rPr lang="pt-BR" sz="2400" dirty="0">
                <a:solidFill>
                  <a:srgbClr val="111111"/>
                </a:solidFill>
                <a:latin typeface="Aptos"/>
                <a:ea typeface="Calibri"/>
              </a:rPr>
              <a:t>demais para</a:t>
            </a:r>
            <a:r>
              <a:rPr lang="pt-BR" sz="2400" dirty="0">
                <a:solidFill>
                  <a:srgbClr val="111111"/>
                </a:solidFill>
                <a:effectLst/>
                <a:latin typeface="Aptos"/>
                <a:ea typeface="Calibri"/>
              </a:rPr>
              <a:t> atender às expectativas próprias ou alheias.</a:t>
            </a:r>
            <a:r>
              <a:rPr lang="pt-BR" sz="2400" dirty="0">
                <a:solidFill>
                  <a:srgbClr val="111111"/>
                </a:solidFill>
                <a:latin typeface="Aptos"/>
                <a:ea typeface="Calibri"/>
              </a:rPr>
              <a:t> A cobrança</a:t>
            </a:r>
            <a:r>
              <a:rPr lang="pt-BR" sz="2400" dirty="0">
                <a:solidFill>
                  <a:srgbClr val="111111"/>
                </a:solidFill>
                <a:effectLst/>
                <a:latin typeface="Aptos"/>
                <a:ea typeface="Calibri"/>
              </a:rPr>
              <a:t> pode causar resistência às mudanças necessárias para seu crescimento pessoal.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93C57C-60D0-981B-AEC2-862E52BE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AB2BEAF-0B3C-2D0B-480C-D1305139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375385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F7CC58-FABB-A3D5-AA37-AF1B38DA9132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8DC7D8-E84A-5DAF-929E-B83867A60612}"/>
              </a:ext>
            </a:extLst>
          </p:cNvPr>
          <p:cNvSpPr txBox="1"/>
          <p:nvPr/>
        </p:nvSpPr>
        <p:spPr>
          <a:xfrm>
            <a:off x="491068" y="9398006"/>
            <a:ext cx="861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OMBROS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5CACBE-0447-71F2-00A9-DB47701095E3}"/>
              </a:ext>
            </a:extLst>
          </p:cNvPr>
          <p:cNvSpPr/>
          <p:nvPr/>
        </p:nvSpPr>
        <p:spPr>
          <a:xfrm>
            <a:off x="2980266" y="10958507"/>
            <a:ext cx="6637867" cy="132822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6EFFB1-68BE-721E-1EB6-DBFA05DD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B64136E-C926-F1B6-C0F7-B8D49538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71117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24D7A2-BED5-B6F0-B51C-D857427E382D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C785C-8D05-4546-3FFC-7603AE40B837}"/>
              </a:ext>
            </a:extLst>
          </p:cNvPr>
          <p:cNvSpPr txBox="1"/>
          <p:nvPr/>
        </p:nvSpPr>
        <p:spPr>
          <a:xfrm>
            <a:off x="491067" y="663598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OMBROS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836BE5-7D09-025C-102C-C2F18C56082A}"/>
              </a:ext>
            </a:extLst>
          </p:cNvPr>
          <p:cNvSpPr txBox="1"/>
          <p:nvPr/>
        </p:nvSpPr>
        <p:spPr>
          <a:xfrm>
            <a:off x="491067" y="2104190"/>
            <a:ext cx="8619066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ptos" panose="020B0004020202020204" pitchFamily="34" charset="0"/>
              </a:rPr>
              <a:t>O Peso do Mundo</a:t>
            </a:r>
          </a:p>
          <a:p>
            <a:pPr algn="just"/>
            <a:endParaRPr lang="pt-BR" sz="2400" dirty="0">
              <a:latin typeface="Aptos" panose="020B000402020202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Os ombros carregam simbolicamente o peso das responsabilidades e desafios da vida. 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latin typeface="Aptos" panose="020B0004020202020204" pitchFamily="34" charset="0"/>
                <a:ea typeface="Calibri" panose="020F0502020204030204" pitchFamily="34" charset="0"/>
              </a:rPr>
              <a:t>	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Tensão, dores ou problemas nessa região podem indicar uma sobrecarga emocional ou profissional, refletindo a incapacidade de delegar ou pedir ajuda.</a:t>
            </a:r>
          </a:p>
          <a:p>
            <a:pPr algn="just"/>
            <a:r>
              <a:rPr lang="pt-BR" sz="2400" dirty="0">
                <a:solidFill>
                  <a:srgbClr val="111111"/>
                </a:solidFill>
                <a:latin typeface="Aptos" panose="020B0004020202020204" pitchFamily="34" charset="0"/>
                <a:ea typeface="Calibri" panose="020F0502020204030204" pitchFamily="34" charset="0"/>
              </a:rPr>
              <a:t>	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Louise Hay explica que ombros tencionados são um reflexo de carregar cargas emocionais ou profissionais desnecessárias.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23825" indent="-123825" algn="just"/>
            <a:r>
              <a:rPr lang="pt-BR" sz="2400" i="1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	Significados comuns de problemas nos ombros:</a:t>
            </a:r>
            <a:r>
              <a:rPr lang="pt-BR" sz="2400" i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</a:t>
            </a:r>
            <a:endParaRPr lang="pt-BR" sz="2400" i="1" dirty="0">
              <a:solidFill>
                <a:srgbClr val="111111"/>
              </a:solidFill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Tensão muscular: Relacionada ao estresse emocional e à sensação de “carregar o mundo nas costas.”</a:t>
            </a:r>
            <a:endParaRPr lang="pt-BR" sz="2400" dirty="0"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Lesões: Podem simbolizar resistência a soltar responsabilidades ou má gestão do tempo.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23825" indent="-123825"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Dica: Observe se você assume mais responsabilidades do que pode suportar. Reconhecer seus limites é um passo importante para aliviar a tensão.</a:t>
            </a:r>
            <a:r>
              <a:rPr lang="pt-BR" sz="24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</a:t>
            </a:r>
          </a:p>
          <a:p>
            <a:pPr marL="123825" indent="-123825" algn="just"/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CB9263-6CBA-E65F-C975-DBBC57AE455E}"/>
              </a:ext>
            </a:extLst>
          </p:cNvPr>
          <p:cNvSpPr/>
          <p:nvPr/>
        </p:nvSpPr>
        <p:spPr>
          <a:xfrm rot="10800000">
            <a:off x="-1" y="1561836"/>
            <a:ext cx="6637867" cy="80697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A469FD-9A0D-7DA8-9FAF-3594C6F728F0}"/>
              </a:ext>
            </a:extLst>
          </p:cNvPr>
          <p:cNvSpPr txBox="1"/>
          <p:nvPr/>
        </p:nvSpPr>
        <p:spPr>
          <a:xfrm>
            <a:off x="1574802" y="10062853"/>
            <a:ext cx="6485467" cy="1938992"/>
          </a:xfrm>
          <a:prstGeom prst="rect">
            <a:avLst/>
          </a:prstGeom>
          <a:noFill/>
          <a:ln>
            <a:solidFill>
              <a:srgbClr val="DBAC67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Exemplo prático: Uma mãe que sente dores constantes nos ombros pode estar sobrecarregada com tarefas do dia a dia, incapaz de aceitar apoio de terceiros por medo de parecer inadequada.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5CD0C3-49B1-ABAA-A192-08433FFC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493A8B0-B3BD-D652-7893-8E42DE97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240776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F7CC58-FABB-A3D5-AA37-AF1B38DA9132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8DC7D8-E84A-5DAF-929E-B83867A60612}"/>
              </a:ext>
            </a:extLst>
          </p:cNvPr>
          <p:cNvSpPr txBox="1"/>
          <p:nvPr/>
        </p:nvSpPr>
        <p:spPr>
          <a:xfrm>
            <a:off x="491068" y="9398006"/>
            <a:ext cx="861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COLUNA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5CACBE-0447-71F2-00A9-DB47701095E3}"/>
              </a:ext>
            </a:extLst>
          </p:cNvPr>
          <p:cNvSpPr/>
          <p:nvPr/>
        </p:nvSpPr>
        <p:spPr>
          <a:xfrm>
            <a:off x="2980266" y="10958507"/>
            <a:ext cx="6637867" cy="132822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D41275-6836-E83B-E9DB-BDB789FA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B6EA5C-7B80-F5EC-BA7E-17FA256C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328735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24D7A2-BED5-B6F0-B51C-D857427E382D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rgbClr val="F3E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C785C-8D05-4546-3FFC-7603AE40B837}"/>
              </a:ext>
            </a:extLst>
          </p:cNvPr>
          <p:cNvSpPr txBox="1"/>
          <p:nvPr/>
        </p:nvSpPr>
        <p:spPr>
          <a:xfrm>
            <a:off x="491067" y="663598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COLUNA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836BE5-7D09-025C-102C-C2F18C56082A}"/>
              </a:ext>
            </a:extLst>
          </p:cNvPr>
          <p:cNvSpPr txBox="1"/>
          <p:nvPr/>
        </p:nvSpPr>
        <p:spPr>
          <a:xfrm>
            <a:off x="491067" y="2104190"/>
            <a:ext cx="8619066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ptos" panose="020B0004020202020204" pitchFamily="34" charset="0"/>
              </a:rPr>
              <a:t>Suporte e Flexibilidade</a:t>
            </a:r>
          </a:p>
          <a:p>
            <a:pPr algn="just"/>
            <a:endParaRPr lang="pt-BR" sz="2400" dirty="0">
              <a:latin typeface="Aptos" panose="020B0004020202020204" pitchFamily="34" charset="0"/>
            </a:endParaRPr>
          </a:p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A coluna é o pilar que nos sustenta física e emocionalmente. Cada região da coluna tem um significado específico relacionado a emoções ou aspectos da vida: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Cervical (pescoço): Ligada à comunicação e à flexibilidade mental. Tensão aqui pode refletir dificuldade em enxergar outros pontos de vista.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Torácica (meio das costas): Representa fardos emocionais e culpa. Dores nessa área indicam dificuldades em “soltar” o passado.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Lombar (base): Relacionada a estabilidade financeira e apoio. Dores na lombar geralmente indicam insegurança material ou falta de suporte emocional.</a:t>
            </a:r>
          </a:p>
          <a:p>
            <a:pPr marL="0" lvl="1" algn="just"/>
            <a:endParaRPr lang="pt-BR" sz="2400" dirty="0">
              <a:solidFill>
                <a:srgbClr val="111111"/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algn="just"/>
            <a:r>
              <a:rPr lang="pt-BR" sz="2400" dirty="0">
                <a:solidFill>
                  <a:srgbClr val="111111"/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Cristina Cairo considera a coluna um reflexo do suporte emocional e mental de uma pessoa.</a:t>
            </a:r>
          </a:p>
          <a:p>
            <a:pPr marL="0" lvl="1" algn="just"/>
            <a:endParaRPr lang="pt-BR" sz="2400" dirty="0">
              <a:solidFill>
                <a:srgbClr val="111111"/>
              </a:solidFill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algn="just"/>
            <a:r>
              <a:rPr lang="pt-BR" sz="2400" b="1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</a:t>
            </a:r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Dica: Reflita sobre as áreas da sua vida onde você sente falta de apoio e busque alternativas para fortalecer sua base.</a:t>
            </a:r>
            <a:endParaRPr lang="pt-BR" sz="24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CB9263-6CBA-E65F-C975-DBBC57AE455E}"/>
              </a:ext>
            </a:extLst>
          </p:cNvPr>
          <p:cNvSpPr/>
          <p:nvPr/>
        </p:nvSpPr>
        <p:spPr>
          <a:xfrm rot="10800000">
            <a:off x="-1" y="1561836"/>
            <a:ext cx="6637867" cy="80697"/>
          </a:xfrm>
          <a:prstGeom prst="rect">
            <a:avLst/>
          </a:prstGeom>
          <a:gradFill flip="none" rotWithShape="1">
            <a:gsLst>
              <a:gs pos="0">
                <a:srgbClr val="8B6021"/>
              </a:gs>
              <a:gs pos="50000">
                <a:srgbClr val="DBAC67"/>
              </a:gs>
              <a:gs pos="100000">
                <a:srgbClr val="F3E4C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A469FD-9A0D-7DA8-9FAF-3594C6F728F0}"/>
              </a:ext>
            </a:extLst>
          </p:cNvPr>
          <p:cNvSpPr txBox="1"/>
          <p:nvPr/>
        </p:nvSpPr>
        <p:spPr>
          <a:xfrm>
            <a:off x="1574805" y="10062853"/>
            <a:ext cx="6485467" cy="1938992"/>
          </a:xfrm>
          <a:prstGeom prst="rect">
            <a:avLst/>
          </a:prstGeom>
          <a:noFill/>
          <a:ln>
            <a:solidFill>
              <a:srgbClr val="DBAC67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11111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Exemplo prático: Alguém com dores persistentes na região lombar pode estar vivendo uma situação de instabilidade financeira ou emocional, o que afeta diretamente sua confiança para avançar.</a:t>
            </a:r>
            <a:endParaRPr lang="pt-BR" sz="2400" dirty="0">
              <a:latin typeface="Aptos" panose="020B0004020202020204" pitchFamily="34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47FC59-6485-A4DF-F144-B9D14E4B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C0A-7356-4C3B-A89B-405462251A06}" type="slidenum">
              <a:rPr lang="pt-BR" sz="2000" smtClean="0">
                <a:solidFill>
                  <a:srgbClr val="8B60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</a:t>
            </a:fld>
            <a:endParaRPr lang="pt-BR" sz="2000" dirty="0">
              <a:solidFill>
                <a:srgbClr val="8B602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CE6BFFD-89D7-EE4F-B193-1D044E8D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LINGUAGEM DO CORPO - KÁTIA MAIA SILVA</a:t>
            </a:r>
          </a:p>
        </p:txBody>
      </p:sp>
    </p:spTree>
    <p:extLst>
      <p:ext uri="{BB962C8B-B14F-4D97-AF65-F5344CB8AC3E}">
        <p14:creationId xmlns:p14="http://schemas.microsoft.com/office/powerpoint/2010/main" val="517288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1474</TotalTime>
  <Words>1414</Words>
  <Application>Microsoft Office PowerPoint</Application>
  <PresentationFormat>Papel A3 (297x420 mm)</PresentationFormat>
  <Paragraphs>147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Katia Maia Silva</dc:creator>
  <cp:lastModifiedBy>Katia Maia Silva</cp:lastModifiedBy>
  <cp:revision>258</cp:revision>
  <dcterms:created xsi:type="dcterms:W3CDTF">2025-01-13T16:21:44Z</dcterms:created>
  <dcterms:modified xsi:type="dcterms:W3CDTF">2025-01-15T02:20:36Z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2025-01-13T16:56:48Z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18785e89-b445-48b7-b7dc-9c91951cde5d</vt:lpwstr>
  </property>
  <property fmtid="{D5CDD505-2E9C-101B-9397-08002B2CF9AE}" pid="8" name="MSIP_Label_fde7aacd-7cc4-4c31-9e6f-7ef306428f09_ContentBits">
    <vt:lpwstr>1</vt:lpwstr>
  </property>
</Properties>
</file>