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3" r:id="rId6"/>
    <p:sldId id="277" r:id="rId7"/>
    <p:sldId id="265" r:id="rId8"/>
    <p:sldId id="266" r:id="rId9"/>
    <p:sldId id="267" r:id="rId10"/>
    <p:sldId id="268" r:id="rId11"/>
    <p:sldId id="270" r:id="rId12"/>
    <p:sldId id="274" r:id="rId13"/>
    <p:sldId id="311" r:id="rId14"/>
    <p:sldId id="278" r:id="rId15"/>
    <p:sldId id="269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Comfortaa" panose="020B0604020202020204" charset="0"/>
      <p:regular r:id="rId20"/>
      <p:bold r:id="rId21"/>
    </p:embeddedFont>
    <p:embeddedFont>
      <p:font typeface="Fira Code" panose="020B0809050000020004" pitchFamily="49" charset="0"/>
      <p:regular r:id="rId22"/>
      <p:bold r:id="rId23"/>
    </p:embeddedFont>
    <p:embeddedFont>
      <p:font typeface="Nunito Light" pitchFamily="2" charset="0"/>
      <p:regular r:id="rId24"/>
      <p: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  <p:embeddedFont>
      <p:font typeface="Source Code Pro Medium" panose="020B0509030403020204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8BDD7E-FE09-4658-AFB7-B1F7D09D404D}">
  <a:tblStyle styleId="{3E8BDD7E-FE09-4658-AFB7-B1F7D09D40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6DAFE6-AF64-4A9E-B590-DEC97F80843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162573e21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162573e21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62573e21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62573e21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>
          <a:extLst>
            <a:ext uri="{FF2B5EF4-FFF2-40B4-BE49-F238E27FC236}">
              <a16:creationId xmlns:a16="http://schemas.microsoft.com/office/drawing/2014/main" id="{245001BF-98D5-5775-9A18-F4C5580E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62573e21f_0_111:notes">
            <a:extLst>
              <a:ext uri="{FF2B5EF4-FFF2-40B4-BE49-F238E27FC236}">
                <a16:creationId xmlns:a16="http://schemas.microsoft.com/office/drawing/2014/main" id="{AFC1C116-1203-2CD4-42D1-846F64C1E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62573e21f_0_111:notes">
            <a:extLst>
              <a:ext uri="{FF2B5EF4-FFF2-40B4-BE49-F238E27FC236}">
                <a16:creationId xmlns:a16="http://schemas.microsoft.com/office/drawing/2014/main" id="{DE9C9DE0-3AB2-9E62-6F5F-01CB0227F9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497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162573e21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162573e21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4"/>
          <p:cNvSpPr txBox="1">
            <a:spLocks noGrp="1"/>
          </p:cNvSpPr>
          <p:nvPr>
            <p:ph type="title" hasCustomPrompt="1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1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2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3" hasCustomPrompt="1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4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5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title" idx="6" hasCustomPrompt="1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7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8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3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4" hasCustomPrompt="1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5" hasCustomPrompt="1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6" hasCustomPrompt="1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7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8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9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4" r:id="rId6"/>
    <p:sldLayoutId id="2147483665" r:id="rId7"/>
    <p:sldLayoutId id="2147483667" r:id="rId8"/>
    <p:sldLayoutId id="2147483668" r:id="rId9"/>
    <p:sldLayoutId id="2147483670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864098" y="1064249"/>
            <a:ext cx="5540304" cy="13381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Apache </a:t>
            </a:r>
            <a:r>
              <a:rPr lang="es-AR" dirty="0" err="1"/>
              <a:t>Commons</a:t>
            </a:r>
            <a:r>
              <a:rPr lang="es-AR" dirty="0"/>
              <a:t> </a:t>
            </a:r>
            <a:r>
              <a:rPr lang="es-AR" dirty="0" err="1">
                <a:solidFill>
                  <a:schemeClr val="accent4"/>
                </a:solidFill>
              </a:rPr>
              <a:t>Validator</a:t>
            </a:r>
            <a:r>
              <a:rPr lang="es-AR" dirty="0">
                <a:solidFill>
                  <a:schemeClr val="accent4"/>
                </a:solidFill>
              </a:rPr>
              <a:t> </a:t>
            </a:r>
            <a:r>
              <a:rPr lang="en" dirty="0"/>
              <a:t>Library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2975632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Dependability Analysis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1194358" y="733098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675503" y="4108425"/>
            <a:ext cx="2857497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Katia Melanie Perchet</a:t>
            </a:r>
            <a:endParaRPr sz="1600" dirty="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129359" y="2149836"/>
            <a:ext cx="2278705" cy="2736328"/>
            <a:chOff x="5" y="747463"/>
            <a:chExt cx="2278705" cy="2736328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2;p31">
            <a:extLst>
              <a:ext uri="{FF2B5EF4-FFF2-40B4-BE49-F238E27FC236}">
                <a16:creationId xmlns:a16="http://schemas.microsoft.com/office/drawing/2014/main" id="{9D2DAFC6-212A-2113-AB68-DE395D9CD087}"/>
              </a:ext>
            </a:extLst>
          </p:cNvPr>
          <p:cNvSpPr txBox="1"/>
          <p:nvPr/>
        </p:nvSpPr>
        <p:spPr>
          <a:xfrm>
            <a:off x="154908" y="159579"/>
            <a:ext cx="4363668" cy="452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Software Dependability – UNISA – February 2024.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Prof. Dario Di Nucci</a:t>
            </a:r>
            <a:endParaRPr sz="11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Benchmarking </a:t>
            </a:r>
            <a:r>
              <a:rPr lang="en-US" dirty="0">
                <a:solidFill>
                  <a:schemeClr val="accent5"/>
                </a:solidFill>
              </a:rPr>
              <a:t>Tools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8009901" y="44253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3" name="Google Shape;648;p42">
            <a:extLst>
              <a:ext uri="{FF2B5EF4-FFF2-40B4-BE49-F238E27FC236}">
                <a16:creationId xmlns:a16="http://schemas.microsoft.com/office/drawing/2014/main" id="{B25A0BA4-5E41-9070-2100-0A095DA32255}"/>
              </a:ext>
            </a:extLst>
          </p:cNvPr>
          <p:cNvSpPr txBox="1">
            <a:spLocks/>
          </p:cNvSpPr>
          <p:nvPr/>
        </p:nvSpPr>
        <p:spPr>
          <a:xfrm>
            <a:off x="1525984" y="1352644"/>
            <a:ext cx="690491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Java </a:t>
            </a:r>
            <a:r>
              <a:rPr lang="en-US" sz="2400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Microbenchmarking</a:t>
            </a:r>
            <a:r>
              <a:rPr lang="en-US" sz="2400" dirty="0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Harness (JMH)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070E0-64F8-2DE6-10E7-05C0384074EB}"/>
              </a:ext>
            </a:extLst>
          </p:cNvPr>
          <p:cNvSpPr txBox="1"/>
          <p:nvPr/>
        </p:nvSpPr>
        <p:spPr>
          <a:xfrm>
            <a:off x="2939838" y="1924864"/>
            <a:ext cx="5138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  <a:lumOff val="9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Tool designed for the precise and dependable benchmarking of Java code, facilitating accurate measurement and analysis within a controlled and well-defined framework.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09DFFDA-01DC-7A08-6C67-9FA41F58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798" y="3177290"/>
            <a:ext cx="5222129" cy="1316885"/>
          </a:xfrm>
          <a:prstGeom prst="rect">
            <a:avLst/>
          </a:prstGeom>
        </p:spPr>
      </p:pic>
      <p:pic>
        <p:nvPicPr>
          <p:cNvPr id="8194" name="Picture 2" descr="Benchmark Special Lineal icon">
            <a:extLst>
              <a:ext uri="{FF2B5EF4-FFF2-40B4-BE49-F238E27FC236}">
                <a16:creationId xmlns:a16="http://schemas.microsoft.com/office/drawing/2014/main" id="{EBA6E811-4FDC-5B38-A271-148EB1AB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71" y="2180163"/>
            <a:ext cx="1679786" cy="167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oogle Shape;504;p38">
            <a:extLst>
              <a:ext uri="{FF2B5EF4-FFF2-40B4-BE49-F238E27FC236}">
                <a16:creationId xmlns:a16="http://schemas.microsoft.com/office/drawing/2014/main" id="{2F0EE210-C1ED-0CAE-E653-F29FE8684F5F}"/>
              </a:ext>
            </a:extLst>
          </p:cNvPr>
          <p:cNvGrpSpPr/>
          <p:nvPr/>
        </p:nvGrpSpPr>
        <p:grpSpPr>
          <a:xfrm>
            <a:off x="113230" y="4135062"/>
            <a:ext cx="2536147" cy="887325"/>
            <a:chOff x="880714" y="3731738"/>
            <a:chExt cx="2536147" cy="887325"/>
          </a:xfrm>
        </p:grpSpPr>
        <p:sp>
          <p:nvSpPr>
            <p:cNvPr id="10" name="Google Shape;505;p38">
              <a:extLst>
                <a:ext uri="{FF2B5EF4-FFF2-40B4-BE49-F238E27FC236}">
                  <a16:creationId xmlns:a16="http://schemas.microsoft.com/office/drawing/2014/main" id="{BC5607FF-97AD-D2B9-93A7-CC69F1F984BC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6;p38">
              <a:extLst>
                <a:ext uri="{FF2B5EF4-FFF2-40B4-BE49-F238E27FC236}">
                  <a16:creationId xmlns:a16="http://schemas.microsoft.com/office/drawing/2014/main" id="{8C5DCED2-1A66-2A7A-556E-66754136739B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7;p38">
              <a:extLst>
                <a:ext uri="{FF2B5EF4-FFF2-40B4-BE49-F238E27FC236}">
                  <a16:creationId xmlns:a16="http://schemas.microsoft.com/office/drawing/2014/main" id="{5FCB93A6-EA2D-5B8F-AD79-67413AF5AA62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8;p38">
              <a:extLst>
                <a:ext uri="{FF2B5EF4-FFF2-40B4-BE49-F238E27FC236}">
                  <a16:creationId xmlns:a16="http://schemas.microsoft.com/office/drawing/2014/main" id="{BABBC085-94D2-C3B6-5BFB-8DD17DD898F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9;p38">
              <a:extLst>
                <a:ext uri="{FF2B5EF4-FFF2-40B4-BE49-F238E27FC236}">
                  <a16:creationId xmlns:a16="http://schemas.microsoft.com/office/drawing/2014/main" id="{853553D8-CCE7-E763-B9E1-320AEB8E8C6A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0;p38">
              <a:extLst>
                <a:ext uri="{FF2B5EF4-FFF2-40B4-BE49-F238E27FC236}">
                  <a16:creationId xmlns:a16="http://schemas.microsoft.com/office/drawing/2014/main" id="{2E40649C-6B10-7C1D-19AA-E13E0B3D3BC6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1;p38">
              <a:extLst>
                <a:ext uri="{FF2B5EF4-FFF2-40B4-BE49-F238E27FC236}">
                  <a16:creationId xmlns:a16="http://schemas.microsoft.com/office/drawing/2014/main" id="{4F88699C-F6BC-FAAA-6CDE-57DD9CF1F3A2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2;p38">
              <a:extLst>
                <a:ext uri="{FF2B5EF4-FFF2-40B4-BE49-F238E27FC236}">
                  <a16:creationId xmlns:a16="http://schemas.microsoft.com/office/drawing/2014/main" id="{C0A27671-F05F-AACD-1C1C-623518443C30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3;p38">
              <a:extLst>
                <a:ext uri="{FF2B5EF4-FFF2-40B4-BE49-F238E27FC236}">
                  <a16:creationId xmlns:a16="http://schemas.microsoft.com/office/drawing/2014/main" id="{8856D8DA-FDED-BE4E-2BD4-A6C95CBFA71F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4;p38">
              <a:extLst>
                <a:ext uri="{FF2B5EF4-FFF2-40B4-BE49-F238E27FC236}">
                  <a16:creationId xmlns:a16="http://schemas.microsoft.com/office/drawing/2014/main" id="{AA0F264A-E92B-00C0-0DFD-048A19C19AA4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5;p38">
              <a:extLst>
                <a:ext uri="{FF2B5EF4-FFF2-40B4-BE49-F238E27FC236}">
                  <a16:creationId xmlns:a16="http://schemas.microsoft.com/office/drawing/2014/main" id="{44015C79-4DF7-F429-19A2-3ECED14F38C5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6;p38">
              <a:extLst>
                <a:ext uri="{FF2B5EF4-FFF2-40B4-BE49-F238E27FC236}">
                  <a16:creationId xmlns:a16="http://schemas.microsoft.com/office/drawing/2014/main" id="{175859F8-6113-7F65-C661-164605CF7CF1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7;p38">
              <a:extLst>
                <a:ext uri="{FF2B5EF4-FFF2-40B4-BE49-F238E27FC236}">
                  <a16:creationId xmlns:a16="http://schemas.microsoft.com/office/drawing/2014/main" id="{AC7F8EDF-4B03-C657-A7A7-33778FB02023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Automated </a:t>
            </a:r>
            <a:r>
              <a:rPr lang="en" dirty="0">
                <a:solidFill>
                  <a:schemeClr val="accent2"/>
                </a:solidFill>
              </a:rPr>
              <a:t>Testing</a:t>
            </a:r>
            <a:r>
              <a:rPr lang="en" dirty="0"/>
              <a:t> </a:t>
            </a:r>
            <a:r>
              <a:rPr lang="en" dirty="0">
                <a:solidFill>
                  <a:schemeClr val="accent3"/>
                </a:solidFill>
              </a:rPr>
              <a:t>Generation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764" name="Google Shape;764;p45"/>
          <p:cNvSpPr txBox="1">
            <a:spLocks noGrp="1"/>
          </p:cNvSpPr>
          <p:nvPr>
            <p:ph type="subTitle" idx="1"/>
          </p:nvPr>
        </p:nvSpPr>
        <p:spPr>
          <a:xfrm>
            <a:off x="2424853" y="1761600"/>
            <a:ext cx="6189770" cy="12220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Generated test suites with two primary goals: maximizing a specified coverage criterion and minimizing the suite's size in terms of the number of tests and statements.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7" name="Google Shape;797;p45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E3F5A-2D2D-E48E-4F46-BAD42EF36E65}"/>
              </a:ext>
            </a:extLst>
          </p:cNvPr>
          <p:cNvSpPr txBox="1"/>
          <p:nvPr/>
        </p:nvSpPr>
        <p:spPr>
          <a:xfrm>
            <a:off x="3606800" y="1252850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EvoSuite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1D605-246B-94D1-A99F-D1FD6EACBA73}"/>
              </a:ext>
            </a:extLst>
          </p:cNvPr>
          <p:cNvSpPr txBox="1"/>
          <p:nvPr/>
        </p:nvSpPr>
        <p:spPr>
          <a:xfrm>
            <a:off x="3606800" y="2951927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solidFill>
                  <a:schemeClr val="accent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Results</a:t>
            </a:r>
            <a:endParaRPr lang="en-US" sz="2400" dirty="0">
              <a:solidFill>
                <a:schemeClr val="accent4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4" name="Google Shape;764;p45">
            <a:extLst>
              <a:ext uri="{FF2B5EF4-FFF2-40B4-BE49-F238E27FC236}">
                <a16:creationId xmlns:a16="http://schemas.microsoft.com/office/drawing/2014/main" id="{124ED121-F0E1-ACF8-4A35-C656CE883024}"/>
              </a:ext>
            </a:extLst>
          </p:cNvPr>
          <p:cNvSpPr txBox="1">
            <a:spLocks/>
          </p:cNvSpPr>
          <p:nvPr/>
        </p:nvSpPr>
        <p:spPr>
          <a:xfrm>
            <a:off x="2424853" y="3381854"/>
            <a:ext cx="6515535" cy="122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r>
              <a:rPr lang="en-US" dirty="0"/>
              <a:t>This process resulted in the creation of 129 new tests for enhanced code coverage. Each class was equipped with two types of tests: the primary test and accompanying scaffolding classes. </a:t>
            </a:r>
          </a:p>
        </p:txBody>
      </p:sp>
      <p:pic>
        <p:nvPicPr>
          <p:cNvPr id="7170" name="Picture 2" descr="Software testing Special Lineal color icon">
            <a:extLst>
              <a:ext uri="{FF2B5EF4-FFF2-40B4-BE49-F238E27FC236}">
                <a16:creationId xmlns:a16="http://schemas.microsoft.com/office/drawing/2014/main" id="{D1132974-EA05-3BD5-45C5-8E0091F6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2" y="2014805"/>
            <a:ext cx="1570035" cy="15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504;p38">
            <a:extLst>
              <a:ext uri="{FF2B5EF4-FFF2-40B4-BE49-F238E27FC236}">
                <a16:creationId xmlns:a16="http://schemas.microsoft.com/office/drawing/2014/main" id="{A4B6D4C1-6AED-4BDE-EE85-71653860421F}"/>
              </a:ext>
            </a:extLst>
          </p:cNvPr>
          <p:cNvGrpSpPr/>
          <p:nvPr/>
        </p:nvGrpSpPr>
        <p:grpSpPr>
          <a:xfrm>
            <a:off x="94147" y="4160255"/>
            <a:ext cx="2536147" cy="887325"/>
            <a:chOff x="880714" y="3731738"/>
            <a:chExt cx="2536147" cy="887325"/>
          </a:xfrm>
        </p:grpSpPr>
        <p:sp>
          <p:nvSpPr>
            <p:cNvPr id="6" name="Google Shape;505;p38">
              <a:extLst>
                <a:ext uri="{FF2B5EF4-FFF2-40B4-BE49-F238E27FC236}">
                  <a16:creationId xmlns:a16="http://schemas.microsoft.com/office/drawing/2014/main" id="{3B7B0EC9-8105-E3AC-CBF5-30E32C8F651C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6;p38">
              <a:extLst>
                <a:ext uri="{FF2B5EF4-FFF2-40B4-BE49-F238E27FC236}">
                  <a16:creationId xmlns:a16="http://schemas.microsoft.com/office/drawing/2014/main" id="{4D172A91-7717-994B-AEE2-E6C77E3A285C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7;p38">
              <a:extLst>
                <a:ext uri="{FF2B5EF4-FFF2-40B4-BE49-F238E27FC236}">
                  <a16:creationId xmlns:a16="http://schemas.microsoft.com/office/drawing/2014/main" id="{8A2D5BD7-0412-D5DF-9AB0-8159E2F7C9D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8;p38">
              <a:extLst>
                <a:ext uri="{FF2B5EF4-FFF2-40B4-BE49-F238E27FC236}">
                  <a16:creationId xmlns:a16="http://schemas.microsoft.com/office/drawing/2014/main" id="{BAEBC3B0-C5A1-A4F8-0A7A-9418BF70FA31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9;p38">
              <a:extLst>
                <a:ext uri="{FF2B5EF4-FFF2-40B4-BE49-F238E27FC236}">
                  <a16:creationId xmlns:a16="http://schemas.microsoft.com/office/drawing/2014/main" id="{EE1409D0-79AA-A09C-0F58-FD85F362E33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0;p38">
              <a:extLst>
                <a:ext uri="{FF2B5EF4-FFF2-40B4-BE49-F238E27FC236}">
                  <a16:creationId xmlns:a16="http://schemas.microsoft.com/office/drawing/2014/main" id="{14A33502-7FF0-0DD9-EF5C-ED4ABB873560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1;p38">
              <a:extLst>
                <a:ext uri="{FF2B5EF4-FFF2-40B4-BE49-F238E27FC236}">
                  <a16:creationId xmlns:a16="http://schemas.microsoft.com/office/drawing/2014/main" id="{910DAA8D-484D-3373-3EC0-D2304D43F8E8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2;p38">
              <a:extLst>
                <a:ext uri="{FF2B5EF4-FFF2-40B4-BE49-F238E27FC236}">
                  <a16:creationId xmlns:a16="http://schemas.microsoft.com/office/drawing/2014/main" id="{DF16F80D-B9E3-859E-C855-C2C483F9853F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3;p38">
              <a:extLst>
                <a:ext uri="{FF2B5EF4-FFF2-40B4-BE49-F238E27FC236}">
                  <a16:creationId xmlns:a16="http://schemas.microsoft.com/office/drawing/2014/main" id="{A35C8110-8436-7D53-BDD8-9DA14C73E054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4;p38">
              <a:extLst>
                <a:ext uri="{FF2B5EF4-FFF2-40B4-BE49-F238E27FC236}">
                  <a16:creationId xmlns:a16="http://schemas.microsoft.com/office/drawing/2014/main" id="{9E5D6F74-857C-8AE7-9382-38AEF40CDCC1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5;p38">
              <a:extLst>
                <a:ext uri="{FF2B5EF4-FFF2-40B4-BE49-F238E27FC236}">
                  <a16:creationId xmlns:a16="http://schemas.microsoft.com/office/drawing/2014/main" id="{908CE1B9-2D08-F4C3-566F-C2DB01B73055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6;p38">
              <a:extLst>
                <a:ext uri="{FF2B5EF4-FFF2-40B4-BE49-F238E27FC236}">
                  <a16:creationId xmlns:a16="http://schemas.microsoft.com/office/drawing/2014/main" id="{197E3C6B-DC5F-229B-342B-AF6AD62D0890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7;p38">
              <a:extLst>
                <a:ext uri="{FF2B5EF4-FFF2-40B4-BE49-F238E27FC236}">
                  <a16:creationId xmlns:a16="http://schemas.microsoft.com/office/drawing/2014/main" id="{B10BCF20-3E99-D257-14E7-6FEF83C55BC7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Vulnerabilities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5" name="Google Shape;895;p49"/>
          <p:cNvSpPr txBox="1">
            <a:spLocks noGrp="1"/>
          </p:cNvSpPr>
          <p:nvPr>
            <p:ph type="subTitle" idx="1"/>
          </p:nvPr>
        </p:nvSpPr>
        <p:spPr>
          <a:xfrm>
            <a:off x="269356" y="1685205"/>
            <a:ext cx="8793363" cy="922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 security analysis tool, leveraging its capabilities to scrutinize Java code comprehensively.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75CA3-AAC2-4E79-118C-CF15A7C0A1E7}"/>
              </a:ext>
            </a:extLst>
          </p:cNvPr>
          <p:cNvSpPr txBox="1"/>
          <p:nvPr/>
        </p:nvSpPr>
        <p:spPr>
          <a:xfrm>
            <a:off x="3640400" y="1285095"/>
            <a:ext cx="18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>
                <a:solidFill>
                  <a:schemeClr val="accent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FindSecBugs</a:t>
            </a:r>
            <a:endParaRPr lang="en-US" sz="2000" dirty="0">
              <a:solidFill>
                <a:schemeClr val="accent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71EC727-4F76-9592-9099-E30DF87D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952" y="2607992"/>
            <a:ext cx="5456296" cy="2384929"/>
          </a:xfrm>
          <a:prstGeom prst="rect">
            <a:avLst/>
          </a:prstGeom>
        </p:spPr>
      </p:pic>
      <p:pic>
        <p:nvPicPr>
          <p:cNvPr id="4098" name="Picture 2" descr="Bug - Free security icons">
            <a:extLst>
              <a:ext uri="{FF2B5EF4-FFF2-40B4-BE49-F238E27FC236}">
                <a16:creationId xmlns:a16="http://schemas.microsoft.com/office/drawing/2014/main" id="{15EEB3B3-10B6-09BC-CDB0-C5CB8D13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73" y="2611250"/>
            <a:ext cx="1363557" cy="136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>
          <a:extLst>
            <a:ext uri="{FF2B5EF4-FFF2-40B4-BE49-F238E27FC236}">
              <a16:creationId xmlns:a16="http://schemas.microsoft.com/office/drawing/2014/main" id="{EF80B9CA-B33F-B4F6-CBDF-25CE724B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9">
            <a:extLst>
              <a:ext uri="{FF2B5EF4-FFF2-40B4-BE49-F238E27FC236}">
                <a16:creationId xmlns:a16="http://schemas.microsoft.com/office/drawing/2014/main" id="{B4064A9C-979D-C6DA-7F98-AC50D9C27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Vulnerabilities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95" name="Google Shape;895;p49">
            <a:extLst>
              <a:ext uri="{FF2B5EF4-FFF2-40B4-BE49-F238E27FC236}">
                <a16:creationId xmlns:a16="http://schemas.microsoft.com/office/drawing/2014/main" id="{28842368-D6DB-D0E0-F28C-38A1F436F6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9356" y="1685205"/>
            <a:ext cx="8793363" cy="922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Helped to identify and mitigate security risks associated with third-party dependencies.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1621F5-6FE1-F979-1B27-355FDE4AA42D}"/>
              </a:ext>
            </a:extLst>
          </p:cNvPr>
          <p:cNvSpPr txBox="1"/>
          <p:nvPr/>
        </p:nvSpPr>
        <p:spPr>
          <a:xfrm>
            <a:off x="3038126" y="1281837"/>
            <a:ext cx="378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OWASP </a:t>
            </a:r>
            <a:r>
              <a:rPr lang="es-A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Dependency</a:t>
            </a:r>
            <a:r>
              <a:rPr lang="es-AR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s-AR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Check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pic>
        <p:nvPicPr>
          <p:cNvPr id="5122" name="Picture 2" descr="Dependencies - Free networking icons">
            <a:extLst>
              <a:ext uri="{FF2B5EF4-FFF2-40B4-BE49-F238E27FC236}">
                <a16:creationId xmlns:a16="http://schemas.microsoft.com/office/drawing/2014/main" id="{0FF7264F-8B53-61E6-2305-93C5CDE14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63" y="2515837"/>
            <a:ext cx="1690403" cy="169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9CCF80-D3BD-1C0C-7F55-61F2E9940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37" y="2438932"/>
            <a:ext cx="6275302" cy="21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</a:t>
            </a:r>
            <a:r>
              <a:rPr lang="en" dirty="0">
                <a:solidFill>
                  <a:schemeClr val="accent5"/>
                </a:solidFill>
              </a:rPr>
              <a:t>usion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034" name="Google Shape;1034;p53"/>
          <p:cNvSpPr txBox="1">
            <a:spLocks noGrp="1"/>
          </p:cNvSpPr>
          <p:nvPr>
            <p:ph type="subTitle" idx="1"/>
          </p:nvPr>
        </p:nvSpPr>
        <p:spPr>
          <a:xfrm>
            <a:off x="2761373" y="1530773"/>
            <a:ext cx="5888174" cy="3068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implementation of these tools has significantly elevated the Apache Commons Validator project's dependability, significantly enhanced its overall quality, reliability, and security. </a:t>
            </a:r>
          </a:p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Adopting these practices as part of a continuous improvement strategy will fortify the existing project and promote a culture of excellence and resilience in software engineering.</a:t>
            </a:r>
          </a:p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6146" name="Picture 2" descr="Dependable Generic color lineal-color icon">
            <a:extLst>
              <a:ext uri="{FF2B5EF4-FFF2-40B4-BE49-F238E27FC236}">
                <a16:creationId xmlns:a16="http://schemas.microsoft.com/office/drawing/2014/main" id="{771F72F0-CEC7-93F2-FBAF-B7E37C71D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2" y="1794934"/>
            <a:ext cx="2039993" cy="20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37;p46">
            <a:extLst>
              <a:ext uri="{FF2B5EF4-FFF2-40B4-BE49-F238E27FC236}">
                <a16:creationId xmlns:a16="http://schemas.microsoft.com/office/drawing/2014/main" id="{1A5A3A63-C568-8BF0-0A0E-9028CD9CF114}"/>
              </a:ext>
            </a:extLst>
          </p:cNvPr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Google Shape;838;p46">
            <a:extLst>
              <a:ext uri="{FF2B5EF4-FFF2-40B4-BE49-F238E27FC236}">
                <a16:creationId xmlns:a16="http://schemas.microsoft.com/office/drawing/2014/main" id="{782E6E4F-F4B1-F0A2-D278-E8533D7DE223}"/>
              </a:ext>
            </a:extLst>
          </p:cNvPr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4" name="Google Shape;755;p44">
            <a:extLst>
              <a:ext uri="{FF2B5EF4-FFF2-40B4-BE49-F238E27FC236}">
                <a16:creationId xmlns:a16="http://schemas.microsoft.com/office/drawing/2014/main" id="{35666293-EA15-4C46-F4F8-ED95F4DCB73E}"/>
              </a:ext>
            </a:extLst>
          </p:cNvPr>
          <p:cNvSpPr txBox="1"/>
          <p:nvPr/>
        </p:nvSpPr>
        <p:spPr>
          <a:xfrm>
            <a:off x="126895" y="1494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" name="Google Shape;758;p44">
            <a:extLst>
              <a:ext uri="{FF2B5EF4-FFF2-40B4-BE49-F238E27FC236}">
                <a16:creationId xmlns:a16="http://schemas.microsoft.com/office/drawing/2014/main" id="{784E4B07-42B6-4369-731D-574BAFED3FF2}"/>
              </a:ext>
            </a:extLst>
          </p:cNvPr>
          <p:cNvSpPr txBox="1"/>
          <p:nvPr/>
        </p:nvSpPr>
        <p:spPr>
          <a:xfrm>
            <a:off x="571245" y="3641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" name="Google Shape;504;p38">
            <a:extLst>
              <a:ext uri="{FF2B5EF4-FFF2-40B4-BE49-F238E27FC236}">
                <a16:creationId xmlns:a16="http://schemas.microsoft.com/office/drawing/2014/main" id="{D55428CD-E69D-EE21-02C6-469A09676AD3}"/>
              </a:ext>
            </a:extLst>
          </p:cNvPr>
          <p:cNvGrpSpPr/>
          <p:nvPr/>
        </p:nvGrpSpPr>
        <p:grpSpPr>
          <a:xfrm>
            <a:off x="126895" y="4166748"/>
            <a:ext cx="2536147" cy="887325"/>
            <a:chOff x="880714" y="3731738"/>
            <a:chExt cx="2536147" cy="887325"/>
          </a:xfrm>
        </p:grpSpPr>
        <p:sp>
          <p:nvSpPr>
            <p:cNvPr id="7" name="Google Shape;505;p38">
              <a:extLst>
                <a:ext uri="{FF2B5EF4-FFF2-40B4-BE49-F238E27FC236}">
                  <a16:creationId xmlns:a16="http://schemas.microsoft.com/office/drawing/2014/main" id="{CA9346F7-C341-F5FB-65CC-2E302444DA07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6;p38">
              <a:extLst>
                <a:ext uri="{FF2B5EF4-FFF2-40B4-BE49-F238E27FC236}">
                  <a16:creationId xmlns:a16="http://schemas.microsoft.com/office/drawing/2014/main" id="{BAFE6E73-FFD7-62D2-BC80-19E701BA8B62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7;p38">
              <a:extLst>
                <a:ext uri="{FF2B5EF4-FFF2-40B4-BE49-F238E27FC236}">
                  <a16:creationId xmlns:a16="http://schemas.microsoft.com/office/drawing/2014/main" id="{F5B0235F-4980-2832-20FB-4BF51A715E8C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8;p38">
              <a:extLst>
                <a:ext uri="{FF2B5EF4-FFF2-40B4-BE49-F238E27FC236}">
                  <a16:creationId xmlns:a16="http://schemas.microsoft.com/office/drawing/2014/main" id="{BC9DA30C-710D-4FF2-4037-145DCFB7839A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9;p38">
              <a:extLst>
                <a:ext uri="{FF2B5EF4-FFF2-40B4-BE49-F238E27FC236}">
                  <a16:creationId xmlns:a16="http://schemas.microsoft.com/office/drawing/2014/main" id="{0342C947-2FCA-4E73-55ED-3755AA9DB23A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0;p38">
              <a:extLst>
                <a:ext uri="{FF2B5EF4-FFF2-40B4-BE49-F238E27FC236}">
                  <a16:creationId xmlns:a16="http://schemas.microsoft.com/office/drawing/2014/main" id="{651AAA3C-B375-60F9-12EA-756410FE0F4A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1;p38">
              <a:extLst>
                <a:ext uri="{FF2B5EF4-FFF2-40B4-BE49-F238E27FC236}">
                  <a16:creationId xmlns:a16="http://schemas.microsoft.com/office/drawing/2014/main" id="{19B6408C-16B4-FCD4-66B1-EE72D623A98B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2;p38">
              <a:extLst>
                <a:ext uri="{FF2B5EF4-FFF2-40B4-BE49-F238E27FC236}">
                  <a16:creationId xmlns:a16="http://schemas.microsoft.com/office/drawing/2014/main" id="{D2C9E7CD-E606-61CF-3430-2BEB9B7E786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3;p38">
              <a:extLst>
                <a:ext uri="{FF2B5EF4-FFF2-40B4-BE49-F238E27FC236}">
                  <a16:creationId xmlns:a16="http://schemas.microsoft.com/office/drawing/2014/main" id="{4B506DBC-5A13-16B3-3781-3B255B9CF500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4;p38">
              <a:extLst>
                <a:ext uri="{FF2B5EF4-FFF2-40B4-BE49-F238E27FC236}">
                  <a16:creationId xmlns:a16="http://schemas.microsoft.com/office/drawing/2014/main" id="{8A3043CB-BE76-406B-5115-018529849C2A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5;p38">
              <a:extLst>
                <a:ext uri="{FF2B5EF4-FFF2-40B4-BE49-F238E27FC236}">
                  <a16:creationId xmlns:a16="http://schemas.microsoft.com/office/drawing/2014/main" id="{EEAE2C9B-9681-070E-573C-B116B6A9C601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6;p38">
              <a:extLst>
                <a:ext uri="{FF2B5EF4-FFF2-40B4-BE49-F238E27FC236}">
                  <a16:creationId xmlns:a16="http://schemas.microsoft.com/office/drawing/2014/main" id="{5AA5673A-482D-1D6D-9A64-00EFE79CEC03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7;p38">
              <a:extLst>
                <a:ext uri="{FF2B5EF4-FFF2-40B4-BE49-F238E27FC236}">
                  <a16:creationId xmlns:a16="http://schemas.microsoft.com/office/drawing/2014/main" id="{F8CBEB53-1E5B-E5DF-2BA8-6C89564006C5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you.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 idx="4"/>
          </p:nvPr>
        </p:nvSpPr>
        <p:spPr>
          <a:xfrm>
            <a:off x="2864046" y="1329889"/>
            <a:ext cx="579081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3"/>
          <p:cNvSpPr txBox="1">
            <a:spLocks noGrp="1"/>
          </p:cNvSpPr>
          <p:nvPr>
            <p:ph type="title" idx="5"/>
          </p:nvPr>
        </p:nvSpPr>
        <p:spPr>
          <a:xfrm>
            <a:off x="2864046" y="1770154"/>
            <a:ext cx="6021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3"/>
          <p:cNvSpPr txBox="1">
            <a:spLocks noGrp="1"/>
          </p:cNvSpPr>
          <p:nvPr>
            <p:ph type="title" idx="6"/>
          </p:nvPr>
        </p:nvSpPr>
        <p:spPr>
          <a:xfrm>
            <a:off x="2873263" y="2330870"/>
            <a:ext cx="6021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3"/>
          <p:cNvSpPr txBox="1">
            <a:spLocks noGrp="1"/>
          </p:cNvSpPr>
          <p:nvPr>
            <p:ph type="subTitle" idx="7"/>
          </p:nvPr>
        </p:nvSpPr>
        <p:spPr>
          <a:xfrm>
            <a:off x="3687351" y="1330835"/>
            <a:ext cx="266260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Project Goals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4" name="Google Shape;314;p33"/>
          <p:cNvSpPr txBox="1">
            <a:spLocks noGrp="1"/>
          </p:cNvSpPr>
          <p:nvPr>
            <p:ph type="subTitle" idx="8"/>
          </p:nvPr>
        </p:nvSpPr>
        <p:spPr>
          <a:xfrm>
            <a:off x="3688901" y="1791153"/>
            <a:ext cx="532211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Apache Commons Validator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15" name="Google Shape;315;p33"/>
          <p:cNvSpPr txBox="1">
            <a:spLocks noGrp="1"/>
          </p:cNvSpPr>
          <p:nvPr>
            <p:ph type="subTitle" idx="9"/>
          </p:nvPr>
        </p:nvSpPr>
        <p:spPr>
          <a:xfrm>
            <a:off x="3696568" y="2298205"/>
            <a:ext cx="4209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Analysis SonarCloud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316" name="Google Shape;316;p33"/>
          <p:cNvGrpSpPr/>
          <p:nvPr/>
        </p:nvGrpSpPr>
        <p:grpSpPr>
          <a:xfrm>
            <a:off x="291632" y="1900401"/>
            <a:ext cx="2310512" cy="2466237"/>
            <a:chOff x="358925" y="1867675"/>
            <a:chExt cx="2142175" cy="2736325"/>
          </a:xfrm>
        </p:grpSpPr>
        <p:sp>
          <p:nvSpPr>
            <p:cNvPr id="317" name="Google Shape;317;p33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310;p33">
            <a:extLst>
              <a:ext uri="{FF2B5EF4-FFF2-40B4-BE49-F238E27FC236}">
                <a16:creationId xmlns:a16="http://schemas.microsoft.com/office/drawing/2014/main" id="{DE5F19D2-DC1E-17D4-98FF-672FE5171FA2}"/>
              </a:ext>
            </a:extLst>
          </p:cNvPr>
          <p:cNvSpPr txBox="1">
            <a:spLocks/>
          </p:cNvSpPr>
          <p:nvPr/>
        </p:nvSpPr>
        <p:spPr>
          <a:xfrm>
            <a:off x="2864046" y="2742020"/>
            <a:ext cx="579081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9" name="Google Shape;311;p33">
            <a:extLst>
              <a:ext uri="{FF2B5EF4-FFF2-40B4-BE49-F238E27FC236}">
                <a16:creationId xmlns:a16="http://schemas.microsoft.com/office/drawing/2014/main" id="{FFE7F64F-4ABB-0F3C-8F69-725B47258692}"/>
              </a:ext>
            </a:extLst>
          </p:cNvPr>
          <p:cNvSpPr txBox="1">
            <a:spLocks/>
          </p:cNvSpPr>
          <p:nvPr/>
        </p:nvSpPr>
        <p:spPr>
          <a:xfrm>
            <a:off x="2887368" y="3221264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0" name="Google Shape;312;p33">
            <a:extLst>
              <a:ext uri="{FF2B5EF4-FFF2-40B4-BE49-F238E27FC236}">
                <a16:creationId xmlns:a16="http://schemas.microsoft.com/office/drawing/2014/main" id="{13E6C4C5-F2E3-BF7D-2695-433C2F6FBCEF}"/>
              </a:ext>
            </a:extLst>
          </p:cNvPr>
          <p:cNvSpPr txBox="1">
            <a:spLocks/>
          </p:cNvSpPr>
          <p:nvPr/>
        </p:nvSpPr>
        <p:spPr>
          <a:xfrm>
            <a:off x="2872756" y="3695414"/>
            <a:ext cx="6021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1" name="Google Shape;313;p33">
            <a:extLst>
              <a:ext uri="{FF2B5EF4-FFF2-40B4-BE49-F238E27FC236}">
                <a16:creationId xmlns:a16="http://schemas.microsoft.com/office/drawing/2014/main" id="{BAAE27A9-EE6D-B82C-9910-4806A18E4FA4}"/>
              </a:ext>
            </a:extLst>
          </p:cNvPr>
          <p:cNvSpPr txBox="1">
            <a:spLocks/>
          </p:cNvSpPr>
          <p:nvPr/>
        </p:nvSpPr>
        <p:spPr>
          <a:xfrm>
            <a:off x="3691711" y="2746884"/>
            <a:ext cx="266260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accent3"/>
                </a:solidFill>
              </a:rPr>
              <a:t>Code Coverage</a:t>
            </a:r>
          </a:p>
        </p:txBody>
      </p:sp>
      <p:sp>
        <p:nvSpPr>
          <p:cNvPr id="12" name="Google Shape;314;p33">
            <a:extLst>
              <a:ext uri="{FF2B5EF4-FFF2-40B4-BE49-F238E27FC236}">
                <a16:creationId xmlns:a16="http://schemas.microsoft.com/office/drawing/2014/main" id="{45ED2230-E6B1-D99E-4244-68B48BC3B5A0}"/>
              </a:ext>
            </a:extLst>
          </p:cNvPr>
          <p:cNvSpPr txBox="1">
            <a:spLocks/>
          </p:cNvSpPr>
          <p:nvPr/>
        </p:nvSpPr>
        <p:spPr>
          <a:xfrm>
            <a:off x="3681757" y="3201717"/>
            <a:ext cx="532211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Mutation Testing</a:t>
            </a:r>
          </a:p>
        </p:txBody>
      </p:sp>
      <p:sp>
        <p:nvSpPr>
          <p:cNvPr id="13" name="Google Shape;315;p33">
            <a:extLst>
              <a:ext uri="{FF2B5EF4-FFF2-40B4-BE49-F238E27FC236}">
                <a16:creationId xmlns:a16="http://schemas.microsoft.com/office/drawing/2014/main" id="{E3812757-124D-5BC8-6B5A-3343026B582A}"/>
              </a:ext>
            </a:extLst>
          </p:cNvPr>
          <p:cNvSpPr txBox="1">
            <a:spLocks/>
          </p:cNvSpPr>
          <p:nvPr/>
        </p:nvSpPr>
        <p:spPr>
          <a:xfrm>
            <a:off x="3666645" y="3698766"/>
            <a:ext cx="4592299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accent5"/>
                </a:solidFill>
              </a:rPr>
              <a:t>Benchmarking Tools</a:t>
            </a:r>
          </a:p>
        </p:txBody>
      </p:sp>
      <p:sp>
        <p:nvSpPr>
          <p:cNvPr id="14" name="Google Shape;310;p33">
            <a:extLst>
              <a:ext uri="{FF2B5EF4-FFF2-40B4-BE49-F238E27FC236}">
                <a16:creationId xmlns:a16="http://schemas.microsoft.com/office/drawing/2014/main" id="{9CF0EFD5-0760-A1AA-DDBA-2FC224E6B314}"/>
              </a:ext>
            </a:extLst>
          </p:cNvPr>
          <p:cNvSpPr txBox="1">
            <a:spLocks/>
          </p:cNvSpPr>
          <p:nvPr/>
        </p:nvSpPr>
        <p:spPr>
          <a:xfrm>
            <a:off x="2884265" y="4123450"/>
            <a:ext cx="579081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5" name="Google Shape;311;p33">
            <a:extLst>
              <a:ext uri="{FF2B5EF4-FFF2-40B4-BE49-F238E27FC236}">
                <a16:creationId xmlns:a16="http://schemas.microsoft.com/office/drawing/2014/main" id="{A5687943-0AEA-9B5E-E3A5-C9F274EA4977}"/>
              </a:ext>
            </a:extLst>
          </p:cNvPr>
          <p:cNvSpPr txBox="1">
            <a:spLocks/>
          </p:cNvSpPr>
          <p:nvPr/>
        </p:nvSpPr>
        <p:spPr>
          <a:xfrm>
            <a:off x="2872756" y="4531200"/>
            <a:ext cx="602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2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Code Pro"/>
              <a:buNone/>
              <a:defRPr sz="30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16" name="Google Shape;313;p33">
            <a:extLst>
              <a:ext uri="{FF2B5EF4-FFF2-40B4-BE49-F238E27FC236}">
                <a16:creationId xmlns:a16="http://schemas.microsoft.com/office/drawing/2014/main" id="{5311AB40-9B9B-2B29-EF16-7B53070DE9E6}"/>
              </a:ext>
            </a:extLst>
          </p:cNvPr>
          <p:cNvSpPr txBox="1">
            <a:spLocks/>
          </p:cNvSpPr>
          <p:nvPr/>
        </p:nvSpPr>
        <p:spPr>
          <a:xfrm>
            <a:off x="3696568" y="4123450"/>
            <a:ext cx="299524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accent2"/>
                </a:solidFill>
              </a:rPr>
              <a:t>Automated Tests</a:t>
            </a:r>
          </a:p>
        </p:txBody>
      </p:sp>
      <p:sp>
        <p:nvSpPr>
          <p:cNvPr id="17" name="Google Shape;314;p33">
            <a:extLst>
              <a:ext uri="{FF2B5EF4-FFF2-40B4-BE49-F238E27FC236}">
                <a16:creationId xmlns:a16="http://schemas.microsoft.com/office/drawing/2014/main" id="{6724E98C-EEC9-5609-1280-EADAD67E9314}"/>
              </a:ext>
            </a:extLst>
          </p:cNvPr>
          <p:cNvSpPr txBox="1">
            <a:spLocks/>
          </p:cNvSpPr>
          <p:nvPr/>
        </p:nvSpPr>
        <p:spPr>
          <a:xfrm>
            <a:off x="3675355" y="4547535"/>
            <a:ext cx="4698512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Software Vulnerabilities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</a:t>
            </a:r>
            <a:r>
              <a:rPr lang="en" dirty="0">
                <a:solidFill>
                  <a:schemeClr val="lt2"/>
                </a:solidFill>
              </a:rPr>
              <a:t>Goals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2974239" y="2047947"/>
            <a:ext cx="5810098" cy="1394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aim to provide a comprehensive evaluation of the Apache Commons Validator library's dependability, addressing aspects of code quality, test coverage, security, and performance.</a:t>
            </a:r>
            <a:endParaRPr dirty="0"/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90764" y="4079467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58175" y="4143492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47800" y="4356492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1026" name="Picture 2" descr="Goal - Free business icons">
            <a:extLst>
              <a:ext uri="{FF2B5EF4-FFF2-40B4-BE49-F238E27FC236}">
                <a16:creationId xmlns:a16="http://schemas.microsoft.com/office/drawing/2014/main" id="{64D98E04-C24C-7450-F80C-1A93E93FF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9" y="1857537"/>
            <a:ext cx="1609363" cy="160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Apache Com</a:t>
            </a:r>
            <a:r>
              <a:rPr lang="en" dirty="0">
                <a:solidFill>
                  <a:schemeClr val="accent4"/>
                </a:solidFill>
              </a:rPr>
              <a:t>mons Validator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227205" y="2262760"/>
            <a:ext cx="5117300" cy="124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Is an open-source Java library which provides the ability to verify the integrity of incoming data, both client-side and server-side.</a:t>
            </a:r>
            <a:endParaRPr dirty="0"/>
          </a:p>
        </p:txBody>
      </p:sp>
      <p:pic>
        <p:nvPicPr>
          <p:cNvPr id="2052" name="Picture 4" descr="Data flow Special Flat icon">
            <a:extLst>
              <a:ext uri="{FF2B5EF4-FFF2-40B4-BE49-F238E27FC236}">
                <a16:creationId xmlns:a16="http://schemas.microsoft.com/office/drawing/2014/main" id="{5EB23D04-47BE-432F-8502-365566D44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0" y="1993612"/>
            <a:ext cx="1779270" cy="177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448;p36">
            <a:extLst>
              <a:ext uri="{FF2B5EF4-FFF2-40B4-BE49-F238E27FC236}">
                <a16:creationId xmlns:a16="http://schemas.microsoft.com/office/drawing/2014/main" id="{394B2F70-87B2-A505-7D03-0BCAFF046131}"/>
              </a:ext>
            </a:extLst>
          </p:cNvPr>
          <p:cNvSpPr txBox="1"/>
          <p:nvPr/>
        </p:nvSpPr>
        <p:spPr>
          <a:xfrm>
            <a:off x="7592202" y="418523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" name="Google Shape;449;p36">
            <a:extLst>
              <a:ext uri="{FF2B5EF4-FFF2-40B4-BE49-F238E27FC236}">
                <a16:creationId xmlns:a16="http://schemas.microsoft.com/office/drawing/2014/main" id="{B5E603AB-3D72-E082-01DC-608E531C71F5}"/>
              </a:ext>
            </a:extLst>
          </p:cNvPr>
          <p:cNvSpPr txBox="1"/>
          <p:nvPr/>
        </p:nvSpPr>
        <p:spPr>
          <a:xfrm>
            <a:off x="8111502" y="44253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SonarCloud </a:t>
            </a:r>
            <a:r>
              <a:rPr lang="en" dirty="0">
                <a:solidFill>
                  <a:schemeClr val="bg2"/>
                </a:solidFill>
              </a:rPr>
              <a:t>Analysis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037115" y="2220743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a thorough analysis of the project, the report revealed an extensible list of issues.</a:t>
            </a:r>
            <a:endParaRPr dirty="0"/>
          </a:p>
        </p:txBody>
      </p:sp>
      <p:sp>
        <p:nvSpPr>
          <p:cNvPr id="500" name="Google Shape;500;p3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</a:t>
            </a:r>
            <a:endParaRPr dirty="0"/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598539" y="4215958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270254" y="4102273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AC547FD-14A2-B8C6-ADF1-AB8578501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31" t="19257" r="2312"/>
          <a:stretch/>
        </p:blipFill>
        <p:spPr>
          <a:xfrm>
            <a:off x="4136848" y="1957843"/>
            <a:ext cx="4776587" cy="187921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2"/>
          <p:cNvSpPr txBox="1">
            <a:spLocks noGrp="1"/>
          </p:cNvSpPr>
          <p:nvPr>
            <p:ph type="subTitle" idx="1"/>
          </p:nvPr>
        </p:nvSpPr>
        <p:spPr>
          <a:xfrm>
            <a:off x="384391" y="3420281"/>
            <a:ext cx="2226000" cy="1551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Clone methods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Serializable or transient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Empty methods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Absence of assertions in tests</a:t>
            </a:r>
          </a:p>
        </p:txBody>
      </p:sp>
      <p:sp>
        <p:nvSpPr>
          <p:cNvPr id="981" name="Google Shape;981;p52"/>
          <p:cNvSpPr txBox="1">
            <a:spLocks noGrp="1"/>
          </p:cNvSpPr>
          <p:nvPr>
            <p:ph type="subTitle" idx="2"/>
          </p:nvPr>
        </p:nvSpPr>
        <p:spPr>
          <a:xfrm>
            <a:off x="260699" y="2845144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HIGH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2" name="Google Shape;982;p52"/>
          <p:cNvSpPr txBox="1">
            <a:spLocks noGrp="1"/>
          </p:cNvSpPr>
          <p:nvPr>
            <p:ph type="subTitle" idx="4"/>
          </p:nvPr>
        </p:nvSpPr>
        <p:spPr>
          <a:xfrm>
            <a:off x="3542066" y="3328048"/>
            <a:ext cx="2355102" cy="2060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Extensive </a:t>
            </a:r>
            <a:r>
              <a:rPr lang="en-US" dirty="0" err="1"/>
              <a:t>ReGex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Nested try-catch - Inappropriate constructor’s visibility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Wrong of method arguments</a:t>
            </a:r>
          </a:p>
        </p:txBody>
      </p:sp>
      <p:sp>
        <p:nvSpPr>
          <p:cNvPr id="983" name="Google Shape;983;p52"/>
          <p:cNvSpPr txBox="1">
            <a:spLocks noGrp="1"/>
          </p:cNvSpPr>
          <p:nvPr>
            <p:ph type="subTitle" idx="5"/>
          </p:nvPr>
        </p:nvSpPr>
        <p:spPr>
          <a:xfrm>
            <a:off x="3450682" y="2832648"/>
            <a:ext cx="2304000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MEDIUM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84" name="Google Shape;984;p52"/>
          <p:cNvSpPr txBox="1">
            <a:spLocks noGrp="1"/>
          </p:cNvSpPr>
          <p:nvPr>
            <p:ph type="subTitle" idx="7"/>
          </p:nvPr>
        </p:nvSpPr>
        <p:spPr>
          <a:xfrm>
            <a:off x="6423092" y="3411654"/>
            <a:ext cx="2226000" cy="1532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Deprecated and commented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Singleton Pattern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Boolean literals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Public modifiers in Tests</a:t>
            </a:r>
          </a:p>
        </p:txBody>
      </p:sp>
      <p:sp>
        <p:nvSpPr>
          <p:cNvPr id="985" name="Google Shape;985;p52"/>
          <p:cNvSpPr txBox="1">
            <a:spLocks noGrp="1"/>
          </p:cNvSpPr>
          <p:nvPr>
            <p:ph type="subTitle" idx="8"/>
          </p:nvPr>
        </p:nvSpPr>
        <p:spPr>
          <a:xfrm>
            <a:off x="6531137" y="2815806"/>
            <a:ext cx="1709971" cy="5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LOW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86" name="Google Shape;986;p52"/>
          <p:cNvSpPr/>
          <p:nvPr/>
        </p:nvSpPr>
        <p:spPr>
          <a:xfrm>
            <a:off x="721400" y="1402825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52"/>
          <p:cNvSpPr/>
          <p:nvPr/>
        </p:nvSpPr>
        <p:spPr>
          <a:xfrm flipH="1">
            <a:off x="713877" y="1395200"/>
            <a:ext cx="1397700" cy="1397700"/>
          </a:xfrm>
          <a:prstGeom prst="blockArc">
            <a:avLst>
              <a:gd name="adj1" fmla="val 10798115"/>
              <a:gd name="adj2" fmla="val 16256715"/>
              <a:gd name="adj3" fmla="val 12710"/>
            </a:avLst>
          </a:prstGeom>
          <a:solidFill>
            <a:schemeClr val="bg2">
              <a:lumMod val="60000"/>
              <a:lumOff val="4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52"/>
          <p:cNvSpPr/>
          <p:nvPr/>
        </p:nvSpPr>
        <p:spPr>
          <a:xfrm>
            <a:off x="3763127" y="1394825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2"/>
          <p:cNvSpPr/>
          <p:nvPr/>
        </p:nvSpPr>
        <p:spPr>
          <a:xfrm flipH="1">
            <a:off x="3755603" y="1387200"/>
            <a:ext cx="1397700" cy="1397700"/>
          </a:xfrm>
          <a:prstGeom prst="blockArc">
            <a:avLst>
              <a:gd name="adj1" fmla="val 5400645"/>
              <a:gd name="adj2" fmla="val 16256715"/>
              <a:gd name="adj3" fmla="val 12710"/>
            </a:avLst>
          </a:prstGeom>
          <a:solidFill>
            <a:schemeClr val="tx2">
              <a:lumMod val="60000"/>
              <a:lumOff val="4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2"/>
          <p:cNvSpPr/>
          <p:nvPr/>
        </p:nvSpPr>
        <p:spPr>
          <a:xfrm>
            <a:off x="6697224" y="1394825"/>
            <a:ext cx="1382700" cy="1382700"/>
          </a:xfrm>
          <a:prstGeom prst="donut">
            <a:avLst>
              <a:gd name="adj" fmla="val 11930"/>
            </a:avLst>
          </a:prstGeom>
          <a:solidFill>
            <a:schemeClr val="dk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2"/>
          <p:cNvSpPr/>
          <p:nvPr/>
        </p:nvSpPr>
        <p:spPr>
          <a:xfrm flipH="1">
            <a:off x="6682224" y="1395200"/>
            <a:ext cx="1397700" cy="1397700"/>
          </a:xfrm>
          <a:prstGeom prst="blockArc">
            <a:avLst>
              <a:gd name="adj1" fmla="val 26082"/>
              <a:gd name="adj2" fmla="val 16256715"/>
              <a:gd name="adj3" fmla="val 12710"/>
            </a:avLst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52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</a:t>
            </a:r>
            <a:r>
              <a:rPr lang="en" dirty="0">
                <a:solidFill>
                  <a:schemeClr val="bg2"/>
                </a:solidFill>
              </a:rPr>
              <a:t>Found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993" name="Google Shape;993;p52"/>
          <p:cNvSpPr txBox="1">
            <a:spLocks noGrp="1"/>
          </p:cNvSpPr>
          <p:nvPr>
            <p:ph type="title" idx="3"/>
          </p:nvPr>
        </p:nvSpPr>
        <p:spPr>
          <a:xfrm>
            <a:off x="3926502" y="1882700"/>
            <a:ext cx="1055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168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94" name="Google Shape;994;p52"/>
          <p:cNvSpPr txBox="1">
            <a:spLocks noGrp="1"/>
          </p:cNvSpPr>
          <p:nvPr>
            <p:ph type="title" idx="6"/>
          </p:nvPr>
        </p:nvSpPr>
        <p:spPr>
          <a:xfrm>
            <a:off x="6858274" y="1882700"/>
            <a:ext cx="1055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480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995" name="Google Shape;995;p52"/>
          <p:cNvSpPr txBox="1">
            <a:spLocks noGrp="1"/>
          </p:cNvSpPr>
          <p:nvPr>
            <p:ph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36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6" name="Google Shape;996;p52"/>
          <p:cNvSpPr txBox="1"/>
          <p:nvPr/>
        </p:nvSpPr>
        <p:spPr>
          <a:xfrm>
            <a:off x="8251025" y="1294800"/>
            <a:ext cx="6408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Issues </a:t>
            </a:r>
            <a:r>
              <a:rPr lang="en" dirty="0">
                <a:solidFill>
                  <a:schemeClr val="bg2"/>
                </a:solidFill>
              </a:rPr>
              <a:t>Fixed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82" name="Google Shape;582;p40"/>
          <p:cNvSpPr txBox="1">
            <a:spLocks noGrp="1"/>
          </p:cNvSpPr>
          <p:nvPr>
            <p:ph type="subTitle" idx="1"/>
          </p:nvPr>
        </p:nvSpPr>
        <p:spPr>
          <a:xfrm>
            <a:off x="2530992" y="1529000"/>
            <a:ext cx="6023967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Addressed the majority of issues, of which four of the bugs were fixed and five hundred and fifty-one code smells</a:t>
            </a:r>
            <a:endParaRPr dirty="0"/>
          </a:p>
        </p:txBody>
      </p: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122FD8C-71DC-665E-CB4E-671EE92B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240" y="2507261"/>
            <a:ext cx="5015634" cy="2389894"/>
          </a:xfrm>
          <a:prstGeom prst="rect">
            <a:avLst/>
          </a:prstGeom>
        </p:spPr>
      </p:pic>
      <p:pic>
        <p:nvPicPr>
          <p:cNvPr id="9218" name="Picture 2" descr="Fix - Free construction and tools icons">
            <a:extLst>
              <a:ext uri="{FF2B5EF4-FFF2-40B4-BE49-F238E27FC236}">
                <a16:creationId xmlns:a16="http://schemas.microsoft.com/office/drawing/2014/main" id="{D5704FD3-6F4C-F9C6-4ACA-4FDB541A3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5" y="1829560"/>
            <a:ext cx="1484380" cy="14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oogle Shape;504;p38">
            <a:extLst>
              <a:ext uri="{FF2B5EF4-FFF2-40B4-BE49-F238E27FC236}">
                <a16:creationId xmlns:a16="http://schemas.microsoft.com/office/drawing/2014/main" id="{5EF04322-AEF5-BB69-702B-DDF8E1C52EA3}"/>
              </a:ext>
            </a:extLst>
          </p:cNvPr>
          <p:cNvGrpSpPr/>
          <p:nvPr/>
        </p:nvGrpSpPr>
        <p:grpSpPr>
          <a:xfrm>
            <a:off x="119627" y="4160337"/>
            <a:ext cx="2536147" cy="887325"/>
            <a:chOff x="880714" y="3731738"/>
            <a:chExt cx="2536147" cy="887325"/>
          </a:xfrm>
        </p:grpSpPr>
        <p:sp>
          <p:nvSpPr>
            <p:cNvPr id="5" name="Google Shape;505;p38">
              <a:extLst>
                <a:ext uri="{FF2B5EF4-FFF2-40B4-BE49-F238E27FC236}">
                  <a16:creationId xmlns:a16="http://schemas.microsoft.com/office/drawing/2014/main" id="{CEEF12C8-3E15-B265-122E-B8F07816799B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6;p38">
              <a:extLst>
                <a:ext uri="{FF2B5EF4-FFF2-40B4-BE49-F238E27FC236}">
                  <a16:creationId xmlns:a16="http://schemas.microsoft.com/office/drawing/2014/main" id="{F39A67F9-5ABB-0DB2-2D98-D4BFBF3C3542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7;p38">
              <a:extLst>
                <a:ext uri="{FF2B5EF4-FFF2-40B4-BE49-F238E27FC236}">
                  <a16:creationId xmlns:a16="http://schemas.microsoft.com/office/drawing/2014/main" id="{1328F2C4-AFDC-3A68-1C26-0525CA824E5C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8;p38">
              <a:extLst>
                <a:ext uri="{FF2B5EF4-FFF2-40B4-BE49-F238E27FC236}">
                  <a16:creationId xmlns:a16="http://schemas.microsoft.com/office/drawing/2014/main" id="{B939CF01-51CD-FDD4-9CD8-DF91E445F93A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9;p38">
              <a:extLst>
                <a:ext uri="{FF2B5EF4-FFF2-40B4-BE49-F238E27FC236}">
                  <a16:creationId xmlns:a16="http://schemas.microsoft.com/office/drawing/2014/main" id="{EF67B93D-F526-1B27-C6E6-D5D66DD3DAA2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0;p38">
              <a:extLst>
                <a:ext uri="{FF2B5EF4-FFF2-40B4-BE49-F238E27FC236}">
                  <a16:creationId xmlns:a16="http://schemas.microsoft.com/office/drawing/2014/main" id="{878C233C-87C4-B8B8-E041-060F91BF95E3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1;p38">
              <a:extLst>
                <a:ext uri="{FF2B5EF4-FFF2-40B4-BE49-F238E27FC236}">
                  <a16:creationId xmlns:a16="http://schemas.microsoft.com/office/drawing/2014/main" id="{840BFDDC-9A01-497F-2853-3E89AD227C1E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2;p38">
              <a:extLst>
                <a:ext uri="{FF2B5EF4-FFF2-40B4-BE49-F238E27FC236}">
                  <a16:creationId xmlns:a16="http://schemas.microsoft.com/office/drawing/2014/main" id="{EC8C4C9A-6623-0786-1299-317C8A18319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3;p38">
              <a:extLst>
                <a:ext uri="{FF2B5EF4-FFF2-40B4-BE49-F238E27FC236}">
                  <a16:creationId xmlns:a16="http://schemas.microsoft.com/office/drawing/2014/main" id="{4AB34585-BBE0-9778-3F89-DC3938EA562D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4;p38">
              <a:extLst>
                <a:ext uri="{FF2B5EF4-FFF2-40B4-BE49-F238E27FC236}">
                  <a16:creationId xmlns:a16="http://schemas.microsoft.com/office/drawing/2014/main" id="{8257C2F2-0B49-7426-AFBA-12D7C50C4A26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5;p38">
              <a:extLst>
                <a:ext uri="{FF2B5EF4-FFF2-40B4-BE49-F238E27FC236}">
                  <a16:creationId xmlns:a16="http://schemas.microsoft.com/office/drawing/2014/main" id="{5F1DFFDC-3A45-0841-CAEC-133D27D06D4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6;p38">
              <a:extLst>
                <a:ext uri="{FF2B5EF4-FFF2-40B4-BE49-F238E27FC236}">
                  <a16:creationId xmlns:a16="http://schemas.microsoft.com/office/drawing/2014/main" id="{48962B5A-59AA-3223-CBDA-8532D7B8C3F9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7;p38">
              <a:extLst>
                <a:ext uri="{FF2B5EF4-FFF2-40B4-BE49-F238E27FC236}">
                  <a16:creationId xmlns:a16="http://schemas.microsoft.com/office/drawing/2014/main" id="{C0298129-41CF-5F94-738C-1AE73D75CEBA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</a:t>
            </a:r>
            <a:r>
              <a:rPr lang="en" dirty="0">
                <a:solidFill>
                  <a:schemeClr val="accent3"/>
                </a:solidFill>
              </a:rPr>
              <a:t>Coverage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9" name="Google Shape;589;p41"/>
          <p:cNvSpPr txBox="1">
            <a:spLocks noGrp="1"/>
          </p:cNvSpPr>
          <p:nvPr>
            <p:ph type="subTitle" idx="1"/>
          </p:nvPr>
        </p:nvSpPr>
        <p:spPr>
          <a:xfrm>
            <a:off x="3439373" y="1557348"/>
            <a:ext cx="5540587" cy="921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generated comprehensive report that points to specific sections of the code exercised by the tests.</a:t>
            </a:r>
            <a:endParaRPr dirty="0"/>
          </a:p>
        </p:txBody>
      </p:sp>
      <p:sp>
        <p:nvSpPr>
          <p:cNvPr id="593" name="Google Shape;593;p41"/>
          <p:cNvSpPr txBox="1">
            <a:spLocks noGrp="1"/>
          </p:cNvSpPr>
          <p:nvPr>
            <p:ph type="subTitle" idx="5"/>
          </p:nvPr>
        </p:nvSpPr>
        <p:spPr>
          <a:xfrm>
            <a:off x="1162056" y="1700062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JaCoCo</a:t>
            </a:r>
            <a:endParaRPr dirty="0"/>
          </a:p>
        </p:txBody>
      </p:sp>
      <p:sp>
        <p:nvSpPr>
          <p:cNvPr id="595" name="Google Shape;595;p41"/>
          <p:cNvSpPr txBox="1">
            <a:spLocks noGrp="1"/>
          </p:cNvSpPr>
          <p:nvPr>
            <p:ph type="subTitle" idx="7"/>
          </p:nvPr>
        </p:nvSpPr>
        <p:spPr>
          <a:xfrm>
            <a:off x="1162056" y="2685189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</a:t>
            </a:r>
            <a:endParaRPr sz="2000" dirty="0"/>
          </a:p>
        </p:txBody>
      </p:sp>
      <p:pic>
        <p:nvPicPr>
          <p:cNvPr id="3076" name="Picture 4" descr="GitHub - permafrost-dev/coverage-check: Check a project's code coverage,  optionally enforcing a minimum value">
            <a:extLst>
              <a:ext uri="{FF2B5EF4-FFF2-40B4-BE49-F238E27FC236}">
                <a16:creationId xmlns:a16="http://schemas.microsoft.com/office/drawing/2014/main" id="{19D0BCC7-B160-05CD-F637-B9264F8AE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21" y="2189244"/>
            <a:ext cx="578558" cy="5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CC184C4B-B0DB-0181-0AFC-11819C69A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683" y="3373653"/>
            <a:ext cx="7704000" cy="1360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Mutation </a:t>
            </a:r>
            <a:r>
              <a:rPr lang="en" dirty="0">
                <a:solidFill>
                  <a:schemeClr val="accent4"/>
                </a:solidFill>
              </a:rPr>
              <a:t>Testing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1862077" y="1527554"/>
            <a:ext cx="6193605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aims to enhance test adequacy and pinpoint defects within the codebase by revealing weaknesses in test coverage.</a:t>
            </a:r>
            <a:endParaRPr dirty="0"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9"/>
          </p:nvPr>
        </p:nvSpPr>
        <p:spPr>
          <a:xfrm>
            <a:off x="319025" y="1721204"/>
            <a:ext cx="1406628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PiTest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319025" y="3536117"/>
            <a:ext cx="1405661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8515415" y="4160617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" name="Picture 18" descr="A screenshot of a graph&#10;&#10;Description automatically generated">
            <a:extLst>
              <a:ext uri="{FF2B5EF4-FFF2-40B4-BE49-F238E27FC236}">
                <a16:creationId xmlns:a16="http://schemas.microsoft.com/office/drawing/2014/main" id="{BC7D7D64-5D8F-2478-13DD-069DC2619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077" y="2880885"/>
            <a:ext cx="6515947" cy="20390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</TotalTime>
  <Words>463</Words>
  <Application>Microsoft Office PowerPoint</Application>
  <PresentationFormat>On-screen Show (16:9)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Comfortaa</vt:lpstr>
      <vt:lpstr>Source Code Pro</vt:lpstr>
      <vt:lpstr>PT Sans</vt:lpstr>
      <vt:lpstr>Fira Code</vt:lpstr>
      <vt:lpstr>Bebas Neue</vt:lpstr>
      <vt:lpstr>Anaheim</vt:lpstr>
      <vt:lpstr>Source Code Pro Medium</vt:lpstr>
      <vt:lpstr>Arial</vt:lpstr>
      <vt:lpstr>Nunito Light</vt:lpstr>
      <vt:lpstr>Introduction to Java Programming for High School by Slidesgo</vt:lpstr>
      <vt:lpstr>Apache Commons Validator Library</vt:lpstr>
      <vt:lpstr>Content</vt:lpstr>
      <vt:lpstr>Project Goals</vt:lpstr>
      <vt:lpstr>Apache Commons Validator</vt:lpstr>
      <vt:lpstr>SonarCloud Analysis</vt:lpstr>
      <vt:lpstr>Issues Found</vt:lpstr>
      <vt:lpstr>Issues Fixed</vt:lpstr>
      <vt:lpstr>Code Coverage</vt:lpstr>
      <vt:lpstr>Mutation Testing</vt:lpstr>
      <vt:lpstr>Benchmarking Tools</vt:lpstr>
      <vt:lpstr>Automated Testing Generation</vt:lpstr>
      <vt:lpstr>Software Vulnerabilities</vt:lpstr>
      <vt:lpstr>Software Vulnerabilities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Java Programming   for High School</dc:title>
  <dc:creator>Katia Perchet</dc:creator>
  <cp:lastModifiedBy>Perchet, Katia Melanie</cp:lastModifiedBy>
  <cp:revision>5</cp:revision>
  <dcterms:modified xsi:type="dcterms:W3CDTF">2024-02-09T18:14:40Z</dcterms:modified>
</cp:coreProperties>
</file>