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5"/>
  </p:notesMasterIdLst>
  <p:handoutMasterIdLst>
    <p:handoutMasterId r:id="rId76"/>
  </p:handoutMasterIdLst>
  <p:sldIdLst>
    <p:sldId id="274" r:id="rId2"/>
    <p:sldId id="278" r:id="rId3"/>
    <p:sldId id="259" r:id="rId4"/>
    <p:sldId id="313" r:id="rId5"/>
    <p:sldId id="314" r:id="rId6"/>
    <p:sldId id="279" r:id="rId7"/>
    <p:sldId id="315" r:id="rId8"/>
    <p:sldId id="316" r:id="rId9"/>
    <p:sldId id="318" r:id="rId10"/>
    <p:sldId id="319" r:id="rId11"/>
    <p:sldId id="320" r:id="rId12"/>
    <p:sldId id="321" r:id="rId13"/>
    <p:sldId id="322" r:id="rId14"/>
    <p:sldId id="317" r:id="rId15"/>
    <p:sldId id="323" r:id="rId16"/>
    <p:sldId id="324" r:id="rId17"/>
    <p:sldId id="325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6" r:id="rId26"/>
    <p:sldId id="337" r:id="rId27"/>
    <p:sldId id="335" r:id="rId28"/>
    <p:sldId id="338" r:id="rId29"/>
    <p:sldId id="339" r:id="rId30"/>
    <p:sldId id="340" r:id="rId31"/>
    <p:sldId id="341" r:id="rId32"/>
    <p:sldId id="342" r:id="rId33"/>
    <p:sldId id="326" r:id="rId34"/>
    <p:sldId id="343" r:id="rId35"/>
    <p:sldId id="344" r:id="rId36"/>
    <p:sldId id="345" r:id="rId37"/>
    <p:sldId id="347" r:id="rId38"/>
    <p:sldId id="348" r:id="rId39"/>
    <p:sldId id="349" r:id="rId40"/>
    <p:sldId id="351" r:id="rId41"/>
    <p:sldId id="350" r:id="rId42"/>
    <p:sldId id="352" r:id="rId43"/>
    <p:sldId id="353" r:id="rId44"/>
    <p:sldId id="355" r:id="rId45"/>
    <p:sldId id="346" r:id="rId46"/>
    <p:sldId id="356" r:id="rId47"/>
    <p:sldId id="357" r:id="rId48"/>
    <p:sldId id="358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59" r:id="rId60"/>
    <p:sldId id="370" r:id="rId61"/>
    <p:sldId id="371" r:id="rId62"/>
    <p:sldId id="372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2" r:id="rId71"/>
    <p:sldId id="383" r:id="rId72"/>
    <p:sldId id="384" r:id="rId73"/>
    <p:sldId id="373" r:id="rId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ção" id="{8F343721-2960-4FF5-927F-057823463757}">
          <p14:sldIdLst>
            <p14:sldId id="274"/>
            <p14:sldId id="278"/>
            <p14:sldId id="259"/>
            <p14:sldId id="313"/>
            <p14:sldId id="314"/>
            <p14:sldId id="279"/>
          </p14:sldIdLst>
        </p14:section>
        <p14:section name="Programação OO" id="{DCBC6656-2382-4433-8F6D-9722475ACDD2}">
          <p14:sldIdLst>
            <p14:sldId id="315"/>
            <p14:sldId id="316"/>
            <p14:sldId id="318"/>
            <p14:sldId id="319"/>
            <p14:sldId id="320"/>
            <p14:sldId id="321"/>
            <p14:sldId id="322"/>
            <p14:sldId id="317"/>
          </p14:sldIdLst>
        </p14:section>
        <p14:section name="CLASSE, ATRIBUTOS, MÉTODOS" id="{715AE60B-1EE5-4CCC-AF37-779C20C931D6}">
          <p14:sldIdLst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6"/>
            <p14:sldId id="337"/>
            <p14:sldId id="335"/>
            <p14:sldId id="338"/>
            <p14:sldId id="339"/>
            <p14:sldId id="340"/>
            <p14:sldId id="341"/>
            <p14:sldId id="342"/>
            <p14:sldId id="326"/>
          </p14:sldIdLst>
        </p14:section>
        <p14:section name="CONSTRUTORES E DESTRUTORES" id="{36B8AD40-51A0-46CC-9802-96D5806B7F1B}">
          <p14:sldIdLst>
            <p14:sldId id="343"/>
            <p14:sldId id="344"/>
            <p14:sldId id="345"/>
            <p14:sldId id="347"/>
            <p14:sldId id="348"/>
            <p14:sldId id="349"/>
            <p14:sldId id="351"/>
            <p14:sldId id="350"/>
            <p14:sldId id="352"/>
            <p14:sldId id="353"/>
            <p14:sldId id="355"/>
            <p14:sldId id="346"/>
          </p14:sldIdLst>
        </p14:section>
        <p14:section name="MODIFICADORES" id="{6069DB90-26FD-41A8-A4D9-BFCD43612D6E}">
          <p14:sldIdLst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9"/>
          </p14:sldIdLst>
        </p14:section>
        <p14:section name="Apicação prática" id="{0BEF14AF-D922-45DD-9B41-EC297BDF1479}">
          <p14:sldIdLst>
            <p14:sldId id="370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4683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520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067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5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3" y="3189933"/>
            <a:ext cx="3647751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90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8285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7707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3446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3286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2626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881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34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030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85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10" r:id="rId13"/>
    <p:sldLayoutId id="2147483712" r:id="rId14"/>
    <p:sldLayoutId id="2147483664" r:id="rId15"/>
    <p:sldLayoutId id="2147483692" r:id="rId16"/>
    <p:sldLayoutId id="2147483665" r:id="rId17"/>
    <p:sldLayoutId id="2147483693" r:id="rId18"/>
    <p:sldLayoutId id="2147483690" r:id="rId19"/>
    <p:sldLayoutId id="2147483666" r:id="rId20"/>
    <p:sldLayoutId id="2147483691" r:id="rId21"/>
    <p:sldLayoutId id="2147483686" r:id="rId22"/>
    <p:sldLayoutId id="2147483675" r:id="rId23"/>
    <p:sldLayoutId id="2147483685" r:id="rId24"/>
    <p:sldLayoutId id="2147483684" r:id="rId25"/>
    <p:sldLayoutId id="2147483694" r:id="rId26"/>
    <p:sldLayoutId id="2147483687" r:id="rId27"/>
    <p:sldLayoutId id="2147483667" r:id="rId28"/>
    <p:sldLayoutId id="2147483670" r:id="rId29"/>
    <p:sldLayoutId id="2147483669" r:id="rId30"/>
    <p:sldLayoutId id="2147483676" r:id="rId31"/>
    <p:sldLayoutId id="2147483678" r:id="rId32"/>
    <p:sldLayoutId id="2147483677" r:id="rId33"/>
    <p:sldLayoutId id="2147483671" r:id="rId34"/>
    <p:sldLayoutId id="2147483688" r:id="rId35"/>
    <p:sldLayoutId id="2147483672" r:id="rId36"/>
    <p:sldLayoutId id="2147483679" r:id="rId37"/>
    <p:sldLayoutId id="2147483673" r:id="rId38"/>
    <p:sldLayoutId id="214748371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5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Dall’Oglio (2009, p. 86), o termo paradigma “representa </a:t>
            </a:r>
            <a:r>
              <a:rPr lang="pt-BR" sz="3200" dirty="0" smtClean="0"/>
              <a:t>toda uma </a:t>
            </a:r>
            <a:r>
              <a:rPr lang="pt-BR" sz="3200" dirty="0"/>
              <a:t>filosofia para a construção de sistemas”, buscando, assim, retratar a visão </a:t>
            </a:r>
            <a:r>
              <a:rPr lang="pt-BR" sz="3200" dirty="0" smtClean="0"/>
              <a:t>do mundo </a:t>
            </a:r>
            <a:r>
              <a:rPr lang="pt-BR" sz="3200" dirty="0"/>
              <a:t>real como um sistema de objetos cooperativos e colaborativos.</a:t>
            </a:r>
          </a:p>
        </p:txBody>
      </p:sp>
    </p:spTree>
    <p:extLst>
      <p:ext uri="{BB962C8B-B14F-4D97-AF65-F5344CB8AC3E}">
        <p14:creationId xmlns:p14="http://schemas.microsoft.com/office/powerpoint/2010/main" val="31901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Desenvolvimento </a:t>
            </a:r>
            <a:r>
              <a:rPr lang="pt-BR" sz="3200" dirty="0"/>
              <a:t>de software com a abordagem </a:t>
            </a:r>
            <a:r>
              <a:rPr lang="pt-BR" sz="3200" dirty="0" smtClean="0"/>
              <a:t>estrutural</a:t>
            </a:r>
          </a:p>
          <a:p>
            <a:pPr algn="ctr"/>
            <a:r>
              <a:rPr lang="pt-BR" sz="8800" dirty="0" smtClean="0"/>
              <a:t>X</a:t>
            </a:r>
          </a:p>
          <a:p>
            <a:pPr algn="ctr"/>
            <a:r>
              <a:rPr lang="pt-BR" sz="3200" dirty="0" smtClean="0"/>
              <a:t>Desenvolvimento </a:t>
            </a:r>
            <a:r>
              <a:rPr lang="pt-BR" sz="3200" dirty="0"/>
              <a:t>de software com a abordagem </a:t>
            </a:r>
            <a:r>
              <a:rPr lang="pt-BR" sz="3200" dirty="0" smtClean="0"/>
              <a:t>orientada a objetos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149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Desenvolvimento Estrutural possui </a:t>
            </a:r>
            <a:r>
              <a:rPr lang="pt-BR" sz="3200" dirty="0"/>
              <a:t>uma estrutura básica com instruções, decisões e </a:t>
            </a:r>
            <a:r>
              <a:rPr lang="pt-BR" sz="3200" dirty="0" smtClean="0"/>
              <a:t>interações de </a:t>
            </a:r>
            <a:r>
              <a:rPr lang="pt-BR" sz="3200" dirty="0"/>
              <a:t>forma sequencial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pPr algn="just"/>
            <a:r>
              <a:rPr lang="pt-BR" sz="3200" dirty="0" smtClean="0"/>
              <a:t>A </a:t>
            </a:r>
            <a:r>
              <a:rPr lang="pt-BR" sz="3200" dirty="0"/>
              <a:t>abordagem orientada a objetos </a:t>
            </a:r>
            <a:r>
              <a:rPr lang="pt-BR" sz="3200" dirty="0" smtClean="0"/>
              <a:t>consiste na </a:t>
            </a:r>
            <a:r>
              <a:rPr lang="pt-BR" sz="3200" dirty="0"/>
              <a:t>construção de módulos independentes ou objetos que podem ser </a:t>
            </a:r>
            <a:r>
              <a:rPr lang="pt-BR" sz="3200" dirty="0" smtClean="0"/>
              <a:t>facilmente substituídos</a:t>
            </a:r>
            <a:r>
              <a:rPr lang="pt-BR" sz="3200" dirty="0"/>
              <a:t>, modificados e reutilizados.</a:t>
            </a:r>
          </a:p>
        </p:txBody>
      </p:sp>
    </p:spTree>
    <p:extLst>
      <p:ext uri="{BB962C8B-B14F-4D97-AF65-F5344CB8AC3E}">
        <p14:creationId xmlns:p14="http://schemas.microsoft.com/office/powerpoint/2010/main" val="305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Os objetos </a:t>
            </a:r>
            <a:r>
              <a:rPr lang="pt-BR" sz="3200" dirty="0"/>
              <a:t>são definidos em classes – forma </a:t>
            </a:r>
            <a:r>
              <a:rPr lang="pt-BR" sz="3200" dirty="0" smtClean="0"/>
              <a:t>com características </a:t>
            </a:r>
            <a:r>
              <a:rPr lang="pt-BR" sz="3200" dirty="0"/>
              <a:t>e comportamentos </a:t>
            </a:r>
            <a:r>
              <a:rPr lang="pt-BR" sz="3200" dirty="0" smtClean="0"/>
              <a:t>–, em </a:t>
            </a:r>
            <a:r>
              <a:rPr lang="pt-BR" sz="3200" dirty="0"/>
              <a:t>que cada objeto criado é denominado de instância (SOMMERVILLE, 2011</a:t>
            </a:r>
            <a:r>
              <a:rPr lang="pt-BR" sz="3200" dirty="0" smtClean="0"/>
              <a:t>).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 Orientação a Objetos é um estilo de programação que permite aos </a:t>
            </a:r>
            <a:r>
              <a:rPr lang="pt-BR" sz="3200" dirty="0" smtClean="0"/>
              <a:t>desenvolvedores agruparem </a:t>
            </a:r>
            <a:r>
              <a:rPr lang="pt-BR" sz="3200" dirty="0"/>
              <a:t>tarefas semelhantes em </a:t>
            </a:r>
            <a:r>
              <a:rPr lang="pt-BR" sz="3200" dirty="0" smtClean="0"/>
              <a:t>classes </a:t>
            </a:r>
            <a:r>
              <a:rPr lang="pt-BR" sz="3200" dirty="0"/>
              <a:t>(SOMMERVILLE, 2011).</a:t>
            </a:r>
          </a:p>
        </p:txBody>
      </p:sp>
    </p:spTree>
    <p:extLst>
      <p:ext uri="{BB962C8B-B14F-4D97-AF65-F5344CB8AC3E}">
        <p14:creationId xmlns:p14="http://schemas.microsoft.com/office/powerpoint/2010/main" val="39664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82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62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CLASSE, ATRIBUTOS, MÉTODOS</a:t>
            </a:r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1552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Uma </a:t>
            </a:r>
            <a:r>
              <a:rPr lang="pt-BR" sz="3200" dirty="0"/>
              <a:t>classe </a:t>
            </a:r>
            <a:r>
              <a:rPr lang="pt-BR" sz="3200" dirty="0" smtClean="0"/>
              <a:t>representa a </a:t>
            </a:r>
            <a:r>
              <a:rPr lang="pt-BR" sz="3200" dirty="0"/>
              <a:t>abstração de um conjunto de objetos do mundo real que possui </a:t>
            </a:r>
            <a:r>
              <a:rPr lang="pt-BR" sz="3200" dirty="0" smtClean="0"/>
              <a:t>comportamentos e </a:t>
            </a:r>
            <a:r>
              <a:rPr lang="pt-BR" sz="3200" dirty="0"/>
              <a:t>características comuns (DALL’OGLIO, 2009</a:t>
            </a:r>
            <a:r>
              <a:rPr lang="pt-BR" sz="3200" dirty="0" smtClean="0"/>
              <a:t>).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Podemos exemplificar uma classe como um conjunto de características de </a:t>
            </a:r>
            <a:r>
              <a:rPr lang="pt-BR" sz="3200" dirty="0" smtClean="0"/>
              <a:t>um ser </a:t>
            </a:r>
            <a:r>
              <a:rPr lang="pt-BR" sz="3200" dirty="0"/>
              <a:t>humano, por exemplo: gênero, peso, altura, nome, e-mail, data de </a:t>
            </a:r>
            <a:r>
              <a:rPr lang="pt-BR" sz="3200" dirty="0" smtClean="0"/>
              <a:t>nascimento etc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4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67" y="1642234"/>
            <a:ext cx="6174077" cy="448793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09999" y="1867989"/>
            <a:ext cx="2246812" cy="6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68285" y="2694635"/>
            <a:ext cx="5717178" cy="2308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68285" y="5254955"/>
            <a:ext cx="5717178" cy="6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8020443" y="1867989"/>
            <a:ext cx="901337" cy="48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8020443" y="3644537"/>
            <a:ext cx="901337" cy="48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8007381" y="5372520"/>
            <a:ext cx="901337" cy="483326"/>
          </a:xfrm>
          <a:prstGeom prst="rightArrow">
            <a:avLst>
              <a:gd name="adj1" fmla="val 50000"/>
              <a:gd name="adj2" fmla="val 7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8989461" y="1651611"/>
            <a:ext cx="2824055" cy="944990"/>
          </a:xfrm>
        </p:spPr>
        <p:txBody>
          <a:bodyPr>
            <a:normAutofit/>
          </a:bodyPr>
          <a:lstStyle/>
          <a:p>
            <a:r>
              <a:rPr lang="pt-BR" dirty="0" smtClean="0"/>
              <a:t>NOME DA CLASSE</a:t>
            </a:r>
            <a:endParaRPr lang="pt-BR" dirty="0"/>
          </a:p>
        </p:txBody>
      </p:sp>
      <p:sp>
        <p:nvSpPr>
          <p:cNvPr id="11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8998168" y="3688941"/>
            <a:ext cx="2824055" cy="4408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12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8921780" y="5421085"/>
            <a:ext cx="2824055" cy="4408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MÉTODOS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79" y="1982527"/>
            <a:ext cx="7207444" cy="3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br>
              <a:rPr lang="pt-BR" dirty="0" smtClean="0"/>
            </a:br>
            <a:r>
              <a:rPr lang="pt-BR" dirty="0" smtClean="0"/>
              <a:t>PROGRAMAÇÃO </a:t>
            </a:r>
            <a:r>
              <a:rPr lang="pt-BR" dirty="0"/>
              <a:t>BACK END II</a:t>
            </a:r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364974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ATRIBUTO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Atributo é uma característica ou propriedade particular que os objetos de </a:t>
            </a:r>
            <a:r>
              <a:rPr lang="pt-BR" sz="3200" dirty="0" smtClean="0"/>
              <a:t>uma classe </a:t>
            </a:r>
            <a:r>
              <a:rPr lang="pt-BR" sz="3200" dirty="0"/>
              <a:t>possuem, assumindo valores diferentes para cada </a:t>
            </a:r>
            <a:r>
              <a:rPr lang="pt-BR" sz="3200" dirty="0" smtClean="0"/>
              <a:t>objeto.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Na </a:t>
            </a:r>
            <a:r>
              <a:rPr lang="pt-BR" sz="3200" dirty="0"/>
              <a:t>linguagem PHP não </a:t>
            </a:r>
            <a:r>
              <a:rPr lang="pt-BR" sz="3200" dirty="0" smtClean="0"/>
              <a:t>exige que </a:t>
            </a:r>
            <a:r>
              <a:rPr lang="pt-BR" sz="3200" dirty="0"/>
              <a:t>faça a declaração do tipo das variáveis ao </a:t>
            </a:r>
            <a:r>
              <a:rPr lang="pt-BR" sz="3200" dirty="0" smtClean="0"/>
              <a:t>utilizá-las.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31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ATRIBUTO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</a:t>
            </a:r>
            <a:r>
              <a:rPr lang="pt-BR" sz="3200" dirty="0" smtClean="0"/>
              <a:t>declarar um </a:t>
            </a:r>
            <a:r>
              <a:rPr lang="pt-BR" sz="3200" dirty="0"/>
              <a:t>atributo, colocaremos um identificador precedido da visibilidade (</a:t>
            </a:r>
            <a:r>
              <a:rPr lang="pt-BR" sz="3200" dirty="0" err="1" smtClean="0"/>
              <a:t>public</a:t>
            </a:r>
            <a:r>
              <a:rPr lang="pt-BR" sz="3200" dirty="0" smtClean="0"/>
              <a:t>, </a:t>
            </a:r>
            <a:r>
              <a:rPr lang="pt-BR" sz="3200" dirty="0" err="1" smtClean="0"/>
              <a:t>private</a:t>
            </a:r>
            <a:r>
              <a:rPr lang="pt-BR" sz="3200" dirty="0" smtClean="0"/>
              <a:t> </a:t>
            </a:r>
            <a:r>
              <a:rPr lang="pt-BR" sz="3200" dirty="0"/>
              <a:t>e </a:t>
            </a:r>
            <a:r>
              <a:rPr lang="pt-BR" sz="3200" dirty="0" err="1"/>
              <a:t>protected</a:t>
            </a:r>
            <a:r>
              <a:rPr lang="pt-BR" sz="3200" dirty="0"/>
              <a:t>) do </a:t>
            </a:r>
            <a:r>
              <a:rPr lang="pt-BR" sz="3200" dirty="0" smtClean="0"/>
              <a:t>atributo.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52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ATRIBUTO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15" y="1642234"/>
            <a:ext cx="6174077" cy="448793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83426" y="2730138"/>
            <a:ext cx="5595259" cy="2299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ATRIBUTO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47" y="1443259"/>
            <a:ext cx="6922066" cy="4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Para </a:t>
            </a:r>
            <a:r>
              <a:rPr lang="pt-BR" sz="3200" dirty="0"/>
              <a:t>Dall’Oglio (2009, p. 93), “um objeto é uma estrutura dinâmica </a:t>
            </a:r>
            <a:r>
              <a:rPr lang="pt-BR" sz="3200" dirty="0" smtClean="0"/>
              <a:t>originada com </a:t>
            </a:r>
            <a:r>
              <a:rPr lang="pt-BR" sz="3200" dirty="0"/>
              <a:t>base em uma classe”. Isso significa que um objeto é dinâmico, ou </a:t>
            </a:r>
            <a:r>
              <a:rPr lang="pt-BR" sz="3200" dirty="0" smtClean="0"/>
              <a:t>seja, ele </a:t>
            </a:r>
            <a:r>
              <a:rPr lang="pt-BR" sz="3200" dirty="0"/>
              <a:t>pode sofrer alterações no decorrer do seu curso de vida.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O </a:t>
            </a:r>
            <a:r>
              <a:rPr lang="pt-BR" sz="3200" dirty="0"/>
              <a:t>objeto é único </a:t>
            </a:r>
            <a:r>
              <a:rPr lang="pt-BR" sz="3200" dirty="0" smtClean="0"/>
              <a:t>e possui </a:t>
            </a:r>
            <a:r>
              <a:rPr lang="pt-BR" sz="3200" dirty="0"/>
              <a:t>comportamentos e características próprios. Ele é fruto de uma </a:t>
            </a:r>
            <a:r>
              <a:rPr lang="pt-BR" sz="3200" dirty="0" smtClean="0"/>
              <a:t>instância de </a:t>
            </a:r>
            <a:r>
              <a:rPr lang="pt-BR" sz="3200" dirty="0"/>
              <a:t>uma classe (BEZERRA, 2007).</a:t>
            </a:r>
          </a:p>
        </p:txBody>
      </p:sp>
    </p:spTree>
    <p:extLst>
      <p:ext uri="{BB962C8B-B14F-4D97-AF65-F5344CB8AC3E}">
        <p14:creationId xmlns:p14="http://schemas.microsoft.com/office/powerpoint/2010/main" val="4110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Dall’Oglio (2009, p. 93), “o objeto é um instância de </a:t>
            </a:r>
            <a:r>
              <a:rPr lang="pt-BR" sz="3200" dirty="0" smtClean="0"/>
              <a:t>uma classe</a:t>
            </a:r>
            <a:r>
              <a:rPr lang="pt-BR" sz="3200" dirty="0"/>
              <a:t>, porque o objeto existe durante dado instante de tempo – da sua </a:t>
            </a:r>
            <a:r>
              <a:rPr lang="pt-BR" sz="3200" dirty="0" smtClean="0"/>
              <a:t>criação até </a:t>
            </a:r>
            <a:r>
              <a:rPr lang="pt-BR" sz="3200" dirty="0"/>
              <a:t>a sua destruição”.</a:t>
            </a:r>
          </a:p>
        </p:txBody>
      </p:sp>
    </p:spTree>
    <p:extLst>
      <p:ext uri="{BB962C8B-B14F-4D97-AF65-F5344CB8AC3E}">
        <p14:creationId xmlns:p14="http://schemas.microsoft.com/office/powerpoint/2010/main" val="25185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instanciar um objeto, primeiro, criaremos uma variável que </a:t>
            </a:r>
            <a:r>
              <a:rPr lang="pt-BR" sz="3200" dirty="0" smtClean="0"/>
              <a:t>receberá a </a:t>
            </a:r>
            <a:r>
              <a:rPr lang="pt-BR" sz="3200" dirty="0"/>
              <a:t>instância da classe.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Para </a:t>
            </a:r>
            <a:r>
              <a:rPr lang="pt-BR" sz="3200" dirty="0"/>
              <a:t>instanciar uma classe, é utilizado o operador </a:t>
            </a:r>
            <a:r>
              <a:rPr lang="pt-BR" sz="3200" i="1" dirty="0" smtClean="0">
                <a:solidFill>
                  <a:srgbClr val="FF0000"/>
                </a:solidFill>
              </a:rPr>
              <a:t>new</a:t>
            </a:r>
            <a:r>
              <a:rPr lang="pt-BR" sz="3200" dirty="0" smtClean="0"/>
              <a:t>, seguido </a:t>
            </a:r>
            <a:r>
              <a:rPr lang="pt-BR" sz="3200" dirty="0"/>
              <a:t>do nome da classe, com abre e fecha parênteses.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59" y="4845940"/>
            <a:ext cx="8513760" cy="10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80" y="1536959"/>
            <a:ext cx="9658160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50" y="2241096"/>
            <a:ext cx="9775508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De acordo com Dall’Oglio (2009), um método é considerado um </a:t>
            </a:r>
            <a:r>
              <a:rPr lang="pt-BR" sz="3200" dirty="0" smtClean="0"/>
              <a:t>comportamento ou </a:t>
            </a:r>
            <a:r>
              <a:rPr lang="pt-BR" sz="3200" dirty="0"/>
              <a:t>uma funcionalidade específica e única de uma classe. </a:t>
            </a:r>
            <a:endParaRPr lang="pt-BR" sz="3200" dirty="0" smtClean="0"/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Isso </a:t>
            </a:r>
            <a:r>
              <a:rPr lang="pt-BR" sz="3200" dirty="0"/>
              <a:t>significa que </a:t>
            </a:r>
            <a:r>
              <a:rPr lang="pt-BR" sz="3200" dirty="0" smtClean="0"/>
              <a:t>o método </a:t>
            </a:r>
            <a:r>
              <a:rPr lang="pt-BR" sz="3200" dirty="0"/>
              <a:t>deve ser único, ou seja, deve possuir apenas uma única </a:t>
            </a:r>
            <a:r>
              <a:rPr lang="pt-BR" sz="3200" dirty="0" smtClean="0"/>
              <a:t>funcionalidade.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74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As nossas necessidades dos sistemas de informações estão, cada vez </a:t>
            </a:r>
            <a:r>
              <a:rPr lang="pt-BR" sz="3200" dirty="0" smtClean="0"/>
              <a:t>mais, baseadas na web</a:t>
            </a:r>
            <a:r>
              <a:rPr lang="pt-BR" sz="3200" dirty="0"/>
              <a:t>, por isso, devemos nos empenhar em como lidar com o Back End. 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A </a:t>
            </a:r>
            <a:r>
              <a:rPr lang="pt-BR" sz="3200" dirty="0"/>
              <a:t>parte visual </a:t>
            </a:r>
            <a:r>
              <a:rPr lang="pt-BR" sz="3200" dirty="0" smtClean="0"/>
              <a:t>de um </a:t>
            </a:r>
            <a:r>
              <a:rPr lang="pt-BR" sz="3200" dirty="0"/>
              <a:t>projeto pode ser relevante para o usuário, mas, caso o Back </a:t>
            </a:r>
            <a:r>
              <a:rPr lang="pt-BR" sz="3200" dirty="0" err="1"/>
              <a:t>End</a:t>
            </a:r>
            <a:r>
              <a:rPr lang="pt-BR" sz="3200" dirty="0"/>
              <a:t> apresente falhas </a:t>
            </a:r>
            <a:r>
              <a:rPr lang="pt-BR" sz="3200" dirty="0" smtClean="0"/>
              <a:t>de programação</a:t>
            </a:r>
            <a:r>
              <a:rPr lang="pt-BR" sz="3200" dirty="0"/>
              <a:t>, isso será um problema considerável.</a:t>
            </a:r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25" y="2035225"/>
            <a:ext cx="8943283" cy="34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8032"/>
          <a:stretch/>
        </p:blipFill>
        <p:spPr>
          <a:xfrm>
            <a:off x="1143834" y="1429368"/>
            <a:ext cx="10758521" cy="39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092"/>
          <a:stretch/>
        </p:blipFill>
        <p:spPr>
          <a:xfrm>
            <a:off x="2464934" y="1249000"/>
            <a:ext cx="7915275" cy="51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6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71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CONSTRUTORES E DESTRUTORES</a:t>
            </a:r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334402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MÉTODOS CONSTRUTORES </a:t>
            </a:r>
            <a:r>
              <a:rPr lang="pt-BR" dirty="0"/>
              <a:t>E DESTRUTORES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Em Orientação a Objetos, todas as classes possuem, nativamente, um </a:t>
            </a:r>
            <a:r>
              <a:rPr lang="pt-BR" sz="3200" dirty="0" smtClean="0"/>
              <a:t>método construtor </a:t>
            </a:r>
            <a:r>
              <a:rPr lang="pt-BR" sz="3200" dirty="0"/>
              <a:t>e um destrutor que será executado no momento da instância de </a:t>
            </a:r>
            <a:r>
              <a:rPr lang="pt-BR" sz="3200" dirty="0" smtClean="0"/>
              <a:t>um objeto </a:t>
            </a:r>
            <a:r>
              <a:rPr lang="pt-BR" sz="3200" dirty="0"/>
              <a:t>ou da destruição do </a:t>
            </a:r>
            <a:r>
              <a:rPr lang="pt-BR" sz="3200" dirty="0" smtClean="0"/>
              <a:t>objeto.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88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 método construtor é um método especial, executado na instância da </a:t>
            </a:r>
            <a:r>
              <a:rPr lang="pt-BR" sz="3200" dirty="0" smtClean="0"/>
              <a:t>classe pelo </a:t>
            </a:r>
            <a:r>
              <a:rPr lang="pt-BR" sz="3200" dirty="0"/>
              <a:t>operador </a:t>
            </a:r>
            <a:r>
              <a:rPr lang="pt-BR" sz="3200" i="1" dirty="0">
                <a:solidFill>
                  <a:srgbClr val="FF0000"/>
                </a:solidFill>
              </a:rPr>
              <a:t>new</a:t>
            </a:r>
            <a:r>
              <a:rPr lang="pt-BR" sz="3200" dirty="0"/>
              <a:t>, e esse método não produz um valor de retorno, pois </a:t>
            </a:r>
            <a:r>
              <a:rPr lang="pt-BR" sz="3200" dirty="0" smtClean="0"/>
              <a:t>estará retornando </a:t>
            </a:r>
            <a:r>
              <a:rPr lang="pt-BR" sz="3200" dirty="0"/>
              <a:t>o próprio </a:t>
            </a:r>
            <a:r>
              <a:rPr lang="pt-BR" sz="3200" dirty="0" smtClean="0"/>
              <a:t>objeto.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171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 momento da instância do objeto $</a:t>
            </a:r>
            <a:r>
              <a:rPr lang="pt-BR" sz="3200" dirty="0" smtClean="0"/>
              <a:t>pessoa = </a:t>
            </a:r>
            <a:r>
              <a:rPr lang="pt-BR" sz="3200" dirty="0"/>
              <a:t>new Pessoa();, o construtor não recebeu parâmetros e, também, não </a:t>
            </a:r>
            <a:r>
              <a:rPr lang="pt-BR" sz="3200" dirty="0" smtClean="0"/>
              <a:t>o implementamos</a:t>
            </a:r>
            <a:r>
              <a:rPr lang="pt-BR" sz="3200" dirty="0"/>
              <a:t>. Dessa forma, todos os atributos receberam um valor </a:t>
            </a:r>
            <a:r>
              <a:rPr lang="pt-BR" sz="3200" dirty="0" smtClean="0"/>
              <a:t>NULL automaticamente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47" y="1627658"/>
            <a:ext cx="9890760" cy="15192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99" y="3146896"/>
            <a:ext cx="8518208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CONTEÚDO PROGRAMADO DA DSICIPLINA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Abordaremos </a:t>
            </a:r>
            <a:r>
              <a:rPr lang="pt-BR" sz="3200" dirty="0" smtClean="0"/>
              <a:t>conceitos básicos </a:t>
            </a:r>
            <a:r>
              <a:rPr lang="pt-BR" sz="3200" dirty="0"/>
              <a:t>do paradigma de Orientação a Objetos com </a:t>
            </a:r>
            <a:r>
              <a:rPr lang="pt-BR" sz="3200" dirty="0" smtClean="0"/>
              <a:t>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Modelagem de sistemas com documentação UML.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Modificadores </a:t>
            </a:r>
            <a:r>
              <a:rPr lang="pt-BR" sz="3200" dirty="0"/>
              <a:t>de acesso, as funcionalidades e </a:t>
            </a:r>
            <a:r>
              <a:rPr lang="pt-BR" sz="3200" dirty="0" smtClean="0"/>
              <a:t>oportunidades possíveis </a:t>
            </a:r>
            <a:r>
              <a:rPr lang="pt-BR" sz="3200" dirty="0"/>
              <a:t>em se trabalhar com PHP </a:t>
            </a:r>
            <a:r>
              <a:rPr lang="pt-BR" sz="3200" dirty="0" smtClean="0"/>
              <a:t>OO.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50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Vamos reescrever a nossa classe Pessoa() implementando um construtor </a:t>
            </a:r>
            <a:r>
              <a:rPr lang="pt-BR" sz="3200" dirty="0" smtClean="0"/>
              <a:t>que receberá</a:t>
            </a:r>
            <a:r>
              <a:rPr lang="pt-BR" sz="3200" dirty="0"/>
              <a:t>, por parâmetros, os campos da classe para que, ao inicializar o </a:t>
            </a:r>
            <a:r>
              <a:rPr lang="pt-BR" sz="3200" dirty="0" smtClean="0"/>
              <a:t>objeto $pessoa</a:t>
            </a:r>
            <a:r>
              <a:rPr lang="pt-BR" sz="3200" dirty="0"/>
              <a:t>, ele já esteja com seus respectivos </a:t>
            </a:r>
            <a:r>
              <a:rPr lang="pt-BR" sz="3200" dirty="0" smtClean="0"/>
              <a:t>valores.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30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75" y="1443259"/>
            <a:ext cx="8122227" cy="35329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93670" y="5365547"/>
            <a:ext cx="942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Ao instanciar a </a:t>
            </a:r>
            <a:r>
              <a:rPr lang="pt-BR" sz="2400" dirty="0" smtClean="0"/>
              <a:t>classe, lembre </a:t>
            </a:r>
            <a:r>
              <a:rPr lang="pt-BR" sz="2400" dirty="0"/>
              <a:t>de manter a mesma ordem dos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947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DESTRUTOR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 método destrutor é um outro método especial executado </a:t>
            </a:r>
            <a:r>
              <a:rPr lang="pt-BR" sz="3200" dirty="0" smtClean="0"/>
              <a:t>automaticamente quando </a:t>
            </a:r>
            <a:r>
              <a:rPr lang="pt-BR" sz="3200" dirty="0"/>
              <a:t>o objeto é </a:t>
            </a:r>
            <a:r>
              <a:rPr lang="pt-BR" sz="3200" dirty="0" err="1"/>
              <a:t>desalocado</a:t>
            </a:r>
            <a:r>
              <a:rPr lang="pt-BR" sz="3200" dirty="0"/>
              <a:t> da memória. Esse processo pode ocorrer de </a:t>
            </a:r>
            <a:r>
              <a:rPr lang="pt-BR" sz="3200" dirty="0" smtClean="0"/>
              <a:t>forma natural</a:t>
            </a:r>
            <a:r>
              <a:rPr lang="pt-BR" sz="3200" dirty="0"/>
              <a:t>, ou seja, quando terminar as chamadas do objeto à </a:t>
            </a:r>
            <a:r>
              <a:rPr lang="pt-BR" sz="3200" dirty="0" smtClean="0"/>
              <a:t>classe.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48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DESTRUTOR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Podemos forçamos o </a:t>
            </a:r>
            <a:r>
              <a:rPr lang="pt-BR" sz="3200" dirty="0"/>
              <a:t>PHP a liberar a referência do objeto pelo </a:t>
            </a:r>
            <a:r>
              <a:rPr lang="pt-BR" sz="3200" dirty="0" smtClean="0"/>
              <a:t>comando de implementação do </a:t>
            </a:r>
            <a:r>
              <a:rPr lang="pt-BR" sz="3200" dirty="0"/>
              <a:t>método </a:t>
            </a:r>
            <a:r>
              <a:rPr lang="pt-BR" sz="3200" dirty="0" smtClean="0"/>
              <a:t>destrutor.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91" y="3306740"/>
            <a:ext cx="6120704" cy="24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MÉTODO DESTRUTOR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Incluímos o método </a:t>
            </a:r>
            <a:r>
              <a:rPr lang="pt-BR" sz="3200" dirty="0"/>
              <a:t>no final </a:t>
            </a:r>
            <a:r>
              <a:rPr lang="pt-BR" sz="3200" dirty="0" smtClean="0"/>
              <a:t>da classe, resultado </a:t>
            </a:r>
            <a:r>
              <a:rPr lang="pt-BR" sz="3200" dirty="0"/>
              <a:t>após executar </a:t>
            </a:r>
            <a:r>
              <a:rPr lang="pt-BR" sz="3200" dirty="0" smtClean="0"/>
              <a:t>a classe se executado o </a:t>
            </a:r>
            <a:r>
              <a:rPr lang="pt-BR" sz="3200" dirty="0"/>
              <a:t>método destrutor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13" y="3189208"/>
            <a:ext cx="9280767" cy="27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662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MODIFICADORES DE ACESSO PUBLIC,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PRIVATE </a:t>
            </a:r>
            <a:r>
              <a:rPr lang="pt-BR" dirty="0"/>
              <a:t>E PROTECTED</a:t>
            </a: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1087576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Modificadores de acesso são termos que dizem o nível de acesso aos atributos, métodos e classes. Tal processo é implementando para gerar proteção e segurança de acesso no paradigma OO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err="1" smtClean="0"/>
              <a:t>Public</a:t>
            </a:r>
            <a:r>
              <a:rPr lang="pt-BR" sz="3200" dirty="0"/>
              <a:t> - </a:t>
            </a:r>
            <a:r>
              <a:rPr lang="pt-BR" sz="3200" dirty="0" smtClean="0"/>
              <a:t>Private - </a:t>
            </a:r>
            <a:r>
              <a:rPr lang="pt-BR" sz="3200" dirty="0" err="1" smtClean="0"/>
              <a:t>Protected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84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/>
              <a:t>DE </a:t>
            </a:r>
            <a:r>
              <a:rPr lang="pt-BR" dirty="0" smtClean="0"/>
              <a:t>ACESSO PUBLIC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 modificar </a:t>
            </a:r>
            <a:r>
              <a:rPr lang="pt-BR" sz="2800" dirty="0" err="1" smtClean="0"/>
              <a:t>Public</a:t>
            </a:r>
            <a:r>
              <a:rPr lang="pt-BR" sz="2800" dirty="0" smtClean="0"/>
              <a:t> apresenta visibilidade e acesso dos atributos e métodos a qual processo que deseja implementar suas funcionalidades.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Este </a:t>
            </a:r>
            <a:r>
              <a:rPr lang="pt-BR" sz="2800" dirty="0"/>
              <a:t>é o nível de acesso mais permissivo, </a:t>
            </a:r>
            <a:r>
              <a:rPr lang="pt-BR" sz="2800" dirty="0" smtClean="0"/>
              <a:t>ou </a:t>
            </a:r>
            <a:r>
              <a:rPr lang="pt-BR" sz="2800" dirty="0"/>
              <a:t>seja, pode ser acessado em qualquer outro </a:t>
            </a:r>
            <a:r>
              <a:rPr lang="pt-BR" sz="2800" dirty="0" smtClean="0"/>
              <a:t>ponto do </a:t>
            </a:r>
            <a:r>
              <a:rPr lang="pt-BR" sz="2800" dirty="0"/>
              <a:t>código e por outras classes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Notação </a:t>
            </a:r>
            <a:r>
              <a:rPr lang="pt-BR" sz="2800" dirty="0" err="1"/>
              <a:t>Public</a:t>
            </a:r>
            <a:r>
              <a:rPr lang="pt-BR" sz="2800" dirty="0"/>
              <a:t> na UML (+)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97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CONTEÚDO PROGRAMADO DA DSICIPLINA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Relacionamento </a:t>
            </a:r>
            <a:r>
              <a:rPr lang="pt-BR" sz="3200" dirty="0"/>
              <a:t>das classes, o reuso de módulos e </a:t>
            </a:r>
            <a:r>
              <a:rPr lang="pt-BR" sz="3200" dirty="0" smtClean="0"/>
              <a:t>funcionalidades.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conceitos de banco de dados relacionais e </a:t>
            </a:r>
            <a:r>
              <a:rPr lang="pt-BR" sz="3200" dirty="0" smtClean="0"/>
              <a:t>os aspectos </a:t>
            </a:r>
            <a:r>
              <a:rPr lang="pt-BR" sz="3200" dirty="0"/>
              <a:t>da linguagem </a:t>
            </a:r>
            <a:r>
              <a:rPr lang="pt-BR" sz="3200" dirty="0" smtClean="0"/>
              <a:t>SQL</a:t>
            </a:r>
            <a:r>
              <a:rPr lang="pt-BR" sz="3200" dirty="0"/>
              <a:t>, implementação </a:t>
            </a:r>
            <a:r>
              <a:rPr lang="pt-BR" sz="3200" dirty="0" err="1"/>
              <a:t>MySQLi</a:t>
            </a:r>
            <a:r>
              <a:rPr lang="pt-BR" sz="3200" dirty="0"/>
              <a:t> e </a:t>
            </a:r>
            <a:r>
              <a:rPr lang="pt-BR" sz="3200" dirty="0" smtClean="0"/>
              <a:t>PDO.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Arquiteturas e </a:t>
            </a:r>
            <a:r>
              <a:rPr lang="pt-BR" sz="3200" dirty="0"/>
              <a:t>ferramentas que podem ser utilizadas para auxiliar </a:t>
            </a:r>
            <a:r>
              <a:rPr lang="pt-BR" sz="3200" dirty="0" smtClean="0"/>
              <a:t>no desenvolvedor.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30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/>
              <a:t>DE </a:t>
            </a:r>
            <a:r>
              <a:rPr lang="pt-BR" dirty="0" smtClean="0"/>
              <a:t>ACESSO PRIVATE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 modificar Private apresenta visibilidade e </a:t>
            </a:r>
            <a:r>
              <a:rPr lang="pt-BR" sz="2800" dirty="0"/>
              <a:t>acesso </a:t>
            </a:r>
            <a:r>
              <a:rPr lang="pt-BR" sz="2800" dirty="0" smtClean="0"/>
              <a:t>apenas de dentro da própria classe </a:t>
            </a:r>
            <a:r>
              <a:rPr lang="pt-BR" sz="2800" dirty="0"/>
              <a:t>em </a:t>
            </a:r>
            <a:r>
              <a:rPr lang="pt-BR" sz="2800" dirty="0" smtClean="0"/>
              <a:t>que foram </a:t>
            </a:r>
            <a:r>
              <a:rPr lang="pt-BR" sz="2800" dirty="0"/>
              <a:t>declarados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Desta </a:t>
            </a:r>
            <a:r>
              <a:rPr lang="pt-BR" sz="2800" dirty="0" smtClean="0"/>
              <a:t>forma </a:t>
            </a:r>
            <a:r>
              <a:rPr lang="pt-BR" sz="2800" dirty="0"/>
              <a:t>os </a:t>
            </a:r>
            <a:r>
              <a:rPr lang="pt-BR" sz="2800" dirty="0" smtClean="0"/>
              <a:t>atributos, métodos ou funções </a:t>
            </a:r>
            <a:r>
              <a:rPr lang="pt-BR" sz="2800" dirty="0"/>
              <a:t>não podem ser acessados de </a:t>
            </a:r>
            <a:r>
              <a:rPr lang="pt-BR" sz="2800" dirty="0" smtClean="0"/>
              <a:t>fora da </a:t>
            </a:r>
            <a:r>
              <a:rPr lang="pt-BR" sz="2800" dirty="0"/>
              <a:t>classe em que eles estão contidos.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Notação </a:t>
            </a:r>
            <a:r>
              <a:rPr lang="pt-BR" sz="2800" dirty="0" smtClean="0"/>
              <a:t>Private </a:t>
            </a:r>
            <a:r>
              <a:rPr lang="pt-BR" sz="2800" dirty="0"/>
              <a:t>na UML </a:t>
            </a:r>
            <a:r>
              <a:rPr lang="pt-BR" sz="2800" dirty="0" smtClean="0"/>
              <a:t>(-)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664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/>
              <a:t>DE </a:t>
            </a:r>
            <a:r>
              <a:rPr lang="pt-BR" dirty="0" smtClean="0"/>
              <a:t>ACESSO PROTECTED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modificar </a:t>
            </a:r>
            <a:r>
              <a:rPr lang="pt-BR" sz="2800" dirty="0" err="1" smtClean="0"/>
              <a:t>Protected</a:t>
            </a:r>
            <a:r>
              <a:rPr lang="pt-BR" sz="2800" dirty="0" smtClean="0"/>
              <a:t> apresenta visibilidade e </a:t>
            </a:r>
            <a:r>
              <a:rPr lang="pt-BR" sz="2800" dirty="0"/>
              <a:t>acesso </a:t>
            </a:r>
            <a:r>
              <a:rPr lang="pt-BR" sz="2800" dirty="0" smtClean="0"/>
              <a:t>só </a:t>
            </a:r>
            <a:r>
              <a:rPr lang="pt-BR" sz="2800" dirty="0"/>
              <a:t>podem ser acessados </a:t>
            </a:r>
            <a:r>
              <a:rPr lang="pt-BR" sz="2800" dirty="0" smtClean="0"/>
              <a:t>pela própria </a:t>
            </a:r>
            <a:r>
              <a:rPr lang="pt-BR" sz="2800" dirty="0"/>
              <a:t>classe ou classes filhas </a:t>
            </a:r>
            <a:r>
              <a:rPr lang="pt-BR" sz="2800" dirty="0" smtClean="0"/>
              <a:t>da classe principal (herança).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Notação Private </a:t>
            </a:r>
            <a:r>
              <a:rPr lang="pt-BR" sz="2800" dirty="0"/>
              <a:t>na UML </a:t>
            </a:r>
            <a:r>
              <a:rPr lang="pt-BR" sz="2800" dirty="0" smtClean="0"/>
              <a:t>(#)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37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63" y="1435224"/>
            <a:ext cx="6875158" cy="50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modificar a visibilidade de um atributo ou método, devemos </a:t>
            </a:r>
            <a:r>
              <a:rPr lang="pt-BR" sz="3200" dirty="0" smtClean="0"/>
              <a:t>alterar a declaração para um dos modificadores </a:t>
            </a:r>
            <a:r>
              <a:rPr lang="pt-BR" sz="3200" dirty="0" err="1" smtClean="0"/>
              <a:t>Public</a:t>
            </a:r>
            <a:r>
              <a:rPr lang="pt-BR" sz="3200" dirty="0" smtClean="0"/>
              <a:t> </a:t>
            </a:r>
            <a:r>
              <a:rPr lang="pt-BR" sz="3200" dirty="0"/>
              <a:t>- </a:t>
            </a:r>
            <a:r>
              <a:rPr lang="pt-BR" sz="3200" dirty="0" smtClean="0"/>
              <a:t>Private - </a:t>
            </a:r>
            <a:r>
              <a:rPr lang="pt-BR" sz="3200" dirty="0" err="1" smtClean="0"/>
              <a:t>Protected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1" y="3507156"/>
            <a:ext cx="6200585" cy="23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que seja possível acessar os atributos </a:t>
            </a:r>
            <a:r>
              <a:rPr lang="pt-BR" sz="3200" i="1" dirty="0" err="1">
                <a:solidFill>
                  <a:srgbClr val="FF0000"/>
                </a:solidFill>
              </a:rPr>
              <a:t>private</a:t>
            </a:r>
            <a:r>
              <a:rPr lang="pt-BR" sz="3200" dirty="0"/>
              <a:t> e </a:t>
            </a:r>
            <a:r>
              <a:rPr lang="pt-BR" sz="3200" i="1" dirty="0" err="1">
                <a:solidFill>
                  <a:srgbClr val="FF0000"/>
                </a:solidFill>
              </a:rPr>
              <a:t>protected</a:t>
            </a:r>
            <a:r>
              <a:rPr lang="pt-BR" sz="3200" dirty="0"/>
              <a:t>, necessitamos </a:t>
            </a:r>
            <a:r>
              <a:rPr lang="pt-BR" sz="3200" dirty="0" smtClean="0"/>
              <a:t>de métodos </a:t>
            </a:r>
            <a:r>
              <a:rPr lang="pt-BR" sz="3200" dirty="0"/>
              <a:t>públicos, conhecidos como modificadores de acesso </a:t>
            </a:r>
            <a:r>
              <a:rPr lang="pt-BR" sz="3200" dirty="0" err="1"/>
              <a:t>setters</a:t>
            </a:r>
            <a:r>
              <a:rPr lang="pt-BR" sz="3200" dirty="0"/>
              <a:t> e </a:t>
            </a:r>
            <a:r>
              <a:rPr lang="pt-BR" sz="3200" dirty="0" err="1" smtClean="0"/>
              <a:t>getters</a:t>
            </a:r>
            <a:r>
              <a:rPr lang="pt-BR" sz="3200" dirty="0" smtClean="0"/>
              <a:t>, que </a:t>
            </a:r>
            <a:r>
              <a:rPr lang="pt-BR" sz="3200" dirty="0" err="1"/>
              <a:t>setam</a:t>
            </a:r>
            <a:r>
              <a:rPr lang="pt-BR" sz="3200" dirty="0"/>
              <a:t> e resgatam valores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54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81" y="1935454"/>
            <a:ext cx="8429625" cy="1571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1" y="4169092"/>
            <a:ext cx="6981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O método </a:t>
            </a:r>
            <a:r>
              <a:rPr lang="pt-BR" sz="3200" i="1" dirty="0" err="1" smtClean="0">
                <a:solidFill>
                  <a:srgbClr val="FF0000"/>
                </a:solidFill>
              </a:rPr>
              <a:t>get</a:t>
            </a:r>
            <a:r>
              <a:rPr lang="pt-BR" sz="3200" dirty="0" smtClean="0"/>
              <a:t> </a:t>
            </a:r>
            <a:r>
              <a:rPr lang="pt-BR" sz="3200" dirty="0"/>
              <a:t>recebe, por parâmetro, o valor a ser resgatado no atributo da classe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Invocamos </a:t>
            </a:r>
            <a:r>
              <a:rPr lang="pt-BR" sz="3200" dirty="0"/>
              <a:t>os métodos </a:t>
            </a:r>
            <a:r>
              <a:rPr lang="pt-BR" sz="3200" dirty="0" err="1">
                <a:solidFill>
                  <a:srgbClr val="FF0000"/>
                </a:solidFill>
              </a:rPr>
              <a:t>setters</a:t>
            </a:r>
            <a:r>
              <a:rPr lang="pt-BR" sz="3200" dirty="0"/>
              <a:t> para armazenar os valores dos </a:t>
            </a:r>
            <a:r>
              <a:rPr lang="pt-BR" sz="3200" dirty="0" smtClean="0"/>
              <a:t>campos do objeto. </a:t>
            </a:r>
            <a:r>
              <a:rPr lang="pt-BR" sz="3200" dirty="0"/>
              <a:t>Além </a:t>
            </a:r>
            <a:r>
              <a:rPr lang="pt-BR" sz="3200" dirty="0" smtClean="0"/>
              <a:t>disso, invocamos </a:t>
            </a:r>
            <a:r>
              <a:rPr lang="pt-BR" sz="3200" dirty="0"/>
              <a:t>os métodos </a:t>
            </a:r>
            <a:r>
              <a:rPr lang="pt-BR" sz="3200" dirty="0" err="1">
                <a:solidFill>
                  <a:srgbClr val="FF0000"/>
                </a:solidFill>
              </a:rPr>
              <a:t>getters</a:t>
            </a:r>
            <a:r>
              <a:rPr lang="pt-BR" sz="3200" dirty="0"/>
              <a:t> para devolver os valores e serem impressos na tela.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080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1443259"/>
            <a:ext cx="3714750" cy="1314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4" y="2950224"/>
            <a:ext cx="6048375" cy="1504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04" y="4647689"/>
            <a:ext cx="4752975" cy="1514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323704" y="1443259"/>
            <a:ext cx="3714750" cy="1314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323703" y="2950224"/>
            <a:ext cx="5638799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49829" y="4621563"/>
            <a:ext cx="5638799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290457" y="1789611"/>
            <a:ext cx="61395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7219406" y="3500224"/>
            <a:ext cx="61395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7219406" y="5210838"/>
            <a:ext cx="61395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6076679" y="1827438"/>
            <a:ext cx="4550501" cy="38361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15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8090264" y="3510892"/>
            <a:ext cx="3574867" cy="38361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SET DO ATRIBUTO</a:t>
            </a:r>
            <a:endParaRPr lang="pt-BR" dirty="0"/>
          </a:p>
        </p:txBody>
      </p:sp>
      <p:sp>
        <p:nvSpPr>
          <p:cNvPr id="16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8064138" y="5232176"/>
            <a:ext cx="3574867" cy="38361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GET DO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Para </a:t>
            </a:r>
            <a:r>
              <a:rPr lang="pt-BR" sz="3200" dirty="0"/>
              <a:t>cada atributo, temos um método set e um </a:t>
            </a:r>
            <a:r>
              <a:rPr lang="pt-BR" sz="3200" dirty="0" err="1"/>
              <a:t>get</a:t>
            </a:r>
            <a:r>
              <a:rPr lang="pt-BR" sz="3200" dirty="0"/>
              <a:t> respectivo. O </a:t>
            </a:r>
            <a:r>
              <a:rPr lang="pt-BR" sz="3200" dirty="0" smtClean="0"/>
              <a:t>construtor da </a:t>
            </a:r>
            <a:r>
              <a:rPr lang="pt-BR" sz="3200" dirty="0"/>
              <a:t>classe iniciará, de forma automática, com NULL, todos os atributos da </a:t>
            </a:r>
            <a:r>
              <a:rPr lang="pt-BR" sz="3200" dirty="0" smtClean="0"/>
              <a:t>classe.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Os modificadores de acesso são de extrema importância em um projeto, pois </a:t>
            </a:r>
            <a:r>
              <a:rPr lang="pt-BR" sz="3200" dirty="0" smtClean="0"/>
              <a:t>estão ligados </a:t>
            </a:r>
            <a:r>
              <a:rPr lang="pt-BR" sz="3200" dirty="0"/>
              <a:t>diretamente a critérios de segurança e pontos de acesso ao código.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124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4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499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246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APLICANDO NA PRÁTICA</a:t>
            </a: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83856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José é um aluno do curso de SI e está cursando a disciplina de Back </a:t>
            </a:r>
            <a:r>
              <a:rPr lang="pt-BR" sz="3200" dirty="0" err="1"/>
              <a:t>End</a:t>
            </a:r>
            <a:r>
              <a:rPr lang="pt-BR" sz="3200" dirty="0"/>
              <a:t> </a:t>
            </a:r>
            <a:r>
              <a:rPr lang="pt-BR" sz="3200" dirty="0" smtClean="0"/>
              <a:t>II. Por </a:t>
            </a:r>
            <a:r>
              <a:rPr lang="pt-BR" sz="3200" dirty="0"/>
              <a:t>ser aluno, José possui alguns atributos, como: um número de matrícula, </a:t>
            </a:r>
            <a:r>
              <a:rPr lang="pt-BR" sz="3200" dirty="0" smtClean="0"/>
              <a:t>suas quatro </a:t>
            </a:r>
            <a:r>
              <a:rPr lang="pt-BR" sz="3200" dirty="0"/>
              <a:t>notas que são acessíveis apenas para o cadastro dele, ou seja, não </a:t>
            </a:r>
            <a:r>
              <a:rPr lang="pt-BR" sz="3200" dirty="0" smtClean="0"/>
              <a:t>será recuperado </a:t>
            </a:r>
            <a:r>
              <a:rPr lang="pt-BR" sz="3200" dirty="0"/>
              <a:t>fora da classe.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1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 smtClean="0"/>
              <a:t>Além </a:t>
            </a:r>
            <a:r>
              <a:rPr lang="pt-BR" sz="3200" dirty="0"/>
              <a:t>desses </a:t>
            </a:r>
            <a:r>
              <a:rPr lang="pt-BR" sz="3200" dirty="0" smtClean="0"/>
              <a:t>atributos</a:t>
            </a:r>
            <a:r>
              <a:rPr lang="pt-BR" sz="3200" dirty="0"/>
              <a:t>, o seu nome é visível </a:t>
            </a:r>
            <a:r>
              <a:rPr lang="pt-BR" sz="3200" dirty="0" smtClean="0"/>
              <a:t>para todos </a:t>
            </a:r>
            <a:r>
              <a:rPr lang="pt-BR" sz="3200" dirty="0"/>
              <a:t>os alunos. José também deseja obter uma relação de notas e a sua média.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15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1943235"/>
            <a:ext cx="4943475" cy="37814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19794" y="4585063"/>
            <a:ext cx="4193177" cy="927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267179" y="4871203"/>
            <a:ext cx="61395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6894196" y="4917424"/>
            <a:ext cx="3574867" cy="38361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MÉTODOS PUBLIC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6336847" y="3358589"/>
            <a:ext cx="61395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idx="10"/>
          </p:nvPr>
        </p:nvSpPr>
        <p:spPr>
          <a:xfrm>
            <a:off x="7020470" y="3358589"/>
            <a:ext cx="3574867" cy="101434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ATRIBUTOS PUBLIC E PRIVATE</a:t>
            </a:r>
          </a:p>
          <a:p>
            <a:r>
              <a:rPr lang="pt-BR" sz="2000" dirty="0" smtClean="0"/>
              <a:t>Inteiro – Texto – Vetor (</a:t>
            </a:r>
            <a:r>
              <a:rPr lang="pt-BR" sz="2000" dirty="0" err="1" smtClean="0"/>
              <a:t>float</a:t>
            </a:r>
            <a:r>
              <a:rPr lang="pt-BR" sz="2000" dirty="0" smtClean="0"/>
              <a:t>)</a:t>
            </a:r>
          </a:p>
          <a:p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1603739" y="2848636"/>
            <a:ext cx="4193177" cy="1524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38" y="2370525"/>
            <a:ext cx="7694598" cy="29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3" y="2307046"/>
            <a:ext cx="9140677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14" y="1769793"/>
            <a:ext cx="7629716" cy="45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8" y="1997208"/>
            <a:ext cx="8586312" cy="36996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451" y="3824484"/>
            <a:ext cx="1959293" cy="4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27" y="1802950"/>
            <a:ext cx="6475095" cy="7962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27" y="2658483"/>
            <a:ext cx="7721918" cy="34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23119"/>
          <a:stretch>
            <a:fillRect/>
          </a:stretch>
        </p:blipFill>
        <p:spPr>
          <a:xfrm>
            <a:off x="5930538" y="1"/>
            <a:ext cx="62614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63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/>
              <a:t>&lt;?</a:t>
            </a:r>
            <a:r>
              <a:rPr lang="pt-BR" sz="2000" dirty="0" err="1"/>
              <a:t>php</a:t>
            </a:r>
            <a:endParaRPr lang="pt-BR" sz="2000" dirty="0"/>
          </a:p>
          <a:p>
            <a:pPr algn="just"/>
            <a:r>
              <a:rPr lang="pt-BR" sz="2000" dirty="0" err="1"/>
              <a:t>require_once</a:t>
            </a:r>
            <a:r>
              <a:rPr lang="pt-BR" sz="2000" dirty="0"/>
              <a:t>('classes/</a:t>
            </a:r>
            <a:r>
              <a:rPr lang="pt-BR" sz="2000" dirty="0" err="1"/>
              <a:t>Aluno.php</a:t>
            </a:r>
            <a:r>
              <a:rPr lang="pt-BR" sz="2000" dirty="0"/>
              <a:t>');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$aluno = new Aluno(1234, "Jose Fernandes");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($aluno-&gt;</a:t>
            </a:r>
            <a:r>
              <a:rPr lang="pt-BR" sz="2000" dirty="0" err="1"/>
              <a:t>setNotas</a:t>
            </a:r>
            <a:r>
              <a:rPr lang="pt-BR" sz="2000" dirty="0"/>
              <a:t>(6.5))? "&lt;</a:t>
            </a:r>
            <a:r>
              <a:rPr lang="pt-BR" sz="2000" dirty="0" err="1"/>
              <a:t>br</a:t>
            </a:r>
            <a:r>
              <a:rPr lang="pt-BR" sz="2000" dirty="0"/>
              <a:t>&gt;Nota incluída com sucesso": "&lt;</a:t>
            </a:r>
            <a:r>
              <a:rPr lang="pt-BR" sz="2000" dirty="0" err="1"/>
              <a:t>br</a:t>
            </a:r>
            <a:r>
              <a:rPr lang="pt-BR" sz="2000" dirty="0"/>
              <a:t>&gt;Erro ao Incluir Nota</a:t>
            </a:r>
            <a:r>
              <a:rPr lang="pt-BR" sz="2000" dirty="0" smtClean="0"/>
              <a:t>";</a:t>
            </a:r>
          </a:p>
          <a:p>
            <a:pPr algn="just"/>
            <a:r>
              <a:rPr lang="pt-BR" sz="2000" dirty="0" err="1" smtClean="0"/>
              <a:t>echo</a:t>
            </a:r>
            <a:r>
              <a:rPr lang="pt-BR" sz="2000" dirty="0" smtClean="0"/>
              <a:t> </a:t>
            </a:r>
            <a:r>
              <a:rPr lang="pt-BR" sz="2000" dirty="0"/>
              <a:t>($aluno-&gt;</a:t>
            </a:r>
            <a:r>
              <a:rPr lang="pt-BR" sz="2000" dirty="0" err="1"/>
              <a:t>setNotas</a:t>
            </a:r>
            <a:r>
              <a:rPr lang="pt-BR" sz="2000" dirty="0"/>
              <a:t>(5.5))? "&lt;</a:t>
            </a:r>
            <a:r>
              <a:rPr lang="pt-BR" sz="2000" dirty="0" err="1"/>
              <a:t>br</a:t>
            </a:r>
            <a:r>
              <a:rPr lang="pt-BR" sz="2000" dirty="0"/>
              <a:t>&gt;Nota incluída com sucesso": "&lt;</a:t>
            </a:r>
            <a:r>
              <a:rPr lang="pt-BR" sz="2000" dirty="0" err="1"/>
              <a:t>br</a:t>
            </a:r>
            <a:r>
              <a:rPr lang="pt-BR" sz="2000" dirty="0"/>
              <a:t>&gt;Erro ao Incluir Nota";</a:t>
            </a:r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($aluno-&gt;</a:t>
            </a:r>
            <a:r>
              <a:rPr lang="pt-BR" sz="2000" dirty="0" err="1"/>
              <a:t>setNotas</a:t>
            </a:r>
            <a:r>
              <a:rPr lang="pt-BR" sz="2000" dirty="0"/>
              <a:t>(6.5))? "&lt;</a:t>
            </a:r>
            <a:r>
              <a:rPr lang="pt-BR" sz="2000" dirty="0" err="1"/>
              <a:t>br</a:t>
            </a:r>
            <a:r>
              <a:rPr lang="pt-BR" sz="2000" dirty="0"/>
              <a:t>&gt;Nota incluída com sucesso": "&lt;</a:t>
            </a:r>
            <a:r>
              <a:rPr lang="pt-BR" sz="2000" dirty="0" err="1"/>
              <a:t>br</a:t>
            </a:r>
            <a:r>
              <a:rPr lang="pt-BR" sz="2000" dirty="0"/>
              <a:t>&gt;Erro ao Incluir Nota";</a:t>
            </a:r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($aluno-&gt;</a:t>
            </a:r>
            <a:r>
              <a:rPr lang="pt-BR" sz="2000" dirty="0" err="1"/>
              <a:t>setNotas</a:t>
            </a:r>
            <a:r>
              <a:rPr lang="pt-BR" sz="2000" dirty="0"/>
              <a:t>(5.5))? "&lt;</a:t>
            </a:r>
            <a:r>
              <a:rPr lang="pt-BR" sz="2000" dirty="0" err="1"/>
              <a:t>br</a:t>
            </a:r>
            <a:r>
              <a:rPr lang="pt-BR" sz="2000" dirty="0"/>
              <a:t>&gt;Nota incluída com sucesso": "&lt;</a:t>
            </a:r>
            <a:r>
              <a:rPr lang="pt-BR" sz="2000" dirty="0" err="1"/>
              <a:t>br</a:t>
            </a:r>
            <a:r>
              <a:rPr lang="pt-BR" sz="2000" dirty="0"/>
              <a:t>&gt;Erro ao Incluir Nota";</a:t>
            </a:r>
          </a:p>
        </p:txBody>
      </p:sp>
    </p:spTree>
    <p:extLst>
      <p:ext uri="{BB962C8B-B14F-4D97-AF65-F5344CB8AC3E}">
        <p14:creationId xmlns:p14="http://schemas.microsoft.com/office/powerpoint/2010/main" val="12826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div</a:t>
            </a:r>
            <a:r>
              <a:rPr lang="pt-BR" sz="2000" dirty="0"/>
              <a:t>&gt;&lt;</a:t>
            </a:r>
            <a:r>
              <a:rPr lang="pt-BR" sz="2000" dirty="0" err="1"/>
              <a:t>br</a:t>
            </a:r>
            <a:r>
              <a:rPr lang="pt-BR" sz="2000" dirty="0"/>
              <a:t>&gt;Notas do aluno";</a:t>
            </a:r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br</a:t>
            </a:r>
            <a:r>
              <a:rPr lang="pt-BR" sz="2000" dirty="0"/>
              <a:t>&gt;Nome: " . $aluno-&gt;nome;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$aluno-&gt;</a:t>
            </a:r>
            <a:r>
              <a:rPr lang="pt-BR" sz="2000" dirty="0" err="1"/>
              <a:t>obterNotas</a:t>
            </a:r>
            <a:r>
              <a:rPr lang="pt-BR" sz="2000" dirty="0"/>
              <a:t>();</a:t>
            </a:r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"&lt;</a:t>
            </a:r>
            <a:r>
              <a:rPr lang="pt-BR" sz="2000" dirty="0" err="1"/>
              <a:t>br</a:t>
            </a:r>
            <a:r>
              <a:rPr lang="pt-BR" sz="2000" dirty="0"/>
              <a:t>&gt;Média: " . $aluno-&gt;</a:t>
            </a:r>
            <a:r>
              <a:rPr lang="pt-BR" sz="2000" dirty="0" err="1"/>
              <a:t>obterMedia</a:t>
            </a:r>
            <a:r>
              <a:rPr lang="pt-BR" sz="2000" dirty="0"/>
              <a:t>();</a:t>
            </a:r>
          </a:p>
          <a:p>
            <a:pPr algn="just"/>
            <a:r>
              <a:rPr lang="pt-BR" sz="2000" dirty="0" err="1"/>
              <a:t>echo</a:t>
            </a:r>
            <a:r>
              <a:rPr lang="pt-BR" sz="2000" dirty="0"/>
              <a:t> "&lt;/</a:t>
            </a:r>
            <a:r>
              <a:rPr lang="pt-BR" sz="2000" dirty="0" err="1"/>
              <a:t>div</a:t>
            </a:r>
            <a:r>
              <a:rPr lang="pt-BR" sz="2000" dirty="0"/>
              <a:t>&gt;"</a:t>
            </a:r>
          </a:p>
          <a:p>
            <a:pPr algn="just"/>
            <a:r>
              <a:rPr lang="pt-BR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680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APLICANDO NA PRÁTICA – Estudo de Caso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91" y="1625911"/>
            <a:ext cx="4918977" cy="4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b="33135"/>
          <a:stretch/>
        </p:blipFill>
        <p:spPr/>
      </p:pic>
    </p:spTree>
    <p:extLst>
      <p:ext uri="{BB962C8B-B14F-4D97-AF65-F5344CB8AC3E}">
        <p14:creationId xmlns:p14="http://schemas.microsoft.com/office/powerpoint/2010/main" val="36734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Para Bezerra (2007), o termo paradigma pode ser compreendido como </a:t>
            </a:r>
            <a:r>
              <a:rPr lang="pt-BR" sz="3200" dirty="0" smtClean="0"/>
              <a:t>um modelo </a:t>
            </a:r>
            <a:r>
              <a:rPr lang="pt-BR" sz="3200" dirty="0"/>
              <a:t>ou padrão a ser seguido para a resolução de um problema. No </a:t>
            </a:r>
            <a:r>
              <a:rPr lang="pt-BR" sz="3200" dirty="0" smtClean="0"/>
              <a:t>desenvolvimento de </a:t>
            </a:r>
            <a:r>
              <a:rPr lang="pt-BR" sz="3200" dirty="0"/>
              <a:t>software, não existe uma receita de </a:t>
            </a:r>
            <a:r>
              <a:rPr lang="pt-BR" sz="3200" dirty="0" smtClean="0"/>
              <a:t>bolo.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479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3017</TotalTime>
  <Words>1683</Words>
  <Application>Microsoft Office PowerPoint</Application>
  <PresentationFormat>Widescreen</PresentationFormat>
  <Paragraphs>180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Tema do Office</vt:lpstr>
      <vt:lpstr>Trabalho de Conclusão de Curso I</vt:lpstr>
      <vt:lpstr>APRESENTAÇÃO DA DISCIPLINA PROGRAMAÇÃO BACK END II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CLASSE, ATRIBUTOS, MÉTODOS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CONSTRUTORES E DESTRUTORES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MODIFICADORES DE ACESSO PUBLIC,  PRIVATE E PROTECTED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APLICANDO NA PRÁTICA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Carlos Danilo Luz</cp:lastModifiedBy>
  <cp:revision>109</cp:revision>
  <dcterms:created xsi:type="dcterms:W3CDTF">2019-02-06T19:28:48Z</dcterms:created>
  <dcterms:modified xsi:type="dcterms:W3CDTF">2021-07-16T14:45:40Z</dcterms:modified>
</cp:coreProperties>
</file>