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89"/>
  </p:notesMasterIdLst>
  <p:handoutMasterIdLst>
    <p:handoutMasterId r:id="rId90"/>
  </p:handoutMasterIdLst>
  <p:sldIdLst>
    <p:sldId id="315" r:id="rId2"/>
    <p:sldId id="316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17" r:id="rId15"/>
    <p:sldId id="329" r:id="rId16"/>
    <p:sldId id="330" r:id="rId17"/>
    <p:sldId id="331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32" r:id="rId37"/>
    <p:sldId id="351" r:id="rId38"/>
    <p:sldId id="352" r:id="rId39"/>
    <p:sldId id="353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54" r:id="rId56"/>
    <p:sldId id="370" r:id="rId57"/>
    <p:sldId id="371" r:id="rId58"/>
    <p:sldId id="372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81" r:id="rId67"/>
    <p:sldId id="373" r:id="rId68"/>
    <p:sldId id="382" r:id="rId69"/>
    <p:sldId id="383" r:id="rId70"/>
    <p:sldId id="385" r:id="rId71"/>
    <p:sldId id="387" r:id="rId72"/>
    <p:sldId id="386" r:id="rId73"/>
    <p:sldId id="388" r:id="rId74"/>
    <p:sldId id="389" r:id="rId75"/>
    <p:sldId id="390" r:id="rId76"/>
    <p:sldId id="391" r:id="rId77"/>
    <p:sldId id="392" r:id="rId78"/>
    <p:sldId id="393" r:id="rId79"/>
    <p:sldId id="394" r:id="rId80"/>
    <p:sldId id="395" r:id="rId81"/>
    <p:sldId id="396" r:id="rId82"/>
    <p:sldId id="397" r:id="rId83"/>
    <p:sldId id="398" r:id="rId84"/>
    <p:sldId id="399" r:id="rId85"/>
    <p:sldId id="400" r:id="rId86"/>
    <p:sldId id="401" r:id="rId87"/>
    <p:sldId id="384" r:id="rId8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tração" id="{DCBC6656-2382-4433-8F6D-9722475ACDD2}">
          <p14:sldIdLst>
            <p14:sldId id="315"/>
            <p14:sldId id="316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17"/>
          </p14:sldIdLst>
        </p14:section>
        <p14:section name="ENCAPSULAMENTO" id="{6E274D83-123B-4B4F-8C61-407802A45CEC}">
          <p14:sldIdLst>
            <p14:sldId id="329"/>
            <p14:sldId id="330"/>
            <p14:sldId id="331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32"/>
          </p14:sldIdLst>
        </p14:section>
        <p14:section name="HERANÇA" id="{D866E1E9-2CD2-4640-9ACF-01AC0FFA84B0}">
          <p14:sldIdLst>
            <p14:sldId id="351"/>
            <p14:sldId id="352"/>
            <p14:sldId id="353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54"/>
          </p14:sldIdLst>
        </p14:section>
        <p14:section name="Polimosfirmo" id="{1AC1AF83-9B69-4DC7-94B4-19A5A67211B3}">
          <p14:sldIdLst>
            <p14:sldId id="370"/>
            <p14:sldId id="371"/>
            <p14:sldId id="372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73"/>
          </p14:sldIdLst>
        </p14:section>
        <p14:section name="APLICANDO NA PRÁTICA" id="{26C810DF-CBB9-4651-9993-90A7E59C36F0}">
          <p14:sldIdLst>
            <p14:sldId id="382"/>
            <p14:sldId id="383"/>
            <p14:sldId id="385"/>
            <p14:sldId id="387"/>
            <p14:sldId id="386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6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6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21/07/2021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21/07/2021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54683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5206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90677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1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53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13" y="3189933"/>
            <a:ext cx="3647751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909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98285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877074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34464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232865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42626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8811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340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65030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38585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47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10" r:id="rId13"/>
    <p:sldLayoutId id="2147483712" r:id="rId14"/>
    <p:sldLayoutId id="2147483664" r:id="rId15"/>
    <p:sldLayoutId id="2147483692" r:id="rId16"/>
    <p:sldLayoutId id="2147483665" r:id="rId17"/>
    <p:sldLayoutId id="2147483693" r:id="rId18"/>
    <p:sldLayoutId id="2147483690" r:id="rId19"/>
    <p:sldLayoutId id="2147483666" r:id="rId20"/>
    <p:sldLayoutId id="2147483691" r:id="rId21"/>
    <p:sldLayoutId id="2147483686" r:id="rId22"/>
    <p:sldLayoutId id="2147483675" r:id="rId23"/>
    <p:sldLayoutId id="2147483685" r:id="rId24"/>
    <p:sldLayoutId id="2147483684" r:id="rId25"/>
    <p:sldLayoutId id="2147483694" r:id="rId26"/>
    <p:sldLayoutId id="2147483687" r:id="rId27"/>
    <p:sldLayoutId id="2147483667" r:id="rId28"/>
    <p:sldLayoutId id="2147483670" r:id="rId29"/>
    <p:sldLayoutId id="2147483669" r:id="rId30"/>
    <p:sldLayoutId id="2147483676" r:id="rId31"/>
    <p:sldLayoutId id="2147483678" r:id="rId32"/>
    <p:sldLayoutId id="2147483677" r:id="rId33"/>
    <p:sldLayoutId id="2147483671" r:id="rId34"/>
    <p:sldLayoutId id="2147483688" r:id="rId35"/>
    <p:sldLayoutId id="2147483672" r:id="rId36"/>
    <p:sldLayoutId id="2147483679" r:id="rId37"/>
    <p:sldLayoutId id="2147483673" r:id="rId38"/>
    <p:sldLayoutId id="2147483713" r:id="rId3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8" r="25028"/>
          <a:stretch>
            <a:fillRect/>
          </a:stretch>
        </p:blipFill>
        <p:spPr>
          <a:xfrm>
            <a:off x="6145306" y="1"/>
            <a:ext cx="6046693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650" y="1609040"/>
            <a:ext cx="5128206" cy="4182161"/>
          </a:xfrm>
        </p:spPr>
        <p:txBody>
          <a:bodyPr/>
          <a:lstStyle/>
          <a:p>
            <a:r>
              <a:rPr lang="pt-BR" dirty="0"/>
              <a:t>Trabalho de Conclusão de Curso I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1" y="0"/>
            <a:ext cx="10730754" cy="6858000"/>
          </a:xfrm>
          <a:prstGeom prst="rect">
            <a:avLst/>
          </a:prstGeom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1116107" y="2993551"/>
            <a:ext cx="5029199" cy="182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PROGRAMAÇÃO BACK END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76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ABSTRAÇÃO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Ainda para Bezerra (2007, p. 8), “abstração de algo é dependente da </a:t>
            </a:r>
            <a:r>
              <a:rPr lang="pt-BR" sz="3200" dirty="0" smtClean="0"/>
              <a:t>perspectiva (contexto</a:t>
            </a:r>
            <a:r>
              <a:rPr lang="pt-BR" sz="3200" dirty="0"/>
              <a:t>) sobre a qual uma coisa é analisada: o que é importante em </a:t>
            </a:r>
            <a:r>
              <a:rPr lang="pt-BR" sz="3200" dirty="0" smtClean="0"/>
              <a:t>um contexto </a:t>
            </a:r>
            <a:r>
              <a:rPr lang="pt-BR" sz="3200" dirty="0"/>
              <a:t>pode não ser importante em outro”.</a:t>
            </a:r>
          </a:p>
        </p:txBody>
      </p:sp>
    </p:spTree>
    <p:extLst>
      <p:ext uri="{BB962C8B-B14F-4D97-AF65-F5344CB8AC3E}">
        <p14:creationId xmlns:p14="http://schemas.microsoft.com/office/powerpoint/2010/main" val="14774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ABSTRAÇÃO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Desta forma, podemos considerar que uma abstração é uma classe, </a:t>
            </a:r>
            <a:r>
              <a:rPr lang="pt-BR" sz="3200" dirty="0" smtClean="0"/>
              <a:t>pois ambas </a:t>
            </a:r>
            <a:r>
              <a:rPr lang="pt-BR" sz="3200" dirty="0"/>
              <a:t>possuem características e comportamentos, o que se difere é </a:t>
            </a:r>
            <a:r>
              <a:rPr lang="pt-BR" sz="3200" dirty="0" smtClean="0"/>
              <a:t>como utilizar </a:t>
            </a:r>
            <a:r>
              <a:rPr lang="pt-BR" sz="3200" dirty="0"/>
              <a:t>os seus valores.</a:t>
            </a:r>
          </a:p>
        </p:txBody>
      </p:sp>
    </p:spTree>
    <p:extLst>
      <p:ext uri="{BB962C8B-B14F-4D97-AF65-F5344CB8AC3E}">
        <p14:creationId xmlns:p14="http://schemas.microsoft.com/office/powerpoint/2010/main" val="39115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ABSTRAÇÃO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Quando projetamos uma classe, reunimos características e </a:t>
            </a:r>
            <a:r>
              <a:rPr lang="pt-BR" sz="3200" dirty="0" smtClean="0"/>
              <a:t>comportamentos inerentes </a:t>
            </a:r>
            <a:r>
              <a:rPr lang="pt-BR" sz="3200" dirty="0"/>
              <a:t>àquela classe, ou seja, construiremos um molde a partir </a:t>
            </a:r>
            <a:r>
              <a:rPr lang="pt-BR" sz="3200" dirty="0" smtClean="0"/>
              <a:t>desses atributos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52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ABSTRAÇÃO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it-IT" sz="3200" dirty="0"/>
              <a:t>Para Dall’Oglio (2009, p. 103</a:t>
            </a:r>
            <a:r>
              <a:rPr lang="it-IT" sz="3200" dirty="0" smtClean="0"/>
              <a:t>), na </a:t>
            </a:r>
            <a:r>
              <a:rPr lang="pt-BR" sz="3200" dirty="0" smtClean="0"/>
              <a:t>construção de </a:t>
            </a:r>
            <a:r>
              <a:rPr lang="pt-BR" sz="3200" dirty="0"/>
              <a:t>um sistema orientado a objetos, não devemos </a:t>
            </a:r>
            <a:r>
              <a:rPr lang="pt-BR" sz="3200" dirty="0" smtClean="0"/>
              <a:t>projetar o </a:t>
            </a:r>
            <a:r>
              <a:rPr lang="pt-BR" sz="3200" dirty="0"/>
              <a:t>sistema como sendo uma grande peça monolítica; </a:t>
            </a:r>
            <a:r>
              <a:rPr lang="pt-BR" sz="3200" dirty="0" smtClean="0"/>
              <a:t>devemos separá-lo </a:t>
            </a:r>
            <a:r>
              <a:rPr lang="pt-BR" sz="3200" dirty="0"/>
              <a:t>em partes, concentrando-nos nas peças mais </a:t>
            </a:r>
            <a:r>
              <a:rPr lang="pt-BR" sz="3200" dirty="0" smtClean="0"/>
              <a:t>importantes e </a:t>
            </a:r>
            <a:r>
              <a:rPr lang="pt-BR" sz="3200" dirty="0"/>
              <a:t>ignorando os </a:t>
            </a:r>
            <a:r>
              <a:rPr lang="pt-BR" sz="3200" dirty="0" smtClean="0"/>
              <a:t>detalhes.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217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822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8" r="25028"/>
          <a:stretch>
            <a:fillRect/>
          </a:stretch>
        </p:blipFill>
        <p:spPr>
          <a:xfrm>
            <a:off x="6145306" y="1"/>
            <a:ext cx="6046693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650" y="1609040"/>
            <a:ext cx="5128206" cy="4182161"/>
          </a:xfrm>
        </p:spPr>
        <p:txBody>
          <a:bodyPr/>
          <a:lstStyle/>
          <a:p>
            <a:r>
              <a:rPr lang="pt-BR" dirty="0"/>
              <a:t>Trabalho de Conclusão de Curso I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1" y="0"/>
            <a:ext cx="10730754" cy="6858000"/>
          </a:xfrm>
          <a:prstGeom prst="rect">
            <a:avLst/>
          </a:prstGeom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1116107" y="2993551"/>
            <a:ext cx="5029199" cy="182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PROGRAMAÇÃO BACK END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95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pic>
        <p:nvPicPr>
          <p:cNvPr id="4" name="Espaço Reservado para Imagem 3"/>
          <p:cNvPicPr>
            <a:picLocks noGrp="1" noChangeAspect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1" b="223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3961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De acordo com </a:t>
            </a:r>
            <a:r>
              <a:rPr lang="pt-BR" sz="3200" dirty="0" err="1"/>
              <a:t>Dall’Oglio</a:t>
            </a:r>
            <a:r>
              <a:rPr lang="pt-BR" sz="3200" dirty="0"/>
              <a:t> (2009, p. 107), o “encapsulamento é um </a:t>
            </a:r>
            <a:r>
              <a:rPr lang="pt-BR" sz="3200" dirty="0" smtClean="0"/>
              <a:t>mecanismo que </a:t>
            </a:r>
            <a:r>
              <a:rPr lang="pt-BR" sz="3200" dirty="0"/>
              <a:t>provê proteção de acesso aos membros internos de um objeto”. </a:t>
            </a:r>
            <a:endParaRPr lang="pt-BR" sz="3200" dirty="0" smtClean="0"/>
          </a:p>
          <a:p>
            <a:pPr algn="just"/>
            <a:endParaRPr lang="pt-BR" sz="3200" dirty="0"/>
          </a:p>
          <a:p>
            <a:pPr algn="just"/>
            <a:r>
              <a:rPr lang="pt-BR" sz="3200" dirty="0" smtClean="0"/>
              <a:t>Como </a:t>
            </a:r>
            <a:r>
              <a:rPr lang="pt-BR" sz="3200" dirty="0"/>
              <a:t>já </a:t>
            </a:r>
            <a:r>
              <a:rPr lang="pt-BR" sz="3200" dirty="0" smtClean="0"/>
              <a:t>estudamos em  aulas anteriores, </a:t>
            </a:r>
            <a:r>
              <a:rPr lang="pt-BR" sz="3200" dirty="0"/>
              <a:t>uma classe é formada por propriedades (atributos da </a:t>
            </a:r>
            <a:r>
              <a:rPr lang="pt-BR" sz="3200" dirty="0" smtClean="0"/>
              <a:t>classe) e </a:t>
            </a:r>
            <a:r>
              <a:rPr lang="pt-BR" sz="3200" dirty="0"/>
              <a:t>métodos (comportamentos da classe), e o objeto instanciado tem acesso ao </a:t>
            </a:r>
            <a:r>
              <a:rPr lang="pt-BR" sz="3200" dirty="0" smtClean="0"/>
              <a:t>domínio dessa </a:t>
            </a:r>
            <a:r>
              <a:rPr lang="pt-BR" sz="3200" dirty="0"/>
              <a:t>classe.</a:t>
            </a:r>
          </a:p>
        </p:txBody>
      </p:sp>
    </p:spTree>
    <p:extLst>
      <p:ext uri="{BB962C8B-B14F-4D97-AF65-F5344CB8AC3E}">
        <p14:creationId xmlns:p14="http://schemas.microsoft.com/office/powerpoint/2010/main" val="3185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 smtClean="0"/>
              <a:t>O </a:t>
            </a:r>
            <a:r>
              <a:rPr lang="pt-BR" sz="3200" dirty="0"/>
              <a:t>uso do encapsulamento é fundamental, </a:t>
            </a:r>
            <a:r>
              <a:rPr lang="pt-BR" sz="3200" dirty="0" smtClean="0"/>
              <a:t>para </a:t>
            </a:r>
            <a:r>
              <a:rPr lang="pt-BR" sz="3200" dirty="0"/>
              <a:t>proteger </a:t>
            </a:r>
            <a:r>
              <a:rPr lang="pt-BR" sz="3200" dirty="0" smtClean="0"/>
              <a:t>o acesso aos atributos </a:t>
            </a:r>
            <a:r>
              <a:rPr lang="pt-BR" sz="3200" dirty="0"/>
              <a:t>e </a:t>
            </a:r>
            <a:r>
              <a:rPr lang="pt-BR" sz="3200" dirty="0" smtClean="0"/>
              <a:t>seus comportamentos, </a:t>
            </a:r>
            <a:r>
              <a:rPr lang="pt-BR" sz="3200" dirty="0"/>
              <a:t>deixando </a:t>
            </a:r>
            <a:r>
              <a:rPr lang="pt-BR" sz="3200" dirty="0" smtClean="0"/>
              <a:t>visível ou disponível </a:t>
            </a:r>
            <a:r>
              <a:rPr lang="pt-BR" sz="3200" dirty="0"/>
              <a:t>apenas para quem tem acesso.</a:t>
            </a:r>
          </a:p>
        </p:txBody>
      </p:sp>
    </p:spTree>
    <p:extLst>
      <p:ext uri="{BB962C8B-B14F-4D97-AF65-F5344CB8AC3E}">
        <p14:creationId xmlns:p14="http://schemas.microsoft.com/office/powerpoint/2010/main" val="32733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 smtClean="0"/>
              <a:t>Para Bezerra (2007), toda a comunicação entre objetos e classes se dá pela troca de mensagem entre objeto remetente, que solicita a execução de alguma operação ou valor, e objeto destinatário, que os devolve ao objeto remetente por meio da mensagem.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432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ABSTRAÇÃO</a:t>
            </a:r>
          </a:p>
        </p:txBody>
      </p:sp>
      <p:pic>
        <p:nvPicPr>
          <p:cNvPr id="4" name="Espaço Reservado para Imagem 3"/>
          <p:cNvPicPr>
            <a:picLocks noGrp="1" noChangeAspect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1" b="223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342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 smtClean="0"/>
              <a:t>Porém</a:t>
            </a:r>
            <a:r>
              <a:rPr lang="pt-BR" sz="3200" dirty="0"/>
              <a:t>, o objeto remetente não precisa conhecer a forma pela qual </a:t>
            </a:r>
            <a:r>
              <a:rPr lang="pt-BR" sz="3200" dirty="0" smtClean="0"/>
              <a:t>a operação </a:t>
            </a:r>
            <a:r>
              <a:rPr lang="pt-BR" sz="3200" dirty="0"/>
              <a:t>requisitada é realizada, tudo o que importa a esse objeto remetente é </a:t>
            </a:r>
            <a:r>
              <a:rPr lang="pt-BR" sz="3200" dirty="0" smtClean="0"/>
              <a:t>obter a </a:t>
            </a:r>
            <a:r>
              <a:rPr lang="pt-BR" sz="3200" dirty="0"/>
              <a:t>operação realizada, não importando como.</a:t>
            </a:r>
          </a:p>
        </p:txBody>
      </p:sp>
    </p:spTree>
    <p:extLst>
      <p:ext uri="{BB962C8B-B14F-4D97-AF65-F5344CB8AC3E}">
        <p14:creationId xmlns:p14="http://schemas.microsoft.com/office/powerpoint/2010/main" val="27060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Uma forma de </a:t>
            </a:r>
            <a:r>
              <a:rPr lang="pt-BR" sz="3200" dirty="0" smtClean="0"/>
              <a:t>restringir os acesso </a:t>
            </a:r>
            <a:r>
              <a:rPr lang="pt-BR" sz="3200" dirty="0"/>
              <a:t>é </a:t>
            </a:r>
            <a:r>
              <a:rPr lang="pt-BR" sz="3200" dirty="0" smtClean="0"/>
              <a:t>utilizar </a:t>
            </a:r>
            <a:r>
              <a:rPr lang="pt-BR" sz="3200" dirty="0"/>
              <a:t>as visibilidades public, private </a:t>
            </a:r>
            <a:r>
              <a:rPr lang="pt-BR" sz="3200" dirty="0" smtClean="0"/>
              <a:t>e protected</a:t>
            </a:r>
            <a:r>
              <a:rPr lang="pt-BR" sz="3200" dirty="0"/>
              <a:t>. A visibilidade define a forma como essas propriedades devem </a:t>
            </a:r>
            <a:r>
              <a:rPr lang="pt-BR" sz="3200" dirty="0" smtClean="0"/>
              <a:t>ser acessadas </a:t>
            </a:r>
            <a:r>
              <a:rPr lang="pt-BR" sz="3200" dirty="0"/>
              <a:t>de forma </a:t>
            </a:r>
            <a:r>
              <a:rPr lang="pt-BR" sz="3200" dirty="0" smtClean="0"/>
              <a:t>externa.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666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Os atributos que possuem a visibilidade </a:t>
            </a:r>
            <a:r>
              <a:rPr lang="pt-BR" sz="3200" i="1" dirty="0">
                <a:solidFill>
                  <a:srgbClr val="FF0000"/>
                </a:solidFill>
              </a:rPr>
              <a:t>public</a:t>
            </a:r>
            <a:r>
              <a:rPr lang="pt-BR" sz="3200" dirty="0"/>
              <a:t> podem ser acessadas por </a:t>
            </a:r>
            <a:r>
              <a:rPr lang="pt-BR" sz="3200" dirty="0" smtClean="0"/>
              <a:t>todos os </a:t>
            </a:r>
            <a:r>
              <a:rPr lang="pt-BR" sz="3200" dirty="0"/>
              <a:t>objetos externos de forma direta, isso é um risco para a sua aplicação</a:t>
            </a:r>
            <a:r>
              <a:rPr lang="pt-BR" sz="3200" dirty="0" smtClean="0"/>
              <a:t>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Os atributos que possuem a visibilidade </a:t>
            </a:r>
            <a:r>
              <a:rPr lang="pt-BR" sz="3200" i="1" dirty="0">
                <a:solidFill>
                  <a:srgbClr val="FF0000"/>
                </a:solidFill>
              </a:rPr>
              <a:t>private</a:t>
            </a:r>
            <a:r>
              <a:rPr lang="pt-BR" sz="3200" dirty="0"/>
              <a:t> só podem ser </a:t>
            </a:r>
            <a:r>
              <a:rPr lang="pt-BR" sz="3200" dirty="0" smtClean="0"/>
              <a:t>acessados internamente </a:t>
            </a:r>
            <a:r>
              <a:rPr lang="pt-BR" sz="3200" dirty="0"/>
              <a:t>à classe, e, para serem acessados de forma externa, é </a:t>
            </a:r>
            <a:r>
              <a:rPr lang="pt-BR" sz="3200" dirty="0" smtClean="0"/>
              <a:t>necessário utilizar </a:t>
            </a:r>
            <a:r>
              <a:rPr lang="pt-BR" sz="3200" dirty="0"/>
              <a:t>um método que possua a visibilidade public.</a:t>
            </a:r>
          </a:p>
        </p:txBody>
      </p:sp>
    </p:spTree>
    <p:extLst>
      <p:ext uri="{BB962C8B-B14F-4D97-AF65-F5344CB8AC3E}">
        <p14:creationId xmlns:p14="http://schemas.microsoft.com/office/powerpoint/2010/main" val="40817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Os atributos que possuem a visibilidade </a:t>
            </a:r>
            <a:r>
              <a:rPr lang="pt-BR" sz="3200" i="1" dirty="0">
                <a:solidFill>
                  <a:srgbClr val="FF0000"/>
                </a:solidFill>
              </a:rPr>
              <a:t>protected</a:t>
            </a:r>
            <a:r>
              <a:rPr lang="pt-BR" sz="3200" dirty="0"/>
              <a:t> só podem ser </a:t>
            </a:r>
            <a:r>
              <a:rPr lang="pt-BR" sz="3200" dirty="0" smtClean="0"/>
              <a:t>acessados internamente </a:t>
            </a:r>
            <a:r>
              <a:rPr lang="pt-BR" sz="3200" dirty="0"/>
              <a:t>à classe ou em classes que dela herdam, e, da mesma forma </a:t>
            </a:r>
            <a:r>
              <a:rPr lang="pt-BR" sz="3200" dirty="0" smtClean="0"/>
              <a:t>que a </a:t>
            </a:r>
            <a:r>
              <a:rPr lang="pt-BR" sz="3200" dirty="0"/>
              <a:t>visibilidade </a:t>
            </a:r>
            <a:r>
              <a:rPr lang="pt-BR" sz="3200" i="1" dirty="0">
                <a:solidFill>
                  <a:srgbClr val="FF0000"/>
                </a:solidFill>
              </a:rPr>
              <a:t>private</a:t>
            </a:r>
            <a:r>
              <a:rPr lang="pt-BR" sz="3200" dirty="0"/>
              <a:t>, para serem acessados de forma externa, é </a:t>
            </a:r>
            <a:r>
              <a:rPr lang="pt-BR" sz="3200" dirty="0" smtClean="0"/>
              <a:t>necessário utilizar </a:t>
            </a:r>
            <a:r>
              <a:rPr lang="pt-BR" sz="3200" dirty="0"/>
              <a:t>um método que possua a visibilidade public.</a:t>
            </a:r>
          </a:p>
        </p:txBody>
      </p:sp>
    </p:spTree>
    <p:extLst>
      <p:ext uri="{BB962C8B-B14F-4D97-AF65-F5344CB8AC3E}">
        <p14:creationId xmlns:p14="http://schemas.microsoft.com/office/powerpoint/2010/main" val="37545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 smtClean="0"/>
              <a:t>Estes métodos </a:t>
            </a:r>
            <a:r>
              <a:rPr lang="pt-BR" sz="3200" dirty="0"/>
              <a:t>são chamados de métodos </a:t>
            </a:r>
            <a:r>
              <a:rPr lang="pt-BR" sz="3200" dirty="0" err="1"/>
              <a:t>acessores</a:t>
            </a:r>
            <a:r>
              <a:rPr lang="pt-BR" sz="3200" dirty="0"/>
              <a:t>, </a:t>
            </a:r>
            <a:r>
              <a:rPr lang="pt-BR" sz="3200" dirty="0" smtClean="0"/>
              <a:t>que vão </a:t>
            </a:r>
            <a:r>
              <a:rPr lang="pt-BR" sz="3200" dirty="0" err="1"/>
              <a:t>setar</a:t>
            </a:r>
            <a:r>
              <a:rPr lang="pt-BR" sz="3200" dirty="0"/>
              <a:t> ou resgatar o valor do atributo. Esses métodos são os </a:t>
            </a:r>
            <a:r>
              <a:rPr lang="pt-BR" sz="3200" dirty="0" err="1"/>
              <a:t>setters</a:t>
            </a:r>
            <a:r>
              <a:rPr lang="pt-BR" sz="3200" dirty="0"/>
              <a:t> e </a:t>
            </a:r>
            <a:r>
              <a:rPr lang="pt-BR" sz="3200" dirty="0" err="1" smtClean="0"/>
              <a:t>getters</a:t>
            </a:r>
            <a:r>
              <a:rPr lang="pt-BR" sz="3200" dirty="0" smtClean="0"/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040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 smtClean="0"/>
              <a:t>Para exemplificar </a:t>
            </a:r>
            <a:r>
              <a:rPr lang="pt-BR" sz="3200" dirty="0"/>
              <a:t>o conceito de abstração e de </a:t>
            </a:r>
            <a:r>
              <a:rPr lang="pt-BR" sz="3200" dirty="0" smtClean="0"/>
              <a:t>encapsulamento, vejamos a notação UML.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04" y="3010083"/>
            <a:ext cx="10357335" cy="298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672049"/>
            <a:ext cx="10529001" cy="4872441"/>
          </a:xfrm>
        </p:spPr>
        <p:txBody>
          <a:bodyPr>
            <a:noAutofit/>
          </a:bodyPr>
          <a:lstStyle/>
          <a:p>
            <a:pPr algn="just"/>
            <a:r>
              <a:rPr lang="pt-BR" dirty="0" smtClean="0"/>
              <a:t>public </a:t>
            </a:r>
            <a:r>
              <a:rPr lang="pt-BR" dirty="0"/>
              <a:t>$</a:t>
            </a:r>
            <a:r>
              <a:rPr lang="pt-BR" dirty="0" err="1"/>
              <a:t>quantidadePernas</a:t>
            </a:r>
            <a:r>
              <a:rPr lang="pt-BR" dirty="0"/>
              <a:t>, $tipo, $</a:t>
            </a:r>
            <a:r>
              <a:rPr lang="pt-BR" dirty="0" err="1"/>
              <a:t>formaGeometrica</a:t>
            </a:r>
            <a:r>
              <a:rPr lang="pt-BR" dirty="0" smtClean="0"/>
              <a:t>;</a:t>
            </a:r>
            <a:endParaRPr lang="pt-BR" dirty="0"/>
          </a:p>
          <a:p>
            <a:pPr algn="just"/>
            <a:r>
              <a:rPr lang="pt-BR" dirty="0"/>
              <a:t>    </a:t>
            </a:r>
            <a:r>
              <a:rPr lang="pt-BR" dirty="0" err="1"/>
              <a:t>function</a:t>
            </a:r>
            <a:r>
              <a:rPr lang="pt-BR" dirty="0"/>
              <a:t> __</a:t>
            </a:r>
            <a:r>
              <a:rPr lang="pt-BR" dirty="0" err="1"/>
              <a:t>construct</a:t>
            </a:r>
            <a:r>
              <a:rPr lang="pt-BR" dirty="0"/>
              <a:t>(){ </a:t>
            </a:r>
            <a:r>
              <a:rPr lang="pt-BR" dirty="0" smtClean="0"/>
              <a:t>}   </a:t>
            </a:r>
            <a:endParaRPr lang="pt-BR" dirty="0"/>
          </a:p>
          <a:p>
            <a:pPr algn="just"/>
            <a:r>
              <a:rPr lang="pt-BR" dirty="0"/>
              <a:t>    public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adicionarMesa</a:t>
            </a:r>
            <a:r>
              <a:rPr lang="pt-BR" dirty="0"/>
              <a:t>($</a:t>
            </a:r>
            <a:r>
              <a:rPr lang="pt-BR" dirty="0" err="1"/>
              <a:t>qtdPernas</a:t>
            </a:r>
            <a:r>
              <a:rPr lang="pt-BR" dirty="0"/>
              <a:t>, $tipo, $forma):</a:t>
            </a:r>
            <a:r>
              <a:rPr lang="pt-BR" dirty="0" err="1"/>
              <a:t>bool</a:t>
            </a:r>
            <a:r>
              <a:rPr lang="pt-BR" dirty="0"/>
              <a:t>{</a:t>
            </a:r>
          </a:p>
          <a:p>
            <a:pPr algn="just"/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($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setQuantidadePernas</a:t>
            </a:r>
            <a:r>
              <a:rPr lang="pt-BR" dirty="0"/>
              <a:t>($</a:t>
            </a:r>
            <a:r>
              <a:rPr lang="pt-BR" dirty="0" err="1"/>
              <a:t>qtdPernas</a:t>
            </a:r>
            <a:r>
              <a:rPr lang="pt-BR" dirty="0"/>
              <a:t>) &amp;&amp;</a:t>
            </a:r>
          </a:p>
          <a:p>
            <a:pPr algn="just"/>
            <a:r>
              <a:rPr lang="pt-BR" dirty="0"/>
              <a:t>            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setTipo</a:t>
            </a:r>
            <a:r>
              <a:rPr lang="pt-BR" dirty="0"/>
              <a:t>($tipo) &amp;&amp;</a:t>
            </a:r>
          </a:p>
          <a:p>
            <a:pPr algn="just"/>
            <a:r>
              <a:rPr lang="pt-BR" dirty="0"/>
              <a:t>            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setForma</a:t>
            </a:r>
            <a:r>
              <a:rPr lang="pt-BR" dirty="0"/>
              <a:t>($forma))</a:t>
            </a:r>
          </a:p>
          <a:p>
            <a:pPr algn="just"/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        </a:t>
            </a:r>
            <a:r>
              <a:rPr lang="pt-BR" dirty="0" err="1"/>
              <a:t>else</a:t>
            </a:r>
            <a:r>
              <a:rPr lang="pt-BR" dirty="0"/>
              <a:t>   </a:t>
            </a:r>
          </a:p>
          <a:p>
            <a:pPr algn="just"/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false;</a:t>
            </a:r>
          </a:p>
          <a:p>
            <a:pPr algn="just"/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2477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672049"/>
            <a:ext cx="10529001" cy="4872441"/>
          </a:xfrm>
        </p:spPr>
        <p:txBody>
          <a:bodyPr>
            <a:noAutofit/>
          </a:bodyPr>
          <a:lstStyle/>
          <a:p>
            <a:pPr algn="just"/>
            <a:r>
              <a:rPr lang="pt-BR" dirty="0"/>
              <a:t> public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mostrarMesa</a:t>
            </a:r>
            <a:r>
              <a:rPr lang="pt-BR" dirty="0"/>
              <a:t>():</a:t>
            </a:r>
            <a:r>
              <a:rPr lang="pt-BR" dirty="0" err="1"/>
              <a:t>string</a:t>
            </a:r>
            <a:r>
              <a:rPr lang="pt-BR" dirty="0"/>
              <a:t>{</a:t>
            </a:r>
          </a:p>
          <a:p>
            <a:pPr algn="just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"Mesa ". 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formaGeometrica</a:t>
            </a:r>
            <a:r>
              <a:rPr lang="pt-BR" dirty="0"/>
              <a:t> . " com " </a:t>
            </a:r>
            <a:r>
              <a:rPr lang="pt-BR" dirty="0" smtClean="0"/>
              <a:t>. 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quantidadePernas</a:t>
            </a:r>
            <a:r>
              <a:rPr lang="pt-BR" dirty="0"/>
              <a:t> .  " pernas, do tipo " . $</a:t>
            </a:r>
            <a:r>
              <a:rPr lang="pt-BR" dirty="0" err="1"/>
              <a:t>this</a:t>
            </a:r>
            <a:r>
              <a:rPr lang="pt-BR" dirty="0"/>
              <a:t>-&gt;tipo;</a:t>
            </a:r>
          </a:p>
          <a:p>
            <a:pPr algn="just"/>
            <a:r>
              <a:rPr lang="pt-BR" dirty="0"/>
              <a:t>    </a:t>
            </a:r>
            <a:r>
              <a:rPr lang="pt-BR" dirty="0" smtClean="0"/>
              <a:t>}</a:t>
            </a:r>
          </a:p>
          <a:p>
            <a:pPr algn="just"/>
            <a:endParaRPr lang="pt-BR" dirty="0" smtClean="0"/>
          </a:p>
          <a:p>
            <a:r>
              <a:rPr lang="pt-BR" dirty="0"/>
              <a:t>private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setQuantidadePernas</a:t>
            </a:r>
            <a:r>
              <a:rPr lang="pt-BR" dirty="0"/>
              <a:t>($</a:t>
            </a:r>
            <a:r>
              <a:rPr lang="pt-BR" dirty="0" err="1"/>
              <a:t>qtdPernas</a:t>
            </a:r>
            <a:r>
              <a:rPr lang="pt-BR" dirty="0"/>
              <a:t>):</a:t>
            </a:r>
            <a:r>
              <a:rPr lang="pt-BR" dirty="0" err="1"/>
              <a:t>bool</a:t>
            </a:r>
            <a:r>
              <a:rPr lang="pt-BR" dirty="0"/>
              <a:t>{</a:t>
            </a:r>
          </a:p>
          <a:p>
            <a:r>
              <a:rPr lang="pt-BR" dirty="0"/>
              <a:t>        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is_int</a:t>
            </a:r>
            <a:r>
              <a:rPr lang="pt-BR" dirty="0"/>
              <a:t>($</a:t>
            </a:r>
            <a:r>
              <a:rPr lang="pt-BR" dirty="0" err="1"/>
              <a:t>qtdPernas</a:t>
            </a:r>
            <a:r>
              <a:rPr lang="pt-BR" dirty="0"/>
              <a:t>)){</a:t>
            </a:r>
          </a:p>
          <a:p>
            <a:r>
              <a:rPr lang="pt-BR" dirty="0"/>
              <a:t>            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quantidadePernas</a:t>
            </a:r>
            <a:r>
              <a:rPr lang="pt-BR" dirty="0"/>
              <a:t> = $</a:t>
            </a:r>
            <a:r>
              <a:rPr lang="pt-BR" dirty="0" err="1"/>
              <a:t>qtdPernas</a:t>
            </a:r>
            <a:r>
              <a:rPr lang="pt-BR" dirty="0"/>
              <a:t>; </a:t>
            </a:r>
          </a:p>
          <a:p>
            <a:r>
              <a:rPr lang="pt-BR" dirty="0"/>
              <a:t>            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 smtClean="0"/>
              <a:t>;</a:t>
            </a:r>
            <a:r>
              <a:rPr lang="pt-BR" dirty="0"/>
              <a:t> </a:t>
            </a:r>
            <a:r>
              <a:rPr lang="pt-BR" dirty="0" smtClean="0"/>
              <a:t>}</a:t>
            </a:r>
            <a:r>
              <a:rPr lang="pt-BR" dirty="0" err="1" smtClean="0"/>
              <a:t>else</a:t>
            </a:r>
            <a:r>
              <a:rPr lang="pt-BR" dirty="0" smtClean="0"/>
              <a:t>{</a:t>
            </a:r>
            <a:r>
              <a:rPr lang="pt-BR" dirty="0"/>
              <a:t>  </a:t>
            </a:r>
            <a:r>
              <a:rPr lang="pt-BR" dirty="0" err="1"/>
              <a:t>return</a:t>
            </a:r>
            <a:r>
              <a:rPr lang="pt-BR" dirty="0"/>
              <a:t> false</a:t>
            </a:r>
            <a:r>
              <a:rPr lang="pt-BR" dirty="0" smtClean="0"/>
              <a:t>;</a:t>
            </a:r>
            <a:r>
              <a:rPr lang="pt-BR" dirty="0"/>
              <a:t> }</a:t>
            </a:r>
          </a:p>
          <a:p>
            <a:r>
              <a:rPr lang="pt-BR" dirty="0"/>
              <a:t>    }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0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672049"/>
            <a:ext cx="10529001" cy="4872441"/>
          </a:xfrm>
        </p:spPr>
        <p:txBody>
          <a:bodyPr>
            <a:noAutofit/>
          </a:bodyPr>
          <a:lstStyle/>
          <a:p>
            <a:r>
              <a:rPr lang="pt-BR" dirty="0"/>
              <a:t>private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setTipo</a:t>
            </a:r>
            <a:r>
              <a:rPr lang="pt-BR" dirty="0"/>
              <a:t>($tipo):</a:t>
            </a:r>
            <a:r>
              <a:rPr lang="pt-BR" dirty="0" err="1"/>
              <a:t>bool</a:t>
            </a:r>
            <a:r>
              <a:rPr lang="pt-BR" dirty="0"/>
              <a:t>{</a:t>
            </a:r>
          </a:p>
          <a:p>
            <a:r>
              <a:rPr lang="pt-BR" dirty="0"/>
              <a:t>        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is_string</a:t>
            </a:r>
            <a:r>
              <a:rPr lang="pt-BR" dirty="0"/>
              <a:t>($tipo)){</a:t>
            </a:r>
          </a:p>
          <a:p>
            <a:r>
              <a:rPr lang="pt-BR" dirty="0"/>
              <a:t>            $</a:t>
            </a:r>
            <a:r>
              <a:rPr lang="pt-BR" dirty="0" err="1"/>
              <a:t>this</a:t>
            </a:r>
            <a:r>
              <a:rPr lang="pt-BR" dirty="0"/>
              <a:t>-&gt;tipo = $tipo; </a:t>
            </a:r>
          </a:p>
          <a:p>
            <a:r>
              <a:rPr lang="pt-BR" dirty="0"/>
              <a:t>            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 smtClean="0"/>
              <a:t>;</a:t>
            </a:r>
            <a:r>
              <a:rPr lang="pt-BR" dirty="0"/>
              <a:t> </a:t>
            </a:r>
            <a:r>
              <a:rPr lang="pt-BR" dirty="0" smtClean="0"/>
              <a:t>}</a:t>
            </a:r>
            <a:r>
              <a:rPr lang="pt-BR" dirty="0" err="1" smtClean="0"/>
              <a:t>else</a:t>
            </a:r>
            <a:r>
              <a:rPr lang="pt-BR" dirty="0" smtClean="0"/>
              <a:t>{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false</a:t>
            </a:r>
            <a:r>
              <a:rPr lang="pt-BR" dirty="0" smtClean="0"/>
              <a:t>;</a:t>
            </a:r>
            <a:r>
              <a:rPr lang="pt-BR" dirty="0"/>
              <a:t> }</a:t>
            </a:r>
          </a:p>
          <a:p>
            <a:r>
              <a:rPr lang="pt-BR" dirty="0" smtClean="0"/>
              <a:t>}</a:t>
            </a:r>
          </a:p>
          <a:p>
            <a:r>
              <a:rPr lang="pt-BR" dirty="0"/>
              <a:t>private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setForma</a:t>
            </a:r>
            <a:r>
              <a:rPr lang="pt-BR" dirty="0"/>
              <a:t>($forma):</a:t>
            </a:r>
            <a:r>
              <a:rPr lang="pt-BR" dirty="0" err="1"/>
              <a:t>bool</a:t>
            </a:r>
            <a:r>
              <a:rPr lang="pt-BR" dirty="0"/>
              <a:t>{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is_string</a:t>
            </a:r>
            <a:r>
              <a:rPr lang="pt-BR" dirty="0"/>
              <a:t>($forma)){</a:t>
            </a:r>
          </a:p>
          <a:p>
            <a:r>
              <a:rPr lang="pt-BR" dirty="0"/>
              <a:t>            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formaGeometrica</a:t>
            </a:r>
            <a:r>
              <a:rPr lang="pt-BR" dirty="0"/>
              <a:t> = $forma;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true</a:t>
            </a:r>
            <a:r>
              <a:rPr lang="pt-BR" dirty="0" smtClean="0"/>
              <a:t>;} </a:t>
            </a:r>
            <a:r>
              <a:rPr lang="pt-BR" dirty="0" err="1" smtClean="0"/>
              <a:t>else</a:t>
            </a:r>
            <a:r>
              <a:rPr lang="pt-BR" dirty="0" smtClean="0"/>
              <a:t>{ </a:t>
            </a:r>
            <a:r>
              <a:rPr lang="pt-BR" dirty="0" err="1"/>
              <a:t>return</a:t>
            </a:r>
            <a:r>
              <a:rPr lang="pt-BR" dirty="0"/>
              <a:t> false</a:t>
            </a:r>
            <a:r>
              <a:rPr lang="pt-BR" dirty="0" smtClean="0"/>
              <a:t>; </a:t>
            </a:r>
            <a:r>
              <a:rPr lang="pt-BR" dirty="0"/>
              <a:t>}</a:t>
            </a:r>
          </a:p>
          <a:p>
            <a:r>
              <a:rPr lang="pt-BR" dirty="0" smtClean="0"/>
              <a:t>}</a:t>
            </a:r>
            <a:endParaRPr lang="pt-BR" dirty="0"/>
          </a:p>
          <a:p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9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672049"/>
            <a:ext cx="10529001" cy="4872441"/>
          </a:xfrm>
        </p:spPr>
        <p:txBody>
          <a:bodyPr>
            <a:noAutofit/>
          </a:bodyPr>
          <a:lstStyle/>
          <a:p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r>
              <a:rPr lang="pt-BR" dirty="0"/>
              <a:t>require_once('classes/</a:t>
            </a:r>
            <a:r>
              <a:rPr lang="pt-BR" dirty="0" err="1"/>
              <a:t>Mesa.php</a:t>
            </a:r>
            <a:r>
              <a:rPr lang="pt-BR" dirty="0"/>
              <a:t>');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$mesa1 = new Mesa();</a:t>
            </a:r>
          </a:p>
          <a:p>
            <a:pPr lvl="1"/>
            <a:r>
              <a:rPr lang="pt-BR" sz="2400" dirty="0" err="1"/>
              <a:t>if</a:t>
            </a:r>
            <a:r>
              <a:rPr lang="pt-BR" sz="2400" dirty="0"/>
              <a:t>($mesa1-&gt;</a:t>
            </a:r>
            <a:r>
              <a:rPr lang="pt-BR" sz="2400" dirty="0" err="1"/>
              <a:t>adicionarMesa</a:t>
            </a:r>
            <a:r>
              <a:rPr lang="pt-BR" sz="2400" dirty="0"/>
              <a:t>(4,"Madeira </a:t>
            </a:r>
            <a:r>
              <a:rPr lang="pt-BR" sz="2400" dirty="0" err="1"/>
              <a:t>Rústica","Retangular</a:t>
            </a:r>
            <a:r>
              <a:rPr lang="pt-BR" sz="2400" dirty="0" smtClean="0"/>
              <a:t>")){</a:t>
            </a:r>
            <a:endParaRPr lang="pt-BR" sz="2400" dirty="0"/>
          </a:p>
          <a:p>
            <a:pPr lvl="1"/>
            <a:r>
              <a:rPr lang="pt-BR" sz="2400" dirty="0"/>
              <a:t>	</a:t>
            </a:r>
            <a:r>
              <a:rPr lang="pt-BR" sz="2400" dirty="0" err="1" smtClean="0"/>
              <a:t>echo</a:t>
            </a:r>
            <a:r>
              <a:rPr lang="pt-BR" sz="2400" dirty="0" smtClean="0"/>
              <a:t> </a:t>
            </a:r>
            <a:r>
              <a:rPr lang="pt-BR" sz="2400" dirty="0"/>
              <a:t>"&lt;b&gt;Mesa cadastrada:&lt;/b&gt;&lt;</a:t>
            </a:r>
            <a:r>
              <a:rPr lang="pt-BR" sz="2400" dirty="0" err="1"/>
              <a:t>br</a:t>
            </a:r>
            <a:r>
              <a:rPr lang="pt-BR" sz="2400" dirty="0"/>
              <a:t>&gt;".$mesa1-&gt;</a:t>
            </a:r>
            <a:r>
              <a:rPr lang="pt-BR" sz="2400" dirty="0" err="1"/>
              <a:t>mostrarMesa</a:t>
            </a:r>
            <a:r>
              <a:rPr lang="pt-BR" sz="2400" dirty="0"/>
              <a:t>();</a:t>
            </a:r>
          </a:p>
          <a:p>
            <a:pPr lvl="1"/>
            <a:r>
              <a:rPr lang="pt-BR" sz="2400" dirty="0" smtClean="0"/>
              <a:t>}</a:t>
            </a:r>
            <a:r>
              <a:rPr lang="pt-BR" sz="2400" dirty="0" err="1" smtClean="0"/>
              <a:t>else</a:t>
            </a:r>
            <a:r>
              <a:rPr lang="pt-BR" sz="2400" dirty="0"/>
              <a:t> </a:t>
            </a:r>
            <a:r>
              <a:rPr lang="pt-BR" sz="2400" dirty="0" smtClean="0"/>
              <a:t>{</a:t>
            </a:r>
            <a:r>
              <a:rPr lang="pt-BR" sz="2400" dirty="0"/>
              <a:t>  </a:t>
            </a:r>
          </a:p>
          <a:p>
            <a:pPr lvl="1"/>
            <a:r>
              <a:rPr lang="pt-BR" sz="2400" dirty="0"/>
              <a:t> </a:t>
            </a:r>
            <a:r>
              <a:rPr lang="pt-BR" sz="2400" dirty="0" smtClean="0"/>
              <a:t>	</a:t>
            </a:r>
            <a:r>
              <a:rPr lang="pt-BR" sz="2400" dirty="0" err="1" smtClean="0"/>
              <a:t>echo</a:t>
            </a:r>
            <a:r>
              <a:rPr lang="pt-BR" sz="2400" dirty="0" smtClean="0"/>
              <a:t> </a:t>
            </a:r>
            <a:r>
              <a:rPr lang="pt-BR" sz="2400" dirty="0"/>
              <a:t>"Ocorreu um erro ao cadastrar a mesa</a:t>
            </a:r>
            <a:r>
              <a:rPr lang="pt-BR" sz="2400" dirty="0" smtClean="0"/>
              <a:t>!!!";</a:t>
            </a:r>
          </a:p>
          <a:p>
            <a:pPr lvl="1"/>
            <a:r>
              <a:rPr lang="pt-BR" sz="2400" dirty="0"/>
              <a:t>}</a:t>
            </a:r>
          </a:p>
          <a:p>
            <a:r>
              <a:rPr lang="pt-BR" dirty="0"/>
              <a:t>?&gt;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2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ABSTRAÇÃO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Devo lembrar que </a:t>
            </a:r>
            <a:r>
              <a:rPr lang="pt-BR" sz="3200" dirty="0" smtClean="0"/>
              <a:t>os conceitos </a:t>
            </a:r>
            <a:r>
              <a:rPr lang="pt-BR" sz="3200" dirty="0"/>
              <a:t>de Programação Orientada a Objetos vistos </a:t>
            </a:r>
            <a:r>
              <a:rPr lang="pt-BR" sz="3200" dirty="0" smtClean="0"/>
              <a:t>na disciplina podem ser </a:t>
            </a:r>
            <a:r>
              <a:rPr lang="pt-BR" sz="3200" dirty="0"/>
              <a:t>aplicados não apenas em linguagem PHP, mas qualquer outra </a:t>
            </a:r>
            <a:r>
              <a:rPr lang="pt-BR" sz="3200" dirty="0" smtClean="0"/>
              <a:t>que possua </a:t>
            </a:r>
            <a:r>
              <a:rPr lang="pt-BR" sz="3200" dirty="0"/>
              <a:t>o paradigma </a:t>
            </a:r>
            <a:r>
              <a:rPr lang="pt-BR" sz="3200" dirty="0" smtClean="0"/>
              <a:t>OO.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479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672049"/>
            <a:ext cx="10529001" cy="4872441"/>
          </a:xfrm>
        </p:spPr>
        <p:txBody>
          <a:bodyPr>
            <a:noAutofit/>
          </a:bodyPr>
          <a:lstStyle/>
          <a:p>
            <a:r>
              <a:rPr lang="pt-BR" dirty="0" smtClean="0"/>
              <a:t>Resultado da execução:</a:t>
            </a:r>
          </a:p>
          <a:p>
            <a:endParaRPr lang="pt-BR" dirty="0"/>
          </a:p>
          <a:p>
            <a:r>
              <a:rPr lang="pt-BR" b="1" dirty="0"/>
              <a:t>Mesa cadastrada:</a:t>
            </a:r>
            <a:endParaRPr lang="pt-BR" dirty="0"/>
          </a:p>
          <a:p>
            <a:r>
              <a:rPr lang="pt-BR" dirty="0"/>
              <a:t>Mesa Retangular com 4 pernas, do tipo Madeira Rústica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31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672049"/>
            <a:ext cx="10529001" cy="4872441"/>
          </a:xfrm>
        </p:spPr>
        <p:txBody>
          <a:bodyPr>
            <a:noAutofit/>
          </a:bodyPr>
          <a:lstStyle/>
          <a:p>
            <a:r>
              <a:rPr lang="pt-BR" dirty="0"/>
              <a:t>Entendendo a Diferença Dos Modificadores </a:t>
            </a:r>
            <a:r>
              <a:rPr lang="pt-BR" dirty="0" err="1"/>
              <a:t>Static</a:t>
            </a:r>
            <a:r>
              <a:rPr lang="pt-BR" dirty="0"/>
              <a:t>, Abstract E Final</a:t>
            </a:r>
          </a:p>
          <a:p>
            <a:endParaRPr lang="pt-BR" b="1" dirty="0" smtClean="0"/>
          </a:p>
          <a:p>
            <a:r>
              <a:rPr lang="pt-BR" b="1" dirty="0"/>
              <a:t>O modificador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dirty="0"/>
              <a:t>é usado para definir que um método ou atributo em uma classe é estático. Neste caso, o valor estático pertence à classe e não às instâncias, mas podem ser usados dentro da classe via self</a:t>
            </a:r>
            <a:r>
              <a:rPr lang="pt-BR" dirty="0" smtClean="0"/>
              <a:t>.</a:t>
            </a:r>
          </a:p>
          <a:p>
            <a:endParaRPr lang="pt-BR" sz="500" dirty="0"/>
          </a:p>
          <a:p>
            <a:r>
              <a:rPr lang="pt-BR" dirty="0"/>
              <a:t>class </a:t>
            </a:r>
            <a:r>
              <a:rPr lang="pt-BR" dirty="0" err="1" smtClean="0"/>
              <a:t>ExemploStatic</a:t>
            </a:r>
            <a:r>
              <a:rPr lang="pt-BR" dirty="0" smtClean="0"/>
              <a:t>{</a:t>
            </a:r>
            <a:endParaRPr lang="pt-BR" dirty="0"/>
          </a:p>
          <a:p>
            <a:r>
              <a:rPr lang="pt-BR" dirty="0"/>
              <a:t>    public </a:t>
            </a:r>
            <a:r>
              <a:rPr lang="pt-BR" dirty="0" err="1"/>
              <a:t>static</a:t>
            </a:r>
            <a:r>
              <a:rPr lang="pt-BR" dirty="0"/>
              <a:t> $voltagem = 220</a:t>
            </a:r>
            <a:r>
              <a:rPr lang="pt-BR" dirty="0" smtClean="0"/>
              <a:t>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public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valorEstatico</a:t>
            </a:r>
            <a:r>
              <a:rPr lang="pt-BR" dirty="0"/>
              <a:t>() {</a:t>
            </a:r>
          </a:p>
          <a:p>
            <a:r>
              <a:rPr lang="pt-BR" dirty="0"/>
              <a:t>        </a:t>
            </a:r>
            <a:r>
              <a:rPr lang="pt-BR" dirty="0" err="1"/>
              <a:t>return</a:t>
            </a:r>
            <a:r>
              <a:rPr lang="pt-BR" dirty="0"/>
              <a:t> self::$voltagem;</a:t>
            </a:r>
          </a:p>
          <a:p>
            <a:r>
              <a:rPr lang="pt-BR" dirty="0"/>
              <a:t>    </a:t>
            </a:r>
            <a:r>
              <a:rPr lang="pt-BR" dirty="0" smtClean="0"/>
              <a:t>} }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8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672049"/>
            <a:ext cx="10529001" cy="4872441"/>
          </a:xfrm>
        </p:spPr>
        <p:txBody>
          <a:bodyPr>
            <a:noAutofit/>
          </a:bodyPr>
          <a:lstStyle/>
          <a:p>
            <a:r>
              <a:rPr lang="pt-BR" dirty="0"/>
              <a:t>Entendendo a Diferença Dos Modificadores </a:t>
            </a:r>
            <a:r>
              <a:rPr lang="pt-BR" dirty="0" err="1"/>
              <a:t>Static</a:t>
            </a:r>
            <a:r>
              <a:rPr lang="pt-BR" dirty="0"/>
              <a:t>, Abstract E Final</a:t>
            </a:r>
          </a:p>
          <a:p>
            <a:endParaRPr lang="pt-BR" b="1" dirty="0" smtClean="0"/>
          </a:p>
          <a:p>
            <a:r>
              <a:rPr lang="pt-BR" b="1" dirty="0"/>
              <a:t>O modificador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dirty="0"/>
              <a:t>é usado para definir que um método ou atributo em uma classe é estático. Neste caso, o valor estático pertence à classe e não às instâncias, mas podem ser usados dentro da classe via self</a:t>
            </a:r>
            <a:r>
              <a:rPr lang="pt-BR" dirty="0" smtClean="0"/>
              <a:t>.</a:t>
            </a:r>
          </a:p>
          <a:p>
            <a:endParaRPr lang="pt-BR" sz="500" dirty="0"/>
          </a:p>
          <a:p>
            <a:r>
              <a:rPr lang="pt-BR" dirty="0"/>
              <a:t>class </a:t>
            </a:r>
            <a:r>
              <a:rPr lang="pt-BR" dirty="0" err="1" smtClean="0"/>
              <a:t>ExemploStatic</a:t>
            </a:r>
            <a:r>
              <a:rPr lang="pt-BR" dirty="0" smtClean="0"/>
              <a:t>{</a:t>
            </a:r>
            <a:endParaRPr lang="pt-BR" dirty="0"/>
          </a:p>
          <a:p>
            <a:r>
              <a:rPr lang="pt-BR" dirty="0"/>
              <a:t>    public </a:t>
            </a:r>
            <a:r>
              <a:rPr lang="pt-BR" dirty="0" err="1"/>
              <a:t>static</a:t>
            </a:r>
            <a:r>
              <a:rPr lang="pt-BR" dirty="0"/>
              <a:t> $voltagem = 220</a:t>
            </a:r>
            <a:r>
              <a:rPr lang="pt-BR" dirty="0" smtClean="0"/>
              <a:t>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public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valorEstatico</a:t>
            </a:r>
            <a:r>
              <a:rPr lang="pt-BR" dirty="0"/>
              <a:t>() {</a:t>
            </a:r>
          </a:p>
          <a:p>
            <a:r>
              <a:rPr lang="pt-BR" dirty="0"/>
              <a:t>        </a:t>
            </a:r>
            <a:r>
              <a:rPr lang="pt-BR" dirty="0" err="1"/>
              <a:t>return</a:t>
            </a:r>
            <a:r>
              <a:rPr lang="pt-BR" dirty="0"/>
              <a:t> self::$voltagem;</a:t>
            </a:r>
          </a:p>
          <a:p>
            <a:r>
              <a:rPr lang="pt-BR" dirty="0"/>
              <a:t>    </a:t>
            </a:r>
            <a:r>
              <a:rPr lang="pt-BR" dirty="0" smtClean="0"/>
              <a:t>} }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89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672049"/>
            <a:ext cx="10529001" cy="4872441"/>
          </a:xfrm>
        </p:spPr>
        <p:txBody>
          <a:bodyPr>
            <a:noAutofit/>
          </a:bodyPr>
          <a:lstStyle/>
          <a:p>
            <a:r>
              <a:rPr lang="pt-BR" b="1" dirty="0" smtClean="0"/>
              <a:t>O </a:t>
            </a:r>
            <a:r>
              <a:rPr lang="pt-BR" b="1" dirty="0"/>
              <a:t>modificador </a:t>
            </a:r>
            <a:r>
              <a:rPr lang="pt-BR" b="1" dirty="0" err="1" smtClean="0"/>
              <a:t>Static</a:t>
            </a:r>
            <a:endParaRPr lang="pt-BR" b="1" dirty="0" smtClean="0"/>
          </a:p>
          <a:p>
            <a:endParaRPr lang="pt-BR" b="1" dirty="0"/>
          </a:p>
          <a:p>
            <a:r>
              <a:rPr lang="pt-BR" dirty="0"/>
              <a:t>include('classes/</a:t>
            </a:r>
            <a:r>
              <a:rPr lang="pt-BR" dirty="0" err="1"/>
              <a:t>ExemploStatic.php</a:t>
            </a:r>
            <a:r>
              <a:rPr lang="pt-BR" dirty="0"/>
              <a:t>');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echo</a:t>
            </a:r>
            <a:r>
              <a:rPr lang="pt-BR" dirty="0"/>
              <a:t> "&lt;</a:t>
            </a:r>
            <a:r>
              <a:rPr lang="pt-BR" dirty="0" err="1"/>
              <a:t>br</a:t>
            </a:r>
            <a:r>
              <a:rPr lang="pt-BR" dirty="0"/>
              <a:t>&gt;Acessando direto o atributo " . </a:t>
            </a:r>
            <a:r>
              <a:rPr lang="pt-BR" dirty="0" err="1"/>
              <a:t>ExemploStatic</a:t>
            </a:r>
            <a:r>
              <a:rPr lang="pt-BR" dirty="0"/>
              <a:t>::$voltagem;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$teste = new </a:t>
            </a:r>
            <a:r>
              <a:rPr lang="pt-BR" dirty="0" err="1"/>
              <a:t>ExemploStatic</a:t>
            </a:r>
            <a:r>
              <a:rPr lang="pt-BR" dirty="0"/>
              <a:t>();</a:t>
            </a:r>
          </a:p>
          <a:p>
            <a:r>
              <a:rPr lang="pt-BR" dirty="0" err="1"/>
              <a:t>echo</a:t>
            </a:r>
            <a:r>
              <a:rPr lang="pt-BR" dirty="0"/>
              <a:t> "&lt;</a:t>
            </a:r>
            <a:r>
              <a:rPr lang="pt-BR" dirty="0" err="1"/>
              <a:t>br</a:t>
            </a:r>
            <a:r>
              <a:rPr lang="pt-BR" dirty="0"/>
              <a:t>&gt;Acessando o atributo por meio da classe " . $teste-&gt;</a:t>
            </a:r>
            <a:r>
              <a:rPr lang="pt-BR" dirty="0" err="1"/>
              <a:t>valorEstatico</a:t>
            </a:r>
            <a:r>
              <a:rPr lang="pt-BR" dirty="0"/>
              <a:t>();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5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672049"/>
            <a:ext cx="10529001" cy="4872441"/>
          </a:xfrm>
        </p:spPr>
        <p:txBody>
          <a:bodyPr>
            <a:noAutofit/>
          </a:bodyPr>
          <a:lstStyle/>
          <a:p>
            <a:r>
              <a:rPr lang="pt-BR" b="1" dirty="0" smtClean="0"/>
              <a:t>O </a:t>
            </a:r>
            <a:r>
              <a:rPr lang="pt-BR" b="1" dirty="0"/>
              <a:t>modificador Final, </a:t>
            </a:r>
            <a:r>
              <a:rPr lang="pt-BR" dirty="0"/>
              <a:t>previne que classes filhas possam sobrescrever um método da superclasse que esteja marcada com o operador final. Se a própria classe estiver definida como final, ela também não pode ser estendida, ou seja, ela não pode ser superclasse (DALL’OGLIO, 2009). </a:t>
            </a:r>
            <a:br>
              <a:rPr lang="pt-BR" dirty="0"/>
            </a:br>
            <a:endParaRPr lang="pt-BR" sz="1000" dirty="0" smtClean="0"/>
          </a:p>
          <a:p>
            <a:r>
              <a:rPr lang="pt-BR" sz="2000" dirty="0"/>
              <a:t>class Teste1{</a:t>
            </a:r>
          </a:p>
          <a:p>
            <a:r>
              <a:rPr lang="pt-BR" sz="2000" dirty="0"/>
              <a:t>	final public </a:t>
            </a:r>
            <a:r>
              <a:rPr lang="pt-BR" sz="2000" dirty="0" err="1"/>
              <a:t>function</a:t>
            </a:r>
            <a:r>
              <a:rPr lang="pt-BR" sz="2000" dirty="0"/>
              <a:t> </a:t>
            </a:r>
            <a:r>
              <a:rPr lang="pt-BR" sz="2000" dirty="0" err="1"/>
              <a:t>metodo</a:t>
            </a:r>
            <a:r>
              <a:rPr lang="pt-BR" sz="2000" dirty="0"/>
              <a:t>(){}</a:t>
            </a:r>
          </a:p>
          <a:p>
            <a:r>
              <a:rPr lang="pt-BR" sz="2000" dirty="0" smtClean="0"/>
              <a:t>} </a:t>
            </a:r>
          </a:p>
          <a:p>
            <a:r>
              <a:rPr lang="pt-BR" sz="2000" dirty="0" smtClean="0"/>
              <a:t>final </a:t>
            </a:r>
            <a:r>
              <a:rPr lang="pt-BR" sz="2000" dirty="0"/>
              <a:t>class teste{</a:t>
            </a:r>
          </a:p>
          <a:p>
            <a:r>
              <a:rPr lang="pt-BR" sz="2000" dirty="0"/>
              <a:t>}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3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672049"/>
            <a:ext cx="10529001" cy="4872441"/>
          </a:xfrm>
        </p:spPr>
        <p:txBody>
          <a:bodyPr>
            <a:noAutofit/>
          </a:bodyPr>
          <a:lstStyle/>
          <a:p>
            <a:r>
              <a:rPr lang="pt-BR" b="1" dirty="0"/>
              <a:t>O modificador abstract </a:t>
            </a:r>
            <a:r>
              <a:rPr lang="pt-BR" dirty="0"/>
              <a:t>nada mais é do que um método que consiste na definição de uma assinatura na classe abstrata. Neste caso, a assinatura do método terá um (;) no seu fim. </a:t>
            </a:r>
            <a:r>
              <a:rPr lang="pt-BR" dirty="0" smtClean="0"/>
              <a:t>Este </a:t>
            </a:r>
            <a:r>
              <a:rPr lang="pt-BR" dirty="0"/>
              <a:t>método deverá ter a sua implementação realizada na classe que a estender. </a:t>
            </a:r>
            <a:br>
              <a:rPr lang="pt-BR" dirty="0"/>
            </a:br>
            <a:endParaRPr lang="pt-BR" dirty="0" smtClean="0"/>
          </a:p>
          <a:p>
            <a:r>
              <a:rPr lang="pt-BR" dirty="0"/>
              <a:t>abstract class Teste1{</a:t>
            </a:r>
          </a:p>
          <a:p>
            <a:pPr lvl="1"/>
            <a:r>
              <a:rPr lang="pt-BR" dirty="0"/>
              <a:t>abstract public </a:t>
            </a:r>
            <a:r>
              <a:rPr lang="pt-BR" dirty="0" err="1"/>
              <a:t>function</a:t>
            </a:r>
            <a:r>
              <a:rPr lang="pt-BR" dirty="0"/>
              <a:t> metodo1();</a:t>
            </a:r>
          </a:p>
          <a:p>
            <a:pPr lvl="1"/>
            <a:r>
              <a:rPr lang="pt-BR" dirty="0"/>
              <a:t>public </a:t>
            </a:r>
            <a:r>
              <a:rPr lang="pt-BR" dirty="0" err="1"/>
              <a:t>function</a:t>
            </a:r>
            <a:r>
              <a:rPr lang="pt-BR" dirty="0"/>
              <a:t> metodo2(){</a:t>
            </a:r>
          </a:p>
          <a:p>
            <a:pPr lvl="1"/>
            <a:r>
              <a:rPr lang="pt-BR" dirty="0"/>
              <a:t>//instruções</a:t>
            </a:r>
          </a:p>
          <a:p>
            <a:pPr lvl="1"/>
            <a:r>
              <a:rPr lang="pt-BR" dirty="0"/>
              <a:t>}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8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6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8" r="25028"/>
          <a:stretch>
            <a:fillRect/>
          </a:stretch>
        </p:blipFill>
        <p:spPr>
          <a:xfrm>
            <a:off x="6145306" y="1"/>
            <a:ext cx="6046693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650" y="1609040"/>
            <a:ext cx="5128206" cy="4182161"/>
          </a:xfrm>
        </p:spPr>
        <p:txBody>
          <a:bodyPr/>
          <a:lstStyle/>
          <a:p>
            <a:r>
              <a:rPr lang="pt-BR" dirty="0"/>
              <a:t>Trabalho de Conclusão de Curso I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1" y="0"/>
            <a:ext cx="10730754" cy="6858000"/>
          </a:xfrm>
          <a:prstGeom prst="rect">
            <a:avLst/>
          </a:prstGeom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1116107" y="2993551"/>
            <a:ext cx="5029199" cy="182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PROGRAMAÇÃO BACK END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433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HERANÇA E CLASSES ABSTRATAS</a:t>
            </a:r>
          </a:p>
        </p:txBody>
      </p:sp>
      <p:pic>
        <p:nvPicPr>
          <p:cNvPr id="4" name="Espaço Reservado para Imagem 3"/>
          <p:cNvPicPr>
            <a:picLocks noGrp="1" noChangeAspect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1" b="223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67274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HERANÇA E CLASSES ABSTRATAS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A herança ou generalização, é uma outra forma de abstração de dados de alta complexidade pois o objetivo deste pilar, é o agrupamento comum de diversos objetos, possibilitando ao desenvolvedor um reaproveitamento de código.</a:t>
            </a:r>
          </a:p>
        </p:txBody>
      </p:sp>
    </p:spTree>
    <p:extLst>
      <p:ext uri="{BB962C8B-B14F-4D97-AF65-F5344CB8AC3E}">
        <p14:creationId xmlns:p14="http://schemas.microsoft.com/office/powerpoint/2010/main" val="33017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ABSTRAÇÃO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 smtClean="0"/>
              <a:t>Programação </a:t>
            </a:r>
            <a:r>
              <a:rPr lang="pt-BR" sz="3200" dirty="0"/>
              <a:t>Orientada a </a:t>
            </a:r>
            <a:r>
              <a:rPr lang="pt-BR" sz="3200" dirty="0" smtClean="0"/>
              <a:t>Objetos possui </a:t>
            </a:r>
            <a:r>
              <a:rPr lang="pt-BR" sz="3200" dirty="0"/>
              <a:t>quatros conceitos </a:t>
            </a:r>
            <a:r>
              <a:rPr lang="pt-BR" sz="3200" dirty="0" smtClean="0"/>
              <a:t>básicos que chamamos de pilares. Este são </a:t>
            </a:r>
            <a:r>
              <a:rPr lang="pt-BR" sz="3200" dirty="0"/>
              <a:t>muito importante para um </a:t>
            </a:r>
            <a:r>
              <a:rPr lang="pt-BR" sz="3200" dirty="0" smtClean="0"/>
              <a:t>bom entendimento </a:t>
            </a:r>
            <a:r>
              <a:rPr lang="pt-BR" sz="3200" dirty="0"/>
              <a:t>da complexidade que esse tipo de programação utiliza. </a:t>
            </a:r>
          </a:p>
        </p:txBody>
      </p:sp>
    </p:spTree>
    <p:extLst>
      <p:ext uri="{BB962C8B-B14F-4D97-AF65-F5344CB8AC3E}">
        <p14:creationId xmlns:p14="http://schemas.microsoft.com/office/powerpoint/2010/main" val="22548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HERANÇA E CLASSES ABSTRATAS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Segundo Bezerra (2007, p. 11) “ A generalização pode ser vista como um nível de abstração acima da encontrada entre classes e objetos. Na generalização, classes semelhantes são agrupadas em uma hierarquia.”</a:t>
            </a:r>
          </a:p>
        </p:txBody>
      </p:sp>
    </p:spTree>
    <p:extLst>
      <p:ext uri="{BB962C8B-B14F-4D97-AF65-F5344CB8AC3E}">
        <p14:creationId xmlns:p14="http://schemas.microsoft.com/office/powerpoint/2010/main" val="23511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HERANÇA E CLASSES ABSTRATAS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De acordo com </a:t>
            </a:r>
            <a:r>
              <a:rPr lang="pt-BR" sz="3200" dirty="0" err="1"/>
              <a:t>Dall’Oglio</a:t>
            </a:r>
            <a:r>
              <a:rPr lang="pt-BR" sz="3200" dirty="0"/>
              <a:t> (2009, p. 98)  </a:t>
            </a:r>
            <a:r>
              <a:rPr lang="pt-BR" sz="3200" dirty="0" smtClean="0"/>
              <a:t>a </a:t>
            </a:r>
            <a:r>
              <a:rPr lang="pt-BR" sz="3200" dirty="0"/>
              <a:t>utilização da herança a objetos e do encapsulamento do código em classes nos orienta em direção a uma maior organização, mas um dos maiores benefícios que encontramos na utilização desse paradigma é o </a:t>
            </a:r>
            <a:r>
              <a:rPr lang="pt-BR" sz="3200" dirty="0" smtClean="0"/>
              <a:t>reuso.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102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HERANÇA E CLASSES ABSTRATAS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Resumindo, a herança utiliza-se de uma classe denominada de classe filha, que tem os mesmos atributos e responsabilidades de outra classe chamada de classe mãe ou classe pai, mais os seus próprios atributos e responsabilidades.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As </a:t>
            </a:r>
            <a:r>
              <a:rPr lang="pt-BR" sz="2800" dirty="0"/>
              <a:t>classes inferiores da hierarquia automaticamente herdam todas as propriedades e os métodos das classes superiores, chamadas de superclasses, confira a figura abaixo.</a:t>
            </a:r>
          </a:p>
        </p:txBody>
      </p:sp>
    </p:spTree>
    <p:extLst>
      <p:ext uri="{BB962C8B-B14F-4D97-AF65-F5344CB8AC3E}">
        <p14:creationId xmlns:p14="http://schemas.microsoft.com/office/powerpoint/2010/main" val="217952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HERANÇA E CLASSES ABSTRATAS</a:t>
            </a:r>
          </a:p>
        </p:txBody>
      </p:sp>
      <p:pic>
        <p:nvPicPr>
          <p:cNvPr id="1026" name="Picture 2" descr="https://lh3.googleusercontent.com/0vxISSqkvanR85eV7NUkvi_sAe55CEMpV8p712Worps-IewQsILZvdXMZ41DbSCiTQpJUhOeG8ioKUz_gt680-x-1b-C83jdpvBxcKjQ1bjeykikTkyIqXU0C_FvgkUdHWAo8u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341" y="1443259"/>
            <a:ext cx="4353524" cy="482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6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HERANÇA E CLASSES ABSTRATAS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A herança em PHP é representada pela palavra reservada </a:t>
            </a:r>
            <a:r>
              <a:rPr lang="pt-BR" sz="2800" dirty="0" err="1"/>
              <a:t>extends</a:t>
            </a:r>
            <a:r>
              <a:rPr lang="pt-BR" sz="2800" dirty="0"/>
              <a:t>, seguida do nome da classe que está sendo herdada. Nesse caso, Filho1 e Filho2 herdam de </a:t>
            </a:r>
            <a:r>
              <a:rPr lang="pt-BR" sz="2800" dirty="0" err="1"/>
              <a:t>SuperClasse</a:t>
            </a:r>
            <a:r>
              <a:rPr lang="pt-BR" sz="2800" dirty="0"/>
              <a:t> e FilhodeFilho1 herda de </a:t>
            </a:r>
            <a:r>
              <a:rPr lang="pt-BR" sz="2800" dirty="0" smtClean="0"/>
              <a:t>Filho1.</a:t>
            </a:r>
          </a:p>
          <a:p>
            <a:pPr algn="just"/>
            <a:endParaRPr lang="pt-BR" sz="2100" dirty="0" smtClean="0"/>
          </a:p>
          <a:p>
            <a:pPr algn="just"/>
            <a:r>
              <a:rPr lang="pt-BR" sz="2100" dirty="0" smtClean="0"/>
              <a:t>class </a:t>
            </a:r>
            <a:r>
              <a:rPr lang="pt-BR" sz="2100" dirty="0" err="1"/>
              <a:t>SuperClasse</a:t>
            </a:r>
            <a:r>
              <a:rPr lang="pt-BR" sz="2100" dirty="0" smtClean="0"/>
              <a:t>{}</a:t>
            </a:r>
            <a:endParaRPr lang="pt-BR" sz="2100" dirty="0"/>
          </a:p>
          <a:p>
            <a:pPr algn="just">
              <a:spcBef>
                <a:spcPts val="0"/>
              </a:spcBef>
            </a:pPr>
            <a:r>
              <a:rPr lang="pt-BR" sz="1600" dirty="0"/>
              <a:t>----------------------------------------</a:t>
            </a:r>
          </a:p>
          <a:p>
            <a:pPr algn="just"/>
            <a:r>
              <a:rPr lang="pt-BR" sz="2100" dirty="0"/>
              <a:t>class Filho1 </a:t>
            </a:r>
            <a:r>
              <a:rPr lang="pt-BR" sz="2100" dirty="0" err="1"/>
              <a:t>extends</a:t>
            </a:r>
            <a:r>
              <a:rPr lang="pt-BR" sz="2100" dirty="0"/>
              <a:t> </a:t>
            </a:r>
            <a:r>
              <a:rPr lang="pt-BR" sz="2100" dirty="0" err="1"/>
              <a:t>SuperClasse</a:t>
            </a:r>
            <a:r>
              <a:rPr lang="pt-BR" sz="2100" dirty="0" smtClean="0"/>
              <a:t>{}</a:t>
            </a:r>
            <a:endParaRPr lang="pt-BR" sz="2100" dirty="0"/>
          </a:p>
          <a:p>
            <a:pPr algn="just">
              <a:spcBef>
                <a:spcPts val="0"/>
              </a:spcBef>
            </a:pPr>
            <a:r>
              <a:rPr lang="pt-BR" sz="2100" dirty="0"/>
              <a:t>----------------------------------------</a:t>
            </a:r>
          </a:p>
          <a:p>
            <a:pPr algn="just"/>
            <a:r>
              <a:rPr lang="pt-BR" sz="2100" dirty="0"/>
              <a:t>class Filho2 </a:t>
            </a:r>
            <a:r>
              <a:rPr lang="pt-BR" sz="2100" dirty="0" err="1"/>
              <a:t>extends</a:t>
            </a:r>
            <a:r>
              <a:rPr lang="pt-BR" sz="2100" dirty="0"/>
              <a:t> </a:t>
            </a:r>
            <a:r>
              <a:rPr lang="pt-BR" sz="2100" dirty="0" err="1"/>
              <a:t>SuperClasse</a:t>
            </a:r>
            <a:r>
              <a:rPr lang="pt-BR" sz="2100" dirty="0" smtClean="0"/>
              <a:t>{}</a:t>
            </a:r>
            <a:endParaRPr lang="pt-BR" sz="2100" dirty="0"/>
          </a:p>
          <a:p>
            <a:pPr algn="just">
              <a:spcBef>
                <a:spcPts val="0"/>
              </a:spcBef>
            </a:pPr>
            <a:r>
              <a:rPr lang="pt-BR" sz="2100" dirty="0"/>
              <a:t>----------------------------------------</a:t>
            </a:r>
          </a:p>
          <a:p>
            <a:pPr algn="just"/>
            <a:r>
              <a:rPr lang="pt-BR" sz="2100" dirty="0"/>
              <a:t>class FilhodeFilho1 </a:t>
            </a:r>
            <a:r>
              <a:rPr lang="pt-BR" sz="2100" dirty="0" err="1"/>
              <a:t>extends</a:t>
            </a:r>
            <a:r>
              <a:rPr lang="pt-BR" sz="2100" dirty="0"/>
              <a:t> Filho1</a:t>
            </a:r>
            <a:r>
              <a:rPr lang="pt-BR" sz="2100" dirty="0" smtClean="0"/>
              <a:t>{}</a:t>
            </a:r>
            <a:endParaRPr lang="pt-BR" sz="2100" dirty="0"/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741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HERANÇA E CLASSES ABSTRATAS</a:t>
            </a:r>
          </a:p>
        </p:txBody>
      </p:sp>
      <p:pic>
        <p:nvPicPr>
          <p:cNvPr id="2050" name="Picture 2" descr="https://lh6.googleusercontent.com/J-FMi2HhVyvbrapK0ump-T_0znaO9CaHG6WAo9JNpPVFOULttFYJQfqHCTo3y4KI5Sb9VqbpXxeUYq9YeX1rHpwYuyle0C43XzXtVkNZ5zt171KeSer9Y82cYiWz3AcmA-jczb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248" y="1236843"/>
            <a:ext cx="6221271" cy="518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27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HERANÇA E CLASSES ABSTRATAS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CLASSE PESSOA</a:t>
            </a:r>
          </a:p>
          <a:p>
            <a:r>
              <a:rPr lang="pt-BR" dirty="0" smtClean="0"/>
              <a:t>protected </a:t>
            </a:r>
            <a:r>
              <a:rPr lang="pt-BR" dirty="0"/>
              <a:t>$</a:t>
            </a:r>
            <a:r>
              <a:rPr lang="pt-BR" dirty="0" err="1"/>
              <a:t>endereco</a:t>
            </a:r>
            <a:r>
              <a:rPr lang="pt-BR" dirty="0"/>
              <a:t>, $</a:t>
            </a:r>
            <a:r>
              <a:rPr lang="pt-BR" dirty="0" err="1"/>
              <a:t>email</a:t>
            </a:r>
            <a:r>
              <a:rPr lang="pt-BR" dirty="0"/>
              <a:t>, $</a:t>
            </a:r>
            <a:r>
              <a:rPr lang="pt-BR" dirty="0" err="1"/>
              <a:t>dataCadastro</a:t>
            </a:r>
            <a:r>
              <a:rPr lang="pt-BR" dirty="0"/>
              <a:t>;</a:t>
            </a:r>
            <a:endParaRPr lang="pt-BR" sz="2800" dirty="0"/>
          </a:p>
          <a:p>
            <a:r>
              <a:rPr lang="pt-BR" sz="2800" dirty="0"/>
              <a:t/>
            </a:r>
            <a:br>
              <a:rPr lang="pt-BR" sz="2800" dirty="0"/>
            </a:br>
            <a:r>
              <a:rPr lang="pt-BR" dirty="0"/>
              <a:t>    </a:t>
            </a:r>
            <a:r>
              <a:rPr lang="pt-BR" dirty="0" err="1"/>
              <a:t>function</a:t>
            </a:r>
            <a:r>
              <a:rPr lang="pt-BR" dirty="0"/>
              <a:t> __</a:t>
            </a:r>
            <a:r>
              <a:rPr lang="pt-BR" dirty="0" err="1"/>
              <a:t>construct</a:t>
            </a:r>
            <a:r>
              <a:rPr lang="pt-BR" dirty="0"/>
              <a:t>($</a:t>
            </a:r>
            <a:r>
              <a:rPr lang="pt-BR" dirty="0" err="1"/>
              <a:t>endereco</a:t>
            </a:r>
            <a:r>
              <a:rPr lang="pt-BR" dirty="0"/>
              <a:t>, $</a:t>
            </a:r>
            <a:r>
              <a:rPr lang="pt-BR" dirty="0" err="1"/>
              <a:t>email</a:t>
            </a:r>
            <a:r>
              <a:rPr lang="pt-BR" dirty="0"/>
              <a:t>, $</a:t>
            </a:r>
            <a:r>
              <a:rPr lang="pt-BR" dirty="0" err="1"/>
              <a:t>dataCadastro</a:t>
            </a:r>
            <a:r>
              <a:rPr lang="pt-BR" dirty="0"/>
              <a:t>)</a:t>
            </a:r>
            <a:endParaRPr lang="pt-BR" sz="2800" dirty="0"/>
          </a:p>
          <a:p>
            <a:r>
              <a:rPr lang="pt-BR" dirty="0"/>
              <a:t>    {</a:t>
            </a:r>
            <a:endParaRPr lang="pt-BR" sz="2800" dirty="0"/>
          </a:p>
          <a:p>
            <a:r>
              <a:rPr lang="pt-BR" dirty="0"/>
              <a:t>        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setEndereco</a:t>
            </a:r>
            <a:r>
              <a:rPr lang="pt-BR" dirty="0"/>
              <a:t>($</a:t>
            </a:r>
            <a:r>
              <a:rPr lang="pt-BR" dirty="0" err="1"/>
              <a:t>endereco</a:t>
            </a:r>
            <a:r>
              <a:rPr lang="pt-BR" dirty="0"/>
              <a:t>);</a:t>
            </a:r>
            <a:endParaRPr lang="pt-BR" sz="2800" dirty="0"/>
          </a:p>
          <a:p>
            <a:r>
              <a:rPr lang="pt-BR" dirty="0"/>
              <a:t>        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setEmail</a:t>
            </a:r>
            <a:r>
              <a:rPr lang="pt-BR" dirty="0"/>
              <a:t>($</a:t>
            </a:r>
            <a:r>
              <a:rPr lang="pt-BR" dirty="0" err="1"/>
              <a:t>email</a:t>
            </a:r>
            <a:r>
              <a:rPr lang="pt-BR" dirty="0"/>
              <a:t>);</a:t>
            </a:r>
            <a:endParaRPr lang="pt-BR" sz="2800" dirty="0"/>
          </a:p>
          <a:p>
            <a:r>
              <a:rPr lang="pt-BR" dirty="0"/>
              <a:t>        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setDataCadastro</a:t>
            </a:r>
            <a:r>
              <a:rPr lang="pt-BR" dirty="0"/>
              <a:t>($</a:t>
            </a:r>
            <a:r>
              <a:rPr lang="pt-BR" dirty="0" err="1"/>
              <a:t>dataCadastro</a:t>
            </a:r>
            <a:r>
              <a:rPr lang="pt-BR" dirty="0"/>
              <a:t>);</a:t>
            </a:r>
            <a:endParaRPr lang="pt-BR" sz="2800" dirty="0"/>
          </a:p>
          <a:p>
            <a:r>
              <a:rPr lang="pt-BR" dirty="0"/>
              <a:t>    }</a:t>
            </a:r>
            <a:endParaRPr lang="pt-BR" sz="2800" dirty="0"/>
          </a:p>
          <a:p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715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HERANÇA E CLASSES ABSTRATAS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private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setEndereco</a:t>
            </a:r>
            <a:r>
              <a:rPr lang="pt-BR" dirty="0"/>
              <a:t>($</a:t>
            </a:r>
            <a:r>
              <a:rPr lang="pt-BR" dirty="0" err="1"/>
              <a:t>endereco</a:t>
            </a:r>
            <a:r>
              <a:rPr lang="pt-BR" dirty="0"/>
              <a:t>):</a:t>
            </a:r>
            <a:r>
              <a:rPr lang="pt-BR" dirty="0" err="1"/>
              <a:t>bool</a:t>
            </a:r>
            <a:r>
              <a:rPr lang="pt-BR" dirty="0"/>
              <a:t>{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is_string</a:t>
            </a:r>
            <a:r>
              <a:rPr lang="pt-BR" dirty="0"/>
              <a:t>($</a:t>
            </a:r>
            <a:r>
              <a:rPr lang="pt-BR" dirty="0" err="1"/>
              <a:t>endereco</a:t>
            </a:r>
            <a:r>
              <a:rPr lang="pt-BR" dirty="0"/>
              <a:t>)){</a:t>
            </a:r>
          </a:p>
          <a:p>
            <a:r>
              <a:rPr lang="pt-BR" dirty="0"/>
              <a:t>            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endereco</a:t>
            </a:r>
            <a:r>
              <a:rPr lang="pt-BR" dirty="0"/>
              <a:t> = $</a:t>
            </a:r>
            <a:r>
              <a:rPr lang="pt-BR" dirty="0" err="1"/>
              <a:t>endereco</a:t>
            </a:r>
            <a:r>
              <a:rPr lang="pt-BR" dirty="0" smtClean="0"/>
              <a:t>;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true</a:t>
            </a:r>
            <a:r>
              <a:rPr lang="pt-BR" dirty="0" smtClean="0"/>
              <a:t>; </a:t>
            </a:r>
            <a:r>
              <a:rPr lang="pt-BR" dirty="0"/>
              <a:t>} </a:t>
            </a:r>
            <a:r>
              <a:rPr lang="pt-BR" dirty="0" err="1" smtClean="0"/>
              <a:t>else</a:t>
            </a:r>
            <a:r>
              <a:rPr lang="pt-BR" dirty="0" smtClean="0"/>
              <a:t>{ </a:t>
            </a:r>
            <a:r>
              <a:rPr lang="pt-BR" dirty="0" err="1"/>
              <a:t>return</a:t>
            </a:r>
            <a:r>
              <a:rPr lang="pt-BR" dirty="0"/>
              <a:t> false</a:t>
            </a:r>
            <a:r>
              <a:rPr lang="pt-BR" dirty="0" smtClean="0"/>
              <a:t>;}</a:t>
            </a:r>
            <a:endParaRPr lang="pt-BR" dirty="0"/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en-US" dirty="0"/>
              <a:t>private function </a:t>
            </a:r>
            <a:r>
              <a:rPr lang="en-US" dirty="0" err="1"/>
              <a:t>setEmail</a:t>
            </a:r>
            <a:r>
              <a:rPr lang="en-US" dirty="0"/>
              <a:t>($email):bool{</a:t>
            </a:r>
          </a:p>
          <a:p>
            <a:r>
              <a:rPr lang="en-US" dirty="0"/>
              <a:t>        if(</a:t>
            </a:r>
            <a:r>
              <a:rPr lang="en-US" dirty="0" err="1"/>
              <a:t>is_string</a:t>
            </a:r>
            <a:r>
              <a:rPr lang="en-US" dirty="0"/>
              <a:t>($email)){</a:t>
            </a:r>
          </a:p>
          <a:p>
            <a:r>
              <a:rPr lang="en-US" dirty="0"/>
              <a:t>            $this-&gt;email = $email</a:t>
            </a:r>
            <a:r>
              <a:rPr lang="en-US" dirty="0" smtClean="0"/>
              <a:t>; return </a:t>
            </a:r>
            <a:r>
              <a:rPr lang="en-US" dirty="0"/>
              <a:t>true</a:t>
            </a:r>
            <a:r>
              <a:rPr lang="en-US" dirty="0" smtClean="0"/>
              <a:t>;</a:t>
            </a:r>
            <a:r>
              <a:rPr lang="en-US" dirty="0"/>
              <a:t> } </a:t>
            </a:r>
            <a:r>
              <a:rPr lang="en-US" dirty="0" smtClean="0"/>
              <a:t>else{ </a:t>
            </a:r>
            <a:r>
              <a:rPr lang="en-US" dirty="0"/>
              <a:t>return false</a:t>
            </a:r>
            <a:r>
              <a:rPr lang="en-US" dirty="0" smtClean="0"/>
              <a:t>;}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pt-BR" dirty="0"/>
          </a:p>
          <a:p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545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HERANÇA E CLASSES ABSTRATAS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b="1" dirty="0" smtClean="0"/>
              <a:t>CLASSE FISICA</a:t>
            </a:r>
          </a:p>
          <a:p>
            <a:r>
              <a:rPr lang="pt-BR" dirty="0"/>
              <a:t>require_once('</a:t>
            </a:r>
            <a:r>
              <a:rPr lang="pt-BR" dirty="0" err="1"/>
              <a:t>Pessoa.php</a:t>
            </a:r>
            <a:r>
              <a:rPr lang="pt-BR" dirty="0"/>
              <a:t>');</a:t>
            </a:r>
          </a:p>
          <a:p>
            <a:r>
              <a:rPr lang="pt-BR" dirty="0"/>
              <a:t>class </a:t>
            </a:r>
            <a:r>
              <a:rPr lang="pt-BR" dirty="0" err="1"/>
              <a:t>Fisica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smtClean="0"/>
              <a:t>Pessoa {</a:t>
            </a:r>
            <a:endParaRPr lang="pt-BR" dirty="0"/>
          </a:p>
          <a:p>
            <a:r>
              <a:rPr lang="pt-BR" dirty="0"/>
              <a:t>    private $nome, $</a:t>
            </a:r>
            <a:r>
              <a:rPr lang="pt-BR" dirty="0" err="1"/>
              <a:t>cpf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function</a:t>
            </a:r>
            <a:r>
              <a:rPr lang="pt-BR" dirty="0"/>
              <a:t> __</a:t>
            </a:r>
            <a:r>
              <a:rPr lang="pt-BR" dirty="0" err="1"/>
              <a:t>construct</a:t>
            </a:r>
            <a:r>
              <a:rPr lang="pt-BR" dirty="0"/>
              <a:t>($nome, $</a:t>
            </a:r>
            <a:r>
              <a:rPr lang="pt-BR" dirty="0" err="1"/>
              <a:t>cpf</a:t>
            </a:r>
            <a:r>
              <a:rPr lang="pt-BR" dirty="0"/>
              <a:t>, $</a:t>
            </a:r>
            <a:r>
              <a:rPr lang="pt-BR" dirty="0" err="1"/>
              <a:t>endereco</a:t>
            </a:r>
            <a:r>
              <a:rPr lang="pt-BR" dirty="0"/>
              <a:t>, $</a:t>
            </a:r>
            <a:r>
              <a:rPr lang="pt-BR" dirty="0" err="1"/>
              <a:t>email</a:t>
            </a:r>
            <a:r>
              <a:rPr lang="pt-BR" dirty="0"/>
              <a:t>, $</a:t>
            </a:r>
            <a:r>
              <a:rPr lang="pt-BR" dirty="0" err="1"/>
              <a:t>dataCadastro</a:t>
            </a:r>
            <a:r>
              <a:rPr lang="pt-BR" dirty="0" smtClean="0"/>
              <a:t>)  </a:t>
            </a:r>
            <a:r>
              <a:rPr lang="pt-BR" dirty="0"/>
              <a:t>{</a:t>
            </a:r>
          </a:p>
          <a:p>
            <a:r>
              <a:rPr lang="pt-BR" dirty="0"/>
              <a:t>        </a:t>
            </a:r>
            <a:r>
              <a:rPr lang="pt-BR" dirty="0" err="1"/>
              <a:t>parent</a:t>
            </a:r>
            <a:r>
              <a:rPr lang="pt-BR" dirty="0"/>
              <a:t>::__</a:t>
            </a:r>
            <a:r>
              <a:rPr lang="pt-BR" dirty="0" err="1"/>
              <a:t>construct</a:t>
            </a:r>
            <a:r>
              <a:rPr lang="pt-BR" dirty="0"/>
              <a:t>($</a:t>
            </a:r>
            <a:r>
              <a:rPr lang="pt-BR" dirty="0" err="1"/>
              <a:t>endereco</a:t>
            </a:r>
            <a:r>
              <a:rPr lang="pt-BR" dirty="0"/>
              <a:t>, $</a:t>
            </a:r>
            <a:r>
              <a:rPr lang="pt-BR" dirty="0" err="1"/>
              <a:t>email</a:t>
            </a:r>
            <a:r>
              <a:rPr lang="pt-BR" dirty="0"/>
              <a:t>, $</a:t>
            </a:r>
            <a:r>
              <a:rPr lang="pt-BR" dirty="0" err="1"/>
              <a:t>dataCadastro</a:t>
            </a:r>
            <a:r>
              <a:rPr lang="pt-BR" dirty="0"/>
              <a:t>);</a:t>
            </a:r>
          </a:p>
          <a:p>
            <a:r>
              <a:rPr lang="pt-BR" dirty="0"/>
              <a:t>        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setNome</a:t>
            </a:r>
            <a:r>
              <a:rPr lang="pt-BR" dirty="0"/>
              <a:t>($nome);</a:t>
            </a:r>
          </a:p>
          <a:p>
            <a:r>
              <a:rPr lang="pt-BR" dirty="0"/>
              <a:t>        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setCpf</a:t>
            </a:r>
            <a:r>
              <a:rPr lang="pt-BR" dirty="0"/>
              <a:t>($</a:t>
            </a:r>
            <a:r>
              <a:rPr lang="pt-BR" dirty="0" err="1"/>
              <a:t>cpf</a:t>
            </a:r>
            <a:r>
              <a:rPr lang="pt-BR" dirty="0"/>
              <a:t>);</a:t>
            </a:r>
          </a:p>
          <a:p>
            <a:r>
              <a:rPr lang="pt-BR" dirty="0"/>
              <a:t>    }</a:t>
            </a:r>
          </a:p>
          <a:p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341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HERANÇA E CLASSES ABSTRATAS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 private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setNome</a:t>
            </a:r>
            <a:r>
              <a:rPr lang="pt-BR" dirty="0"/>
              <a:t>($nome):</a:t>
            </a:r>
            <a:r>
              <a:rPr lang="pt-BR" dirty="0" err="1"/>
              <a:t>bool</a:t>
            </a:r>
            <a:r>
              <a:rPr lang="pt-BR" dirty="0"/>
              <a:t>{</a:t>
            </a:r>
          </a:p>
          <a:p>
            <a:r>
              <a:rPr lang="pt-BR" dirty="0"/>
              <a:t>        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is_string</a:t>
            </a:r>
            <a:r>
              <a:rPr lang="pt-BR" dirty="0"/>
              <a:t>($nome)){</a:t>
            </a:r>
          </a:p>
          <a:p>
            <a:r>
              <a:rPr lang="pt-BR" dirty="0"/>
              <a:t>            $</a:t>
            </a:r>
            <a:r>
              <a:rPr lang="pt-BR" dirty="0" err="1"/>
              <a:t>this</a:t>
            </a:r>
            <a:r>
              <a:rPr lang="pt-BR" dirty="0"/>
              <a:t>-&gt;nome = $nome</a:t>
            </a:r>
            <a:r>
              <a:rPr lang="pt-BR" dirty="0" smtClean="0"/>
              <a:t>;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true</a:t>
            </a:r>
            <a:r>
              <a:rPr lang="pt-BR" dirty="0" smtClean="0"/>
              <a:t>;}</a:t>
            </a:r>
            <a:r>
              <a:rPr lang="pt-BR" dirty="0"/>
              <a:t> </a:t>
            </a:r>
            <a:r>
              <a:rPr lang="pt-BR" dirty="0" err="1" smtClean="0"/>
              <a:t>else</a:t>
            </a:r>
            <a:r>
              <a:rPr lang="pt-BR" dirty="0" smtClean="0"/>
              <a:t>{ </a:t>
            </a:r>
            <a:r>
              <a:rPr lang="pt-BR" dirty="0" err="1"/>
              <a:t>return</a:t>
            </a:r>
            <a:r>
              <a:rPr lang="pt-BR" dirty="0"/>
              <a:t> false</a:t>
            </a:r>
            <a:r>
              <a:rPr lang="pt-BR" dirty="0" smtClean="0"/>
              <a:t>;}</a:t>
            </a:r>
            <a:endParaRPr lang="pt-BR" dirty="0"/>
          </a:p>
          <a:p>
            <a:r>
              <a:rPr lang="pt-BR" dirty="0"/>
              <a:t>    }</a:t>
            </a:r>
          </a:p>
          <a:p>
            <a:r>
              <a:rPr lang="pt-BR" dirty="0"/>
              <a:t>    private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setCpf</a:t>
            </a:r>
            <a:r>
              <a:rPr lang="pt-BR" dirty="0"/>
              <a:t>($</a:t>
            </a:r>
            <a:r>
              <a:rPr lang="pt-BR" dirty="0" err="1"/>
              <a:t>cpf</a:t>
            </a:r>
            <a:r>
              <a:rPr lang="pt-BR" dirty="0"/>
              <a:t>):</a:t>
            </a:r>
            <a:r>
              <a:rPr lang="pt-BR" dirty="0" err="1"/>
              <a:t>bool</a:t>
            </a:r>
            <a:r>
              <a:rPr lang="pt-BR" dirty="0"/>
              <a:t>{</a:t>
            </a:r>
          </a:p>
          <a:p>
            <a:r>
              <a:rPr lang="pt-BR" dirty="0"/>
              <a:t>        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is_string</a:t>
            </a:r>
            <a:r>
              <a:rPr lang="pt-BR" dirty="0"/>
              <a:t>($</a:t>
            </a:r>
            <a:r>
              <a:rPr lang="pt-BR" dirty="0" err="1"/>
              <a:t>cpf</a:t>
            </a:r>
            <a:r>
              <a:rPr lang="pt-BR" dirty="0"/>
              <a:t>) &amp;&amp; (</a:t>
            </a:r>
            <a:r>
              <a:rPr lang="pt-BR" dirty="0" err="1"/>
              <a:t>strlen</a:t>
            </a:r>
            <a:r>
              <a:rPr lang="pt-BR" dirty="0"/>
              <a:t>($</a:t>
            </a:r>
            <a:r>
              <a:rPr lang="pt-BR" dirty="0" err="1"/>
              <a:t>cpf</a:t>
            </a:r>
            <a:r>
              <a:rPr lang="pt-BR" dirty="0"/>
              <a:t>)==11)){</a:t>
            </a:r>
          </a:p>
          <a:p>
            <a:r>
              <a:rPr lang="pt-BR" dirty="0"/>
              <a:t>            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cpf</a:t>
            </a:r>
            <a:r>
              <a:rPr lang="pt-BR" dirty="0"/>
              <a:t> = $</a:t>
            </a:r>
            <a:r>
              <a:rPr lang="pt-BR" dirty="0" err="1"/>
              <a:t>cpf</a:t>
            </a:r>
            <a:r>
              <a:rPr lang="pt-BR" dirty="0" smtClean="0"/>
              <a:t>;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true</a:t>
            </a:r>
            <a:r>
              <a:rPr lang="pt-BR" dirty="0" smtClean="0"/>
              <a:t>;} </a:t>
            </a:r>
            <a:r>
              <a:rPr lang="pt-BR" dirty="0" err="1" smtClean="0"/>
              <a:t>else</a:t>
            </a:r>
            <a:r>
              <a:rPr lang="pt-BR" dirty="0" smtClean="0"/>
              <a:t>{ </a:t>
            </a:r>
            <a:r>
              <a:rPr lang="pt-BR" dirty="0" err="1"/>
              <a:t>return</a:t>
            </a:r>
            <a:r>
              <a:rPr lang="pt-BR" dirty="0"/>
              <a:t> false;  </a:t>
            </a:r>
            <a:r>
              <a:rPr lang="pt-BR" dirty="0" smtClean="0"/>
              <a:t>}</a:t>
            </a:r>
            <a:r>
              <a:rPr lang="pt-BR" dirty="0"/>
              <a:t>      </a:t>
            </a:r>
          </a:p>
          <a:p>
            <a:r>
              <a:rPr lang="pt-BR" dirty="0"/>
              <a:t>    }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06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ABSTRAÇÃO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11" y="1140869"/>
            <a:ext cx="7697945" cy="502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HERANÇA E CLASSES ABSTRATAS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sz="1800" dirty="0" smtClean="0"/>
              <a:t>require_once</a:t>
            </a:r>
            <a:r>
              <a:rPr lang="pt-BR" sz="1800" dirty="0"/>
              <a:t>('classes/</a:t>
            </a:r>
            <a:r>
              <a:rPr lang="pt-BR" sz="1800" dirty="0" err="1"/>
              <a:t>Fisica.php</a:t>
            </a:r>
            <a:r>
              <a:rPr lang="pt-BR" sz="1800" dirty="0"/>
              <a:t>');</a:t>
            </a:r>
          </a:p>
          <a:p>
            <a:endParaRPr lang="pt-BR" sz="200" dirty="0"/>
          </a:p>
          <a:p>
            <a:r>
              <a:rPr lang="pt-BR" sz="1600" dirty="0"/>
              <a:t>$</a:t>
            </a:r>
            <a:r>
              <a:rPr lang="pt-BR" sz="1600" dirty="0" err="1"/>
              <a:t>pessoaFisica</a:t>
            </a:r>
            <a:r>
              <a:rPr lang="pt-BR" sz="1600" dirty="0"/>
              <a:t> = new </a:t>
            </a:r>
            <a:r>
              <a:rPr lang="pt-BR" sz="1600" dirty="0" err="1"/>
              <a:t>Fisica</a:t>
            </a:r>
            <a:r>
              <a:rPr lang="pt-BR" sz="1600" dirty="0"/>
              <a:t>("Rafael Florindo", "12345678909", "Rua 1</a:t>
            </a:r>
            <a:r>
              <a:rPr lang="pt-BR" sz="1600" dirty="0" smtClean="0"/>
              <a:t>", "</a:t>
            </a:r>
            <a:r>
              <a:rPr lang="pt-BR" sz="1600" dirty="0"/>
              <a:t>rafaelflorindo@emai.com", "2010-05-24");</a:t>
            </a:r>
          </a:p>
          <a:p>
            <a:r>
              <a:rPr lang="pt-BR" sz="1800" dirty="0" err="1"/>
              <a:t>print_r</a:t>
            </a:r>
            <a:r>
              <a:rPr lang="pt-BR" sz="1800" dirty="0"/>
              <a:t>($</a:t>
            </a:r>
            <a:r>
              <a:rPr lang="pt-BR" sz="1800" dirty="0" err="1"/>
              <a:t>pessoaFisica</a:t>
            </a:r>
            <a:r>
              <a:rPr lang="pt-BR" sz="1800" dirty="0" smtClean="0"/>
              <a:t>);</a:t>
            </a:r>
          </a:p>
          <a:p>
            <a:endParaRPr lang="pt-BR" sz="1800" dirty="0"/>
          </a:p>
          <a:p>
            <a:r>
              <a:rPr lang="pt-BR" sz="1800" dirty="0" err="1"/>
              <a:t>Fisica</a:t>
            </a:r>
            <a:r>
              <a:rPr lang="pt-BR" sz="1800" dirty="0"/>
              <a:t> </a:t>
            </a:r>
            <a:r>
              <a:rPr lang="pt-BR" sz="1800" dirty="0" err="1" smtClean="0"/>
              <a:t>Object</a:t>
            </a:r>
            <a:r>
              <a:rPr lang="pt-BR" sz="1800" dirty="0" smtClean="0"/>
              <a:t> (</a:t>
            </a:r>
            <a:endParaRPr lang="pt-BR" sz="1800" dirty="0"/>
          </a:p>
          <a:p>
            <a:r>
              <a:rPr lang="pt-BR" sz="1800" dirty="0"/>
              <a:t>    [</a:t>
            </a:r>
            <a:r>
              <a:rPr lang="pt-BR" sz="1800" dirty="0" err="1"/>
              <a:t>nome:Fisica:private</a:t>
            </a:r>
            <a:r>
              <a:rPr lang="pt-BR" sz="1800" dirty="0"/>
              <a:t>] =&gt; Rafael Florindo</a:t>
            </a:r>
          </a:p>
          <a:p>
            <a:r>
              <a:rPr lang="pt-BR" sz="1800" dirty="0"/>
              <a:t>    [</a:t>
            </a:r>
            <a:r>
              <a:rPr lang="pt-BR" sz="1800" dirty="0" err="1"/>
              <a:t>cpf:Fisica:private</a:t>
            </a:r>
            <a:r>
              <a:rPr lang="pt-BR" sz="1800" dirty="0"/>
              <a:t>] =&gt; 12345678909</a:t>
            </a:r>
          </a:p>
          <a:p>
            <a:r>
              <a:rPr lang="pt-BR" sz="1800" dirty="0"/>
              <a:t>    [</a:t>
            </a:r>
            <a:r>
              <a:rPr lang="pt-BR" sz="1800" dirty="0" err="1"/>
              <a:t>endereco:protected</a:t>
            </a:r>
            <a:r>
              <a:rPr lang="pt-BR" sz="1800" dirty="0"/>
              <a:t>] =&gt; Rua 1</a:t>
            </a:r>
          </a:p>
          <a:p>
            <a:r>
              <a:rPr lang="pt-BR" sz="1800" dirty="0"/>
              <a:t>    [</a:t>
            </a:r>
            <a:r>
              <a:rPr lang="pt-BR" sz="1800" dirty="0" err="1"/>
              <a:t>email:protected</a:t>
            </a:r>
            <a:r>
              <a:rPr lang="pt-BR" sz="1800" dirty="0"/>
              <a:t>] =&gt; rafaelflorindo@emai.com</a:t>
            </a:r>
          </a:p>
          <a:p>
            <a:r>
              <a:rPr lang="pt-BR" sz="1800" dirty="0"/>
              <a:t>    [</a:t>
            </a:r>
            <a:r>
              <a:rPr lang="pt-BR" sz="1800" dirty="0" err="1"/>
              <a:t>dataCadastro:protected</a:t>
            </a:r>
            <a:r>
              <a:rPr lang="pt-BR" sz="1800" dirty="0"/>
              <a:t>] =&gt; 2010-05-24</a:t>
            </a:r>
          </a:p>
          <a:p>
            <a:r>
              <a:rPr lang="pt-BR" sz="1800" dirty="0"/>
              <a:t>)</a:t>
            </a:r>
          </a:p>
          <a:p>
            <a:endParaRPr lang="pt-BR" sz="1800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80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HERANÇA E CLASSES ABSTRATAS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Classes </a:t>
            </a:r>
            <a:r>
              <a:rPr lang="pt-BR" b="1" dirty="0" smtClean="0"/>
              <a:t>abstratas</a:t>
            </a:r>
          </a:p>
          <a:p>
            <a:endParaRPr lang="pt-BR" dirty="0" smtClean="0"/>
          </a:p>
          <a:p>
            <a:pPr algn="just">
              <a:spcBef>
                <a:spcPts val="0"/>
              </a:spcBef>
            </a:pPr>
            <a:r>
              <a:rPr lang="pt-BR" dirty="0"/>
              <a:t>Uma classe abstrata serve como estrutura ou modelo para outras classes, </a:t>
            </a:r>
            <a:r>
              <a:rPr lang="pt-BR" dirty="0" smtClean="0"/>
              <a:t>por esse </a:t>
            </a:r>
            <a:r>
              <a:rPr lang="pt-BR" dirty="0"/>
              <a:t>motivo, utilizamos ela com a herança. Dessa forma, marcaremos a </a:t>
            </a:r>
            <a:r>
              <a:rPr lang="pt-BR" dirty="0" smtClean="0"/>
              <a:t>classe </a:t>
            </a:r>
            <a:r>
              <a:rPr lang="pt-BR" dirty="0" err="1" smtClean="0"/>
              <a:t>super</a:t>
            </a:r>
            <a:r>
              <a:rPr lang="pt-BR" dirty="0" smtClean="0"/>
              <a:t> </a:t>
            </a:r>
            <a:r>
              <a:rPr lang="pt-BR" dirty="0"/>
              <a:t>como </a:t>
            </a:r>
            <a:r>
              <a:rPr lang="pt-BR" i="1" dirty="0"/>
              <a:t>abstract</a:t>
            </a:r>
            <a:r>
              <a:rPr lang="pt-BR" dirty="0"/>
              <a:t>, e o interpretador do </a:t>
            </a:r>
            <a:r>
              <a:rPr lang="pt-BR" dirty="0" err="1"/>
              <a:t>php</a:t>
            </a:r>
            <a:r>
              <a:rPr lang="pt-BR" dirty="0"/>
              <a:t> não permitirá que se instancie </a:t>
            </a:r>
            <a:r>
              <a:rPr lang="pt-BR" dirty="0" smtClean="0"/>
              <a:t>um objeto </a:t>
            </a:r>
            <a:r>
              <a:rPr lang="pt-BR" dirty="0"/>
              <a:t>de uma classe marcada com </a:t>
            </a:r>
            <a:r>
              <a:rPr lang="pt-BR" i="1" dirty="0"/>
              <a:t>abstract</a:t>
            </a:r>
            <a:r>
              <a:rPr lang="pt-BR" dirty="0" smtClean="0"/>
              <a:t>.</a:t>
            </a:r>
          </a:p>
          <a:p>
            <a:pPr>
              <a:spcBef>
                <a:spcPts val="0"/>
              </a:spcBef>
            </a:pPr>
            <a:endParaRPr lang="pt-BR" dirty="0"/>
          </a:p>
          <a:p>
            <a:r>
              <a:rPr lang="pt-BR" b="1" dirty="0"/>
              <a:t>abstract </a:t>
            </a:r>
            <a:r>
              <a:rPr lang="pt-BR" dirty="0"/>
              <a:t>class </a:t>
            </a:r>
            <a:r>
              <a:rPr lang="pt-BR" dirty="0" smtClean="0"/>
              <a:t>Pessoa {</a:t>
            </a:r>
            <a:endParaRPr lang="pt-BR" dirty="0"/>
          </a:p>
          <a:p>
            <a:r>
              <a:rPr lang="pt-BR" i="1" dirty="0" smtClean="0"/>
              <a:t>	/* </a:t>
            </a:r>
            <a:r>
              <a:rPr lang="pt-BR" dirty="0" smtClean="0"/>
              <a:t>conteúdo </a:t>
            </a:r>
            <a:r>
              <a:rPr lang="pt-BR" dirty="0"/>
              <a:t>já escrito </a:t>
            </a:r>
            <a:r>
              <a:rPr lang="pt-BR" dirty="0" smtClean="0"/>
              <a:t>anteriormente */</a:t>
            </a:r>
            <a:endParaRPr lang="pt-BR" dirty="0"/>
          </a:p>
          <a:p>
            <a:r>
              <a:rPr lang="pt-BR" b="1" dirty="0"/>
              <a:t>abstract </a:t>
            </a:r>
            <a:r>
              <a:rPr lang="pt-BR" dirty="0"/>
              <a:t>public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exibirDados</a:t>
            </a:r>
            <a:r>
              <a:rPr lang="pt-BR" dirty="0"/>
              <a:t>();</a:t>
            </a:r>
            <a:br>
              <a:rPr lang="pt-BR" dirty="0"/>
            </a:b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194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HERANÇA E CLASSES ABSTRATAS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dirty="0"/>
              <a:t>require_once(‘</a:t>
            </a:r>
            <a:r>
              <a:rPr lang="pt-BR" dirty="0" err="1"/>
              <a:t>Pessoa.php</a:t>
            </a:r>
            <a:r>
              <a:rPr lang="pt-BR" dirty="0"/>
              <a:t>’);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final class </a:t>
            </a:r>
            <a:r>
              <a:rPr lang="pt-BR" dirty="0" err="1"/>
              <a:t>Fisica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smtClean="0"/>
              <a:t>Pessoa{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 smtClean="0"/>
              <a:t>public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exibirDados</a:t>
            </a:r>
            <a:r>
              <a:rPr lang="pt-BR" dirty="0"/>
              <a:t>(){</a:t>
            </a:r>
          </a:p>
          <a:p>
            <a:pPr lvl="2" algn="just">
              <a:spcBef>
                <a:spcPts val="0"/>
              </a:spcBef>
            </a:pPr>
            <a:r>
              <a:rPr lang="pt-BR" sz="2400" dirty="0"/>
              <a:t>$dados = </a:t>
            </a:r>
            <a:r>
              <a:rPr lang="pt-BR" sz="2400" dirty="0" err="1"/>
              <a:t>array</a:t>
            </a:r>
            <a:r>
              <a:rPr lang="pt-BR" sz="2400" dirty="0"/>
              <a:t>(“nome”=&gt;$</a:t>
            </a:r>
            <a:r>
              <a:rPr lang="pt-BR" sz="2400" dirty="0" err="1"/>
              <a:t>this</a:t>
            </a:r>
            <a:r>
              <a:rPr lang="pt-BR" sz="2400" dirty="0"/>
              <a:t>-&gt;nome,</a:t>
            </a:r>
          </a:p>
          <a:p>
            <a:pPr lvl="3" algn="just">
              <a:spcBef>
                <a:spcPts val="0"/>
              </a:spcBef>
            </a:pPr>
            <a:r>
              <a:rPr lang="pt-BR" sz="2000" dirty="0"/>
              <a:t>“</a:t>
            </a:r>
            <a:r>
              <a:rPr lang="pt-BR" sz="2000" dirty="0" err="1"/>
              <a:t>cpf</a:t>
            </a:r>
            <a:r>
              <a:rPr lang="pt-BR" sz="2000" dirty="0"/>
              <a:t>”=&gt;$</a:t>
            </a:r>
            <a:r>
              <a:rPr lang="pt-BR" sz="2000" dirty="0" err="1"/>
              <a:t>this</a:t>
            </a:r>
            <a:r>
              <a:rPr lang="pt-BR" sz="2000" dirty="0"/>
              <a:t>-&gt;</a:t>
            </a:r>
            <a:r>
              <a:rPr lang="pt-BR" sz="2000" dirty="0" err="1"/>
              <a:t>cpf</a:t>
            </a:r>
            <a:r>
              <a:rPr lang="pt-BR" sz="2000" dirty="0"/>
              <a:t>,</a:t>
            </a:r>
          </a:p>
          <a:p>
            <a:pPr lvl="3" algn="just">
              <a:spcBef>
                <a:spcPts val="0"/>
              </a:spcBef>
            </a:pPr>
            <a:r>
              <a:rPr lang="pt-BR" sz="2000" dirty="0"/>
              <a:t>“</a:t>
            </a:r>
            <a:r>
              <a:rPr lang="pt-BR" sz="2000" dirty="0" err="1"/>
              <a:t>endereco</a:t>
            </a:r>
            <a:r>
              <a:rPr lang="pt-BR" sz="2000" dirty="0"/>
              <a:t>”=&gt;$</a:t>
            </a:r>
            <a:r>
              <a:rPr lang="pt-BR" sz="2000" dirty="0" err="1"/>
              <a:t>this</a:t>
            </a:r>
            <a:r>
              <a:rPr lang="pt-BR" sz="2000" dirty="0"/>
              <a:t>-&gt;</a:t>
            </a:r>
            <a:r>
              <a:rPr lang="pt-BR" sz="2000" dirty="0" err="1"/>
              <a:t>endereco</a:t>
            </a:r>
            <a:r>
              <a:rPr lang="pt-BR" sz="2000" dirty="0"/>
              <a:t>,</a:t>
            </a:r>
          </a:p>
          <a:p>
            <a:pPr lvl="3" algn="just">
              <a:spcBef>
                <a:spcPts val="0"/>
              </a:spcBef>
            </a:pPr>
            <a:r>
              <a:rPr lang="pt-BR" sz="2000" dirty="0"/>
              <a:t>“</a:t>
            </a:r>
            <a:r>
              <a:rPr lang="pt-BR" sz="2000" dirty="0" err="1"/>
              <a:t>email</a:t>
            </a:r>
            <a:r>
              <a:rPr lang="pt-BR" sz="2000" dirty="0"/>
              <a:t>”=&gt;$</a:t>
            </a:r>
            <a:r>
              <a:rPr lang="pt-BR" sz="2000" dirty="0" err="1"/>
              <a:t>this</a:t>
            </a:r>
            <a:r>
              <a:rPr lang="pt-BR" sz="2000" dirty="0"/>
              <a:t>-&gt;</a:t>
            </a:r>
            <a:r>
              <a:rPr lang="pt-BR" sz="2000" dirty="0" err="1"/>
              <a:t>email</a:t>
            </a:r>
            <a:r>
              <a:rPr lang="pt-BR" sz="2000" dirty="0"/>
              <a:t>,</a:t>
            </a:r>
          </a:p>
          <a:p>
            <a:pPr lvl="3" algn="just">
              <a:spcBef>
                <a:spcPts val="0"/>
              </a:spcBef>
            </a:pPr>
            <a:r>
              <a:rPr lang="pt-BR" sz="2000" dirty="0"/>
              <a:t>“</a:t>
            </a:r>
            <a:r>
              <a:rPr lang="pt-BR" sz="2000" dirty="0" err="1"/>
              <a:t>dataCadastro</a:t>
            </a:r>
            <a:r>
              <a:rPr lang="pt-BR" sz="2000" dirty="0"/>
              <a:t>”=&gt;$</a:t>
            </a:r>
            <a:r>
              <a:rPr lang="pt-BR" sz="2000" dirty="0" err="1"/>
              <a:t>this</a:t>
            </a:r>
            <a:r>
              <a:rPr lang="pt-BR" sz="2000" dirty="0"/>
              <a:t>-&gt;</a:t>
            </a:r>
            <a:r>
              <a:rPr lang="pt-BR" sz="2000" dirty="0" err="1"/>
              <a:t>dataCadastro</a:t>
            </a:r>
            <a:endParaRPr lang="pt-BR" sz="2000" dirty="0"/>
          </a:p>
          <a:p>
            <a:pPr lvl="2" algn="just">
              <a:spcBef>
                <a:spcPts val="0"/>
              </a:spcBef>
            </a:pPr>
            <a:r>
              <a:rPr lang="pt-BR" sz="2400" dirty="0"/>
              <a:t>);</a:t>
            </a:r>
          </a:p>
          <a:p>
            <a:pPr algn="just">
              <a:spcBef>
                <a:spcPts val="0"/>
              </a:spcBef>
            </a:pP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json_encode</a:t>
            </a:r>
            <a:r>
              <a:rPr lang="pt-BR" dirty="0"/>
              <a:t>($dados);</a:t>
            </a:r>
          </a:p>
          <a:p>
            <a:pPr algn="just">
              <a:spcBef>
                <a:spcPts val="0"/>
              </a:spcBef>
            </a:pPr>
            <a:r>
              <a:rPr lang="pt-BR" dirty="0" smtClean="0"/>
              <a:t>} }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/>
            </a:r>
            <a:br>
              <a:rPr lang="pt-BR" dirty="0"/>
            </a:b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047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HERANÇA E CLASSES ABSTRATAS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require_once(‘classes/</a:t>
            </a:r>
            <a:r>
              <a:rPr lang="pt-BR" dirty="0" err="1"/>
              <a:t>Fisica.php</a:t>
            </a:r>
            <a:r>
              <a:rPr lang="pt-BR" dirty="0" smtClean="0"/>
              <a:t>’);</a:t>
            </a:r>
          </a:p>
          <a:p>
            <a:endParaRPr lang="pt-BR" dirty="0"/>
          </a:p>
          <a:p>
            <a:r>
              <a:rPr lang="pt-BR" sz="1800" dirty="0" smtClean="0"/>
              <a:t>$</a:t>
            </a:r>
            <a:r>
              <a:rPr lang="pt-BR" sz="1800" dirty="0" err="1" smtClean="0"/>
              <a:t>pessoaFisica</a:t>
            </a:r>
            <a:r>
              <a:rPr lang="pt-BR" sz="1800" dirty="0" smtClean="0"/>
              <a:t> = new </a:t>
            </a:r>
            <a:r>
              <a:rPr lang="pt-BR" sz="1800" dirty="0" err="1" smtClean="0"/>
              <a:t>Fisica</a:t>
            </a:r>
            <a:r>
              <a:rPr lang="pt-BR" sz="1800" dirty="0" smtClean="0"/>
              <a:t>(“Rafael Florindo”, “12345678909”, “Rua 1”, “rafaelflorindo@emai.com”, “2010-05-24”);</a:t>
            </a:r>
          </a:p>
          <a:p>
            <a:endParaRPr lang="pt-BR" sz="1800" dirty="0"/>
          </a:p>
          <a:p>
            <a:r>
              <a:rPr lang="pt-BR" b="1" dirty="0"/>
              <a:t>$dados = $</a:t>
            </a:r>
            <a:r>
              <a:rPr lang="pt-BR" b="1" dirty="0" err="1"/>
              <a:t>pessoaFisica</a:t>
            </a:r>
            <a:r>
              <a:rPr lang="pt-BR" b="1" dirty="0"/>
              <a:t>-&gt;</a:t>
            </a:r>
            <a:r>
              <a:rPr lang="pt-BR" b="1" dirty="0" err="1"/>
              <a:t>exibirDados</a:t>
            </a:r>
            <a:r>
              <a:rPr lang="pt-BR" b="1" dirty="0" smtClean="0"/>
              <a:t>();</a:t>
            </a:r>
          </a:p>
          <a:p>
            <a:endParaRPr lang="pt-BR" b="1" dirty="0"/>
          </a:p>
          <a:p>
            <a:r>
              <a:rPr lang="pt-BR" b="1" dirty="0" err="1"/>
              <a:t>echo</a:t>
            </a:r>
            <a:r>
              <a:rPr lang="pt-BR" b="1" dirty="0"/>
              <a:t> $dados;</a:t>
            </a:r>
            <a:r>
              <a:rPr lang="pt-BR" dirty="0"/>
              <a:t/>
            </a:r>
            <a:br>
              <a:rPr lang="pt-BR" dirty="0"/>
            </a:b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015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HERANÇA E CLASSES ABSTRATAS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{</a:t>
            </a:r>
          </a:p>
          <a:p>
            <a:r>
              <a:rPr lang="pt-BR" dirty="0"/>
              <a:t>“nome”: “Rafael Florindo”,</a:t>
            </a:r>
          </a:p>
          <a:p>
            <a:r>
              <a:rPr lang="pt-BR" dirty="0"/>
              <a:t>“</a:t>
            </a:r>
            <a:r>
              <a:rPr lang="pt-BR" dirty="0" err="1"/>
              <a:t>cpf</a:t>
            </a:r>
            <a:r>
              <a:rPr lang="pt-BR" dirty="0"/>
              <a:t>”: “12345678909”,</a:t>
            </a:r>
          </a:p>
          <a:p>
            <a:r>
              <a:rPr lang="pt-BR" dirty="0"/>
              <a:t>“</a:t>
            </a:r>
            <a:r>
              <a:rPr lang="pt-BR" dirty="0" err="1"/>
              <a:t>endereco</a:t>
            </a:r>
            <a:r>
              <a:rPr lang="pt-BR" dirty="0"/>
              <a:t>”: “Rua 1”,</a:t>
            </a:r>
          </a:p>
          <a:p>
            <a:r>
              <a:rPr lang="pt-BR" dirty="0"/>
              <a:t>“</a:t>
            </a:r>
            <a:r>
              <a:rPr lang="pt-BR" dirty="0" err="1"/>
              <a:t>email</a:t>
            </a:r>
            <a:r>
              <a:rPr lang="pt-BR" dirty="0"/>
              <a:t>”: “rafaelflorindo@emai.com”,</a:t>
            </a:r>
          </a:p>
          <a:p>
            <a:r>
              <a:rPr lang="pt-BR" dirty="0"/>
              <a:t>“</a:t>
            </a:r>
            <a:r>
              <a:rPr lang="pt-BR" dirty="0" err="1"/>
              <a:t>dataCadastro</a:t>
            </a:r>
            <a:r>
              <a:rPr lang="pt-BR" dirty="0"/>
              <a:t>”: “2010-05-24”</a:t>
            </a:r>
          </a:p>
          <a:p>
            <a:r>
              <a:rPr lang="pt-BR" dirty="0"/>
              <a:t>}</a:t>
            </a:r>
            <a:br>
              <a:rPr lang="pt-BR" dirty="0"/>
            </a:b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716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36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8" r="25028"/>
          <a:stretch>
            <a:fillRect/>
          </a:stretch>
        </p:blipFill>
        <p:spPr>
          <a:xfrm>
            <a:off x="6145306" y="1"/>
            <a:ext cx="6046693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650" y="1609040"/>
            <a:ext cx="5128206" cy="4182161"/>
          </a:xfrm>
        </p:spPr>
        <p:txBody>
          <a:bodyPr/>
          <a:lstStyle/>
          <a:p>
            <a:r>
              <a:rPr lang="pt-BR" dirty="0"/>
              <a:t>Trabalho de Conclusão de Curso I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1" y="0"/>
            <a:ext cx="10730754" cy="6858000"/>
          </a:xfrm>
          <a:prstGeom prst="rect">
            <a:avLst/>
          </a:prstGeom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1116107" y="2993551"/>
            <a:ext cx="5029199" cy="182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PROGRAMAÇÃO BACK END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25084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pic>
        <p:nvPicPr>
          <p:cNvPr id="4" name="Espaço Reservado para Imagem 3"/>
          <p:cNvPicPr>
            <a:picLocks noGrp="1" noChangeAspect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1" b="223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909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POLIMORFISMO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 smtClean="0"/>
              <a:t>O polimorfismo, </a:t>
            </a:r>
            <a:r>
              <a:rPr lang="pt-BR" sz="3200" dirty="0"/>
              <a:t>tem a capacidade de possibilitar ao desenvolvedor reutilizar partes de um método de sua classe mãe, e especializando com novas instruções. </a:t>
            </a:r>
            <a:endParaRPr lang="pt-BR" sz="3200" dirty="0" smtClean="0"/>
          </a:p>
          <a:p>
            <a:pPr algn="just"/>
            <a:endParaRPr lang="pt-BR" sz="3200" dirty="0"/>
          </a:p>
          <a:p>
            <a:pPr algn="just"/>
            <a:r>
              <a:rPr lang="pt-BR" sz="3200" dirty="0" smtClean="0"/>
              <a:t>Contudo</a:t>
            </a:r>
            <a:r>
              <a:rPr lang="pt-BR" sz="3200" dirty="0"/>
              <a:t>, as assinaturas devem ser a idênticas para que o conceito possa ser validado como </a:t>
            </a:r>
            <a:r>
              <a:rPr lang="pt-BR" sz="3200" dirty="0" smtClean="0"/>
              <a:t>polimorfismo.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865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POLIMORFISMO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Para </a:t>
            </a:r>
            <a:r>
              <a:rPr lang="pt-BR" sz="3200" dirty="0" err="1"/>
              <a:t>Dall’Oglio</a:t>
            </a:r>
            <a:r>
              <a:rPr lang="pt-BR" sz="3200" dirty="0"/>
              <a:t> (2009, p. </a:t>
            </a:r>
            <a:r>
              <a:rPr lang="pt-BR" sz="3200" dirty="0" smtClean="0"/>
              <a:t>101): Polimorfismo </a:t>
            </a:r>
            <a:r>
              <a:rPr lang="pt-BR" sz="3200" dirty="0"/>
              <a:t>em orientação a objetos é o princípio que permite que classes derivadas de uma mesma superclasse tenham métodos iguais (com a mesma nomenclatura e parâmetros), mas comportamentos diferentes, redefinidos em cada uma das classes-filhas.</a:t>
            </a:r>
          </a:p>
        </p:txBody>
      </p:sp>
    </p:spTree>
    <p:extLst>
      <p:ext uri="{BB962C8B-B14F-4D97-AF65-F5344CB8AC3E}">
        <p14:creationId xmlns:p14="http://schemas.microsoft.com/office/powerpoint/2010/main" val="378970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ABSTRAÇÃO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O uso da abstração dentro da Orientação a Objetos é um ponto vital </a:t>
            </a:r>
            <a:r>
              <a:rPr lang="pt-BR" sz="3200" dirty="0" smtClean="0"/>
              <a:t>dentro do </a:t>
            </a:r>
            <a:r>
              <a:rPr lang="pt-BR" sz="3200" dirty="0"/>
              <a:t>desenvolvimento de sistemas. </a:t>
            </a:r>
            <a:endParaRPr lang="pt-BR" sz="3200" dirty="0" smtClean="0"/>
          </a:p>
          <a:p>
            <a:pPr algn="just"/>
            <a:endParaRPr lang="pt-BR" sz="3200" dirty="0"/>
          </a:p>
          <a:p>
            <a:pPr algn="just"/>
            <a:r>
              <a:rPr lang="pt-BR" sz="3200" dirty="0" smtClean="0"/>
              <a:t>Esse </a:t>
            </a:r>
            <a:r>
              <a:rPr lang="pt-BR" sz="3200" dirty="0"/>
              <a:t>fato se dá pois lidamos </a:t>
            </a:r>
            <a:r>
              <a:rPr lang="pt-BR" sz="3200" dirty="0" smtClean="0"/>
              <a:t>diretamente com </a:t>
            </a:r>
            <a:r>
              <a:rPr lang="pt-BR" sz="3200" dirty="0"/>
              <a:t>a representação de um objeto seja ele real ou abstrato, além disso, </a:t>
            </a:r>
            <a:r>
              <a:rPr lang="pt-BR" sz="3200" dirty="0" smtClean="0"/>
              <a:t>temos que </a:t>
            </a:r>
            <a:r>
              <a:rPr lang="pt-BR" sz="3200" dirty="0"/>
              <a:t>imaginar o que esse objeto realizará dentro de nosso </a:t>
            </a:r>
            <a:r>
              <a:rPr lang="pt-BR" sz="3200" dirty="0" smtClean="0"/>
              <a:t>sistema.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562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POLIMORFISMO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 smtClean="0"/>
              <a:t>Um </a:t>
            </a:r>
            <a:r>
              <a:rPr lang="pt-BR" sz="3200" dirty="0"/>
              <a:t>método de uma classe </a:t>
            </a:r>
            <a:r>
              <a:rPr lang="pt-BR" sz="3200" dirty="0" smtClean="0"/>
              <a:t>filha possui as mesmas características de </a:t>
            </a:r>
            <a:r>
              <a:rPr lang="pt-BR" sz="3200" dirty="0"/>
              <a:t>operação da </a:t>
            </a:r>
            <a:r>
              <a:rPr lang="pt-BR" sz="3200" dirty="0" smtClean="0"/>
              <a:t>superclasse, podendo implementar mais algumas instruções </a:t>
            </a:r>
            <a:r>
              <a:rPr lang="pt-BR" sz="3200" dirty="0"/>
              <a:t>própria</a:t>
            </a:r>
          </a:p>
        </p:txBody>
      </p:sp>
    </p:spTree>
    <p:extLst>
      <p:ext uri="{BB962C8B-B14F-4D97-AF65-F5344CB8AC3E}">
        <p14:creationId xmlns:p14="http://schemas.microsoft.com/office/powerpoint/2010/main" val="46691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POLIMORFISMO</a:t>
            </a:r>
            <a:endParaRPr lang="pt-BR" dirty="0"/>
          </a:p>
        </p:txBody>
      </p:sp>
      <p:pic>
        <p:nvPicPr>
          <p:cNvPr id="1026" name="Picture 2" descr="https://lh6.googleusercontent.com/A45V3W3kT_B2NnouFpZ-1mAQMFZ0dJ2xuAa17P7jMIltREzK4PcTfOfVl0r1-e-GM7VYgh_abtA3mdbeQOhrrWUhp0wVSrz4JAbw13FZQQAB3TWMyDyHMrjkhkiVLmlSAwIwm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42" y="1443259"/>
            <a:ext cx="4353524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9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POLIMORFISMO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dirty="0" err="1"/>
              <a:t>class</a:t>
            </a:r>
            <a:r>
              <a:rPr lang="pt-BR" dirty="0"/>
              <a:t> Conta{</a:t>
            </a:r>
            <a:endParaRPr lang="pt-BR" sz="3200" dirty="0"/>
          </a:p>
          <a:p>
            <a:r>
              <a:rPr lang="pt-BR" dirty="0"/>
              <a:t>    </a:t>
            </a:r>
            <a:r>
              <a:rPr lang="pt-BR" dirty="0" err="1"/>
              <a:t>protected</a:t>
            </a:r>
            <a:r>
              <a:rPr lang="pt-BR" dirty="0"/>
              <a:t> $agencia, $</a:t>
            </a:r>
            <a:r>
              <a:rPr lang="pt-BR" dirty="0" err="1"/>
              <a:t>numeroConta</a:t>
            </a:r>
            <a:r>
              <a:rPr lang="pt-BR" dirty="0"/>
              <a:t>, $titular, $saldo</a:t>
            </a:r>
            <a:r>
              <a:rPr lang="pt-BR" dirty="0" smtClean="0"/>
              <a:t>;</a:t>
            </a:r>
            <a:r>
              <a:rPr lang="pt-BR" sz="3200" dirty="0"/>
              <a:t/>
            </a:r>
            <a:br>
              <a:rPr lang="pt-BR" sz="3200" dirty="0"/>
            </a:br>
            <a:r>
              <a:rPr lang="pt-BR" dirty="0"/>
              <a:t>    </a:t>
            </a:r>
            <a:r>
              <a:rPr lang="pt-BR" dirty="0" err="1"/>
              <a:t>function</a:t>
            </a:r>
            <a:r>
              <a:rPr lang="pt-BR" dirty="0"/>
              <a:t> __</a:t>
            </a:r>
            <a:r>
              <a:rPr lang="pt-BR" dirty="0" err="1"/>
              <a:t>construct</a:t>
            </a:r>
            <a:r>
              <a:rPr lang="pt-BR" dirty="0"/>
              <a:t>($agencia, $</a:t>
            </a:r>
            <a:r>
              <a:rPr lang="pt-BR" dirty="0" err="1"/>
              <a:t>numeroConta</a:t>
            </a:r>
            <a:r>
              <a:rPr lang="pt-BR" dirty="0"/>
              <a:t>, $titular, $saldo)</a:t>
            </a:r>
            <a:endParaRPr lang="pt-BR" sz="3200" dirty="0"/>
          </a:p>
          <a:p>
            <a:r>
              <a:rPr lang="pt-BR" dirty="0"/>
              <a:t>    {</a:t>
            </a:r>
            <a:endParaRPr lang="pt-BR" sz="3200" dirty="0"/>
          </a:p>
          <a:p>
            <a:r>
              <a:rPr lang="pt-BR" dirty="0"/>
              <a:t>        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setAgencia</a:t>
            </a:r>
            <a:r>
              <a:rPr lang="pt-BR" dirty="0"/>
              <a:t>($agencia);</a:t>
            </a:r>
            <a:endParaRPr lang="pt-BR" sz="3200" dirty="0"/>
          </a:p>
          <a:p>
            <a:r>
              <a:rPr lang="pt-BR" dirty="0"/>
              <a:t>        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setNumeroConta</a:t>
            </a:r>
            <a:r>
              <a:rPr lang="pt-BR" dirty="0"/>
              <a:t>($</a:t>
            </a:r>
            <a:r>
              <a:rPr lang="pt-BR" dirty="0" err="1"/>
              <a:t>numeroConta</a:t>
            </a:r>
            <a:r>
              <a:rPr lang="pt-BR" dirty="0"/>
              <a:t>);</a:t>
            </a:r>
            <a:endParaRPr lang="pt-BR" sz="3200" dirty="0"/>
          </a:p>
          <a:p>
            <a:r>
              <a:rPr lang="pt-BR" dirty="0"/>
              <a:t>        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setTitular</a:t>
            </a:r>
            <a:r>
              <a:rPr lang="pt-BR" dirty="0"/>
              <a:t>($titular);</a:t>
            </a:r>
            <a:endParaRPr lang="pt-BR" sz="3200" dirty="0"/>
          </a:p>
          <a:p>
            <a:r>
              <a:rPr lang="pt-BR" dirty="0"/>
              <a:t>        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setSaldo</a:t>
            </a:r>
            <a:r>
              <a:rPr lang="pt-BR" dirty="0"/>
              <a:t>($saldo);</a:t>
            </a:r>
            <a:endParaRPr lang="pt-BR" sz="3200" dirty="0"/>
          </a:p>
          <a:p>
            <a:r>
              <a:rPr lang="pt-BR" dirty="0"/>
              <a:t>    }</a:t>
            </a:r>
            <a:endParaRPr lang="pt-BR" sz="3200" dirty="0"/>
          </a:p>
          <a:p>
            <a:r>
              <a:rPr lang="pt-BR" sz="3200" dirty="0"/>
              <a:t/>
            </a:r>
            <a:br>
              <a:rPr lang="pt-BR" sz="32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602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POLIMORFISMO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93199" y="1227653"/>
            <a:ext cx="11581901" cy="5121153"/>
          </a:xfrm>
        </p:spPr>
        <p:txBody>
          <a:bodyPr>
            <a:noAutofit/>
          </a:bodyPr>
          <a:lstStyle/>
          <a:p>
            <a:r>
              <a:rPr lang="pt-BR" dirty="0"/>
              <a:t> 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depositar($valor):</a:t>
            </a:r>
            <a:r>
              <a:rPr lang="pt-BR" dirty="0" err="1"/>
              <a:t>bool</a:t>
            </a:r>
            <a:r>
              <a:rPr lang="pt-BR" dirty="0"/>
              <a:t>{</a:t>
            </a:r>
            <a:endParaRPr lang="pt-BR" dirty="0"/>
          </a:p>
          <a:p>
            <a:r>
              <a:rPr lang="pt-BR" dirty="0"/>
              <a:t>        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is_float</a:t>
            </a:r>
            <a:r>
              <a:rPr lang="pt-BR" dirty="0"/>
              <a:t>($valor) &gt; 0){</a:t>
            </a:r>
            <a:endParaRPr lang="pt-BR" dirty="0"/>
          </a:p>
          <a:p>
            <a:r>
              <a:rPr lang="pt-BR" dirty="0"/>
              <a:t>            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setSaldo</a:t>
            </a:r>
            <a:r>
              <a:rPr lang="pt-BR" dirty="0"/>
              <a:t>($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getSaldo</a:t>
            </a:r>
            <a:r>
              <a:rPr lang="pt-BR" dirty="0"/>
              <a:t>() + $valor</a:t>
            </a:r>
            <a:r>
              <a:rPr lang="pt-BR" dirty="0" smtClean="0"/>
              <a:t>);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true</a:t>
            </a:r>
            <a:r>
              <a:rPr lang="pt-BR" dirty="0" smtClean="0"/>
              <a:t>;} </a:t>
            </a:r>
            <a:r>
              <a:rPr lang="pt-BR" dirty="0" err="1" smtClean="0"/>
              <a:t>else</a:t>
            </a:r>
            <a:r>
              <a:rPr lang="pt-BR" dirty="0" smtClean="0"/>
              <a:t>{</a:t>
            </a:r>
            <a:r>
              <a:rPr lang="pt-BR" dirty="0"/>
              <a:t> 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false</a:t>
            </a:r>
            <a:r>
              <a:rPr lang="pt-BR" dirty="0" smtClean="0"/>
              <a:t>;}</a:t>
            </a:r>
            <a:endParaRPr lang="pt-BR" dirty="0"/>
          </a:p>
          <a:p>
            <a:r>
              <a:rPr lang="pt-BR" dirty="0"/>
              <a:t>    }</a:t>
            </a:r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retirar($valor):</a:t>
            </a:r>
            <a:r>
              <a:rPr lang="pt-BR" dirty="0" err="1"/>
              <a:t>bool</a:t>
            </a:r>
            <a:r>
              <a:rPr lang="pt-BR" dirty="0"/>
              <a:t>{</a:t>
            </a:r>
            <a:endParaRPr lang="pt-BR" dirty="0"/>
          </a:p>
          <a:p>
            <a:r>
              <a:rPr lang="pt-BR" dirty="0"/>
              <a:t>        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is_float</a:t>
            </a:r>
            <a:r>
              <a:rPr lang="pt-BR" dirty="0"/>
              <a:t>($valor) &gt; 0){</a:t>
            </a:r>
            <a:endParaRPr lang="pt-BR" dirty="0"/>
          </a:p>
          <a:p>
            <a:r>
              <a:rPr lang="pt-BR" dirty="0"/>
              <a:t>            </a:t>
            </a:r>
            <a:r>
              <a:rPr lang="pt-BR" dirty="0" err="1"/>
              <a:t>if</a:t>
            </a:r>
            <a:r>
              <a:rPr lang="pt-BR" dirty="0"/>
              <a:t>($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getSaldo</a:t>
            </a:r>
            <a:r>
              <a:rPr lang="pt-BR" dirty="0"/>
              <a:t>() &gt; 0){</a:t>
            </a:r>
            <a:endParaRPr lang="pt-BR" dirty="0"/>
          </a:p>
          <a:p>
            <a:r>
              <a:rPr lang="pt-BR" dirty="0"/>
              <a:t>                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setSaldo</a:t>
            </a:r>
            <a:r>
              <a:rPr lang="pt-BR" dirty="0"/>
              <a:t>($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getSaldo</a:t>
            </a:r>
            <a:r>
              <a:rPr lang="pt-BR" dirty="0"/>
              <a:t>() - $valor</a:t>
            </a:r>
            <a:r>
              <a:rPr lang="pt-BR" dirty="0" smtClean="0"/>
              <a:t>);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true</a:t>
            </a:r>
            <a:r>
              <a:rPr lang="pt-BR" dirty="0" smtClean="0"/>
              <a:t>; </a:t>
            </a:r>
            <a:r>
              <a:rPr lang="pt-BR" dirty="0"/>
              <a:t> </a:t>
            </a:r>
            <a:r>
              <a:rPr lang="pt-BR" dirty="0" smtClean="0"/>
              <a:t>} </a:t>
            </a:r>
            <a:r>
              <a:rPr lang="pt-BR" dirty="0" err="1" smtClean="0"/>
              <a:t>else</a:t>
            </a:r>
            <a:r>
              <a:rPr lang="pt-BR" dirty="0"/>
              <a:t> </a:t>
            </a:r>
            <a:r>
              <a:rPr lang="pt-BR" dirty="0" smtClean="0"/>
              <a:t>{</a:t>
            </a:r>
            <a:r>
              <a:rPr lang="pt-BR" dirty="0"/>
              <a:t> 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false</a:t>
            </a:r>
            <a:r>
              <a:rPr lang="pt-BR" dirty="0" smtClean="0"/>
              <a:t>;}</a:t>
            </a:r>
            <a:endParaRPr lang="pt-BR" dirty="0"/>
          </a:p>
          <a:p>
            <a:r>
              <a:rPr lang="pt-BR" dirty="0"/>
              <a:t>        }</a:t>
            </a:r>
            <a:r>
              <a:rPr lang="pt-BR" dirty="0" err="1" smtClean="0"/>
              <a:t>else</a:t>
            </a:r>
            <a:r>
              <a:rPr lang="pt-BR" dirty="0" smtClean="0"/>
              <a:t>}{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false</a:t>
            </a:r>
            <a:r>
              <a:rPr lang="pt-BR" dirty="0" smtClean="0"/>
              <a:t>;}</a:t>
            </a:r>
            <a:endParaRPr lang="pt-BR" dirty="0"/>
          </a:p>
          <a:p>
            <a:r>
              <a:rPr lang="pt-BR" dirty="0" smtClean="0"/>
              <a:t>}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3200" dirty="0"/>
              <a:t/>
            </a:r>
            <a:br>
              <a:rPr lang="pt-BR" sz="32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913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POLIMORFISMO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require_once</a:t>
            </a:r>
            <a:r>
              <a:rPr lang="pt-BR" dirty="0"/>
              <a:t>('</a:t>
            </a:r>
            <a:r>
              <a:rPr lang="pt-BR" dirty="0" err="1"/>
              <a:t>Conta.php</a:t>
            </a:r>
            <a:r>
              <a:rPr lang="pt-BR" dirty="0"/>
              <a:t>');</a:t>
            </a:r>
            <a:endParaRPr lang="pt-BR" dirty="0"/>
          </a:p>
          <a:p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ContaCorrente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Conta{</a:t>
            </a:r>
            <a:endParaRPr lang="pt-BR" dirty="0"/>
          </a:p>
          <a:p>
            <a:r>
              <a:rPr lang="pt-BR" dirty="0"/>
              <a:t>    </a:t>
            </a:r>
            <a:r>
              <a:rPr lang="pt-BR" dirty="0" err="1"/>
              <a:t>private</a:t>
            </a:r>
            <a:r>
              <a:rPr lang="pt-BR" dirty="0"/>
              <a:t> $limite</a:t>
            </a:r>
            <a:r>
              <a:rPr lang="pt-BR" dirty="0" smtClean="0"/>
              <a:t>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</a:t>
            </a:r>
            <a:r>
              <a:rPr lang="pt-BR" dirty="0" err="1"/>
              <a:t>function</a:t>
            </a:r>
            <a:r>
              <a:rPr lang="pt-BR" dirty="0"/>
              <a:t> __</a:t>
            </a:r>
            <a:r>
              <a:rPr lang="pt-BR" dirty="0" err="1"/>
              <a:t>construct</a:t>
            </a:r>
            <a:r>
              <a:rPr lang="pt-BR" dirty="0"/>
              <a:t>($agencia, $</a:t>
            </a:r>
            <a:r>
              <a:rPr lang="pt-BR" dirty="0" err="1"/>
              <a:t>numeroConta</a:t>
            </a:r>
            <a:r>
              <a:rPr lang="pt-BR" dirty="0"/>
              <a:t>, $titular, $saldo, $limite</a:t>
            </a:r>
            <a:r>
              <a:rPr lang="pt-BR" dirty="0" smtClean="0"/>
              <a:t>)</a:t>
            </a:r>
            <a:r>
              <a:rPr lang="pt-BR" dirty="0"/>
              <a:t> {</a:t>
            </a:r>
            <a:endParaRPr lang="pt-BR" dirty="0"/>
          </a:p>
          <a:p>
            <a:r>
              <a:rPr lang="pt-BR" dirty="0"/>
              <a:t>        </a:t>
            </a:r>
            <a:r>
              <a:rPr lang="pt-BR" dirty="0" err="1"/>
              <a:t>parent</a:t>
            </a:r>
            <a:r>
              <a:rPr lang="pt-BR" dirty="0"/>
              <a:t>::__</a:t>
            </a:r>
            <a:r>
              <a:rPr lang="pt-BR" dirty="0" err="1"/>
              <a:t>construct</a:t>
            </a:r>
            <a:r>
              <a:rPr lang="pt-BR" dirty="0"/>
              <a:t>($agencia, $</a:t>
            </a:r>
            <a:r>
              <a:rPr lang="pt-BR" dirty="0" err="1"/>
              <a:t>numeroConta</a:t>
            </a:r>
            <a:r>
              <a:rPr lang="pt-BR" dirty="0"/>
              <a:t>, $titular, $saldo);</a:t>
            </a:r>
            <a:endParaRPr lang="pt-BR" dirty="0"/>
          </a:p>
          <a:p>
            <a:r>
              <a:rPr lang="pt-BR" dirty="0"/>
              <a:t>        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setLimite</a:t>
            </a:r>
            <a:r>
              <a:rPr lang="pt-BR" dirty="0"/>
              <a:t>($limite);</a:t>
            </a:r>
            <a:endParaRPr lang="pt-BR" dirty="0"/>
          </a:p>
          <a:p>
            <a:r>
              <a:rPr lang="pt-BR" dirty="0"/>
              <a:t>    }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sz="3200" dirty="0"/>
              <a:t/>
            </a:r>
            <a:br>
              <a:rPr lang="pt-BR" sz="32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281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POLIMORFISMO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 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retirar($valor):</a:t>
            </a:r>
            <a:r>
              <a:rPr lang="pt-BR" dirty="0" err="1"/>
              <a:t>bool</a:t>
            </a:r>
            <a:r>
              <a:rPr lang="pt-BR" dirty="0"/>
              <a:t>{</a:t>
            </a:r>
            <a:endParaRPr lang="pt-BR" dirty="0"/>
          </a:p>
          <a:p>
            <a:r>
              <a:rPr lang="pt-BR" dirty="0"/>
              <a:t>        </a:t>
            </a:r>
            <a:r>
              <a:rPr lang="pt-BR" dirty="0" err="1"/>
              <a:t>if</a:t>
            </a:r>
            <a:r>
              <a:rPr lang="pt-BR" dirty="0"/>
              <a:t>(($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getSaldo</a:t>
            </a:r>
            <a:r>
              <a:rPr lang="pt-BR" dirty="0"/>
              <a:t>()+$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getLimite</a:t>
            </a:r>
            <a:r>
              <a:rPr lang="pt-BR" dirty="0"/>
              <a:t>()) &gt; </a:t>
            </a:r>
            <a:r>
              <a:rPr lang="pt-BR" dirty="0" err="1"/>
              <a:t>is_float</a:t>
            </a:r>
            <a:r>
              <a:rPr lang="pt-BR" dirty="0"/>
              <a:t>($valor)){</a:t>
            </a:r>
            <a:endParaRPr lang="pt-BR" dirty="0"/>
          </a:p>
          <a:p>
            <a:r>
              <a:rPr lang="pt-BR" dirty="0"/>
              <a:t>            </a:t>
            </a:r>
            <a:r>
              <a:rPr lang="pt-BR" dirty="0" err="1"/>
              <a:t>parent</a:t>
            </a:r>
            <a:r>
              <a:rPr lang="pt-BR" dirty="0"/>
              <a:t>::retirar($valor);</a:t>
            </a:r>
            <a:endParaRPr lang="pt-BR" dirty="0"/>
          </a:p>
          <a:p>
            <a:r>
              <a:rPr lang="pt-BR" dirty="0"/>
              <a:t>            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true</a:t>
            </a:r>
            <a:r>
              <a:rPr lang="pt-BR" dirty="0"/>
              <a:t>)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;</a:t>
            </a:r>
            <a:endParaRPr lang="pt-BR" dirty="0"/>
          </a:p>
          <a:p>
            <a:r>
              <a:rPr lang="pt-BR" dirty="0"/>
              <a:t>            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return</a:t>
            </a:r>
            <a:r>
              <a:rPr lang="pt-BR" dirty="0"/>
              <a:t> false;</a:t>
            </a:r>
            <a:endParaRPr lang="pt-BR" dirty="0"/>
          </a:p>
          <a:p>
            <a:r>
              <a:rPr lang="pt-BR" dirty="0"/>
              <a:t>        }</a:t>
            </a:r>
            <a:r>
              <a:rPr lang="pt-BR" dirty="0" err="1"/>
              <a:t>else</a:t>
            </a:r>
            <a:endParaRPr lang="pt-BR" dirty="0"/>
          </a:p>
          <a:p>
            <a:r>
              <a:rPr lang="pt-BR" dirty="0"/>
              <a:t>            </a:t>
            </a:r>
            <a:r>
              <a:rPr lang="pt-BR" dirty="0" err="1"/>
              <a:t>return</a:t>
            </a:r>
            <a:r>
              <a:rPr lang="pt-BR" dirty="0"/>
              <a:t> false;</a:t>
            </a:r>
            <a:endParaRPr lang="pt-BR" dirty="0"/>
          </a:p>
          <a:p>
            <a:r>
              <a:rPr lang="pt-BR" dirty="0"/>
              <a:t>    }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3200" dirty="0"/>
              <a:t/>
            </a:r>
            <a:br>
              <a:rPr lang="pt-BR" sz="32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07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POLIMORFISMO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r>
              <a:rPr lang="pt-BR" dirty="0"/>
              <a:t>require_once('classes/</a:t>
            </a:r>
            <a:r>
              <a:rPr lang="pt-BR" dirty="0" err="1"/>
              <a:t>ContaCorrente.php</a:t>
            </a:r>
            <a:r>
              <a:rPr lang="pt-BR" dirty="0"/>
              <a:t>');</a:t>
            </a:r>
            <a:endParaRPr lang="pt-BR" dirty="0"/>
          </a:p>
          <a:p>
            <a:r>
              <a:rPr lang="pt-BR" dirty="0"/>
              <a:t>$cliente1 = new </a:t>
            </a:r>
            <a:r>
              <a:rPr lang="pt-BR" dirty="0" err="1"/>
              <a:t>ContaCorrente</a:t>
            </a:r>
            <a:r>
              <a:rPr lang="pt-BR" dirty="0"/>
              <a:t>("3284-0","12456-8","José",1500.05,500.00);</a:t>
            </a:r>
            <a:endParaRPr lang="pt-BR" dirty="0"/>
          </a:p>
          <a:p>
            <a:r>
              <a:rPr lang="pt-BR" dirty="0"/>
              <a:t>$cliente1-&gt;depositar(500.25);</a:t>
            </a:r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results</a:t>
            </a:r>
            <a:r>
              <a:rPr lang="pt-BR" dirty="0"/>
              <a:t> = $cliente1-&gt;</a:t>
            </a:r>
            <a:r>
              <a:rPr lang="pt-BR" dirty="0" err="1"/>
              <a:t>exibirExtrato</a:t>
            </a:r>
            <a:r>
              <a:rPr lang="pt-BR" dirty="0"/>
              <a:t>();</a:t>
            </a:r>
            <a:endParaRPr lang="pt-BR" dirty="0"/>
          </a:p>
          <a:p>
            <a:r>
              <a:rPr lang="pt-BR" dirty="0"/>
              <a:t>$cliente1-&gt;retirar(1000.25);</a:t>
            </a:r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results</a:t>
            </a:r>
            <a:r>
              <a:rPr lang="pt-BR" dirty="0"/>
              <a:t> = $cliente1-&gt;</a:t>
            </a:r>
            <a:r>
              <a:rPr lang="pt-BR" dirty="0" err="1"/>
              <a:t>exibirExtrato</a:t>
            </a:r>
            <a:r>
              <a:rPr lang="pt-BR" dirty="0"/>
              <a:t>();</a:t>
            </a:r>
            <a:endParaRPr lang="pt-BR" dirty="0"/>
          </a:p>
          <a:p>
            <a:r>
              <a:rPr lang="pt-BR" dirty="0" err="1"/>
              <a:t>echo</a:t>
            </a:r>
            <a:r>
              <a:rPr lang="pt-BR" dirty="0"/>
              <a:t> $</a:t>
            </a:r>
            <a:r>
              <a:rPr lang="pt-BR" dirty="0" err="1"/>
              <a:t>results</a:t>
            </a:r>
            <a:r>
              <a:rPr lang="pt-BR" dirty="0"/>
              <a:t>;</a:t>
            </a:r>
            <a:endParaRPr lang="pt-BR" dirty="0"/>
          </a:p>
          <a:p>
            <a:r>
              <a:rPr lang="pt-BR" dirty="0"/>
              <a:t>?&gt;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3200" dirty="0"/>
              <a:t/>
            </a:r>
            <a:br>
              <a:rPr lang="pt-BR" sz="32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00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2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8" r="25028"/>
          <a:stretch>
            <a:fillRect/>
          </a:stretch>
        </p:blipFill>
        <p:spPr>
          <a:xfrm>
            <a:off x="6145306" y="1"/>
            <a:ext cx="6046693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650" y="1609040"/>
            <a:ext cx="5128206" cy="4182161"/>
          </a:xfrm>
        </p:spPr>
        <p:txBody>
          <a:bodyPr/>
          <a:lstStyle/>
          <a:p>
            <a:r>
              <a:rPr lang="pt-BR" dirty="0"/>
              <a:t>Trabalho de Conclusão de Curso I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1" y="0"/>
            <a:ext cx="10730754" cy="6858000"/>
          </a:xfrm>
          <a:prstGeom prst="rect">
            <a:avLst/>
          </a:prstGeom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1116107" y="2993551"/>
            <a:ext cx="5029199" cy="182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PROGRAMAÇÃO BACK END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5455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APLICANDO NA PRÁTICA</a:t>
            </a:r>
            <a:endParaRPr lang="pt-BR" dirty="0"/>
          </a:p>
        </p:txBody>
      </p:sp>
      <p:pic>
        <p:nvPicPr>
          <p:cNvPr id="4" name="Espaço Reservado para Imagem 3"/>
          <p:cNvPicPr>
            <a:picLocks noGrp="1" noChangeAspect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1" b="223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276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ABSTRAÇÃO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Para Bezerra (2007, p. 8), o conceito de abstração é definido como “</a:t>
            </a:r>
            <a:r>
              <a:rPr lang="pt-BR" sz="3200" dirty="0" smtClean="0"/>
              <a:t>um processo </a:t>
            </a:r>
            <a:r>
              <a:rPr lang="pt-BR" sz="3200" dirty="0"/>
              <a:t>mental pelo qual nós seres humanos nos atemos aos aspectos </a:t>
            </a:r>
            <a:r>
              <a:rPr lang="pt-BR" sz="3200" dirty="0" smtClean="0"/>
              <a:t>mais importantes </a:t>
            </a:r>
            <a:r>
              <a:rPr lang="pt-BR" sz="3200" dirty="0"/>
              <a:t>(relevantes) de alguma coisa, ao mesmo tempo que </a:t>
            </a:r>
            <a:r>
              <a:rPr lang="pt-BR" sz="3200" dirty="0" smtClean="0"/>
              <a:t>ignoramos os </a:t>
            </a:r>
            <a:r>
              <a:rPr lang="pt-BR" sz="3200" dirty="0"/>
              <a:t>aspectos menos </a:t>
            </a:r>
            <a:r>
              <a:rPr lang="pt-BR" sz="3200" dirty="0" smtClean="0"/>
              <a:t>importantes”.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700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APLICANDO NA PRÁTICA</a:t>
            </a:r>
            <a:endParaRPr lang="pt-BR" dirty="0"/>
          </a:p>
        </p:txBody>
      </p:sp>
      <p:pic>
        <p:nvPicPr>
          <p:cNvPr id="2050" name="Picture 2" descr="https://lh4.googleusercontent.com/ntCh-vt28Yhpfrsj5LSOGSjTEabALoNz47-7fLjLzsU0x-3bYRDcD5INitCfgbw5c7gsvQu2qFllszTm-vAup3_T964_TyAbh1wHMy7jStZNOABCKZNzNr7sZbrOw0RR4J7prA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404" y="1317015"/>
            <a:ext cx="5813902" cy="480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7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APLICANDO NA </a:t>
            </a:r>
            <a:r>
              <a:rPr lang="pt-BR" dirty="0" smtClean="0"/>
              <a:t>PRÁTICA – CLASSE PESSOA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436916"/>
            <a:ext cx="10529001" cy="423235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dirty="0"/>
              <a:t>abstract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smtClean="0"/>
              <a:t>Pessoa{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    </a:t>
            </a:r>
            <a:r>
              <a:rPr lang="pt-BR" dirty="0" err="1"/>
              <a:t>protected</a:t>
            </a:r>
            <a:r>
              <a:rPr lang="pt-BR" dirty="0"/>
              <a:t> $nome, $</a:t>
            </a:r>
            <a:r>
              <a:rPr lang="pt-BR" dirty="0" err="1"/>
              <a:t>endereco</a:t>
            </a:r>
            <a:r>
              <a:rPr lang="pt-BR" dirty="0"/>
              <a:t>, $</a:t>
            </a:r>
            <a:r>
              <a:rPr lang="pt-BR" dirty="0" err="1"/>
              <a:t>email</a:t>
            </a:r>
            <a:r>
              <a:rPr lang="pt-BR" dirty="0"/>
              <a:t>, $</a:t>
            </a:r>
            <a:r>
              <a:rPr lang="pt-BR" dirty="0" err="1"/>
              <a:t>dataCadastro</a:t>
            </a:r>
            <a:r>
              <a:rPr lang="pt-BR" dirty="0"/>
              <a:t>;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    </a:t>
            </a:r>
            <a:r>
              <a:rPr lang="pt-BR" dirty="0" err="1"/>
              <a:t>function</a:t>
            </a:r>
            <a:r>
              <a:rPr lang="pt-BR" dirty="0"/>
              <a:t> __</a:t>
            </a:r>
            <a:r>
              <a:rPr lang="pt-BR" dirty="0" err="1"/>
              <a:t>construct</a:t>
            </a:r>
            <a:r>
              <a:rPr lang="pt-BR" dirty="0"/>
              <a:t>($nome, $</a:t>
            </a:r>
            <a:r>
              <a:rPr lang="pt-BR" dirty="0" err="1"/>
              <a:t>endereco</a:t>
            </a:r>
            <a:r>
              <a:rPr lang="pt-BR" dirty="0"/>
              <a:t>, $</a:t>
            </a:r>
            <a:r>
              <a:rPr lang="pt-BR" dirty="0" err="1"/>
              <a:t>email</a:t>
            </a:r>
            <a:r>
              <a:rPr lang="pt-BR" dirty="0"/>
              <a:t>, $</a:t>
            </a:r>
            <a:r>
              <a:rPr lang="pt-BR" dirty="0" err="1"/>
              <a:t>dataCadastro</a:t>
            </a:r>
            <a:r>
              <a:rPr lang="pt-BR" dirty="0"/>
              <a:t>)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    {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        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setNome</a:t>
            </a:r>
            <a:r>
              <a:rPr lang="pt-BR" dirty="0"/>
              <a:t>($nome);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        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setEndereco</a:t>
            </a:r>
            <a:r>
              <a:rPr lang="pt-BR" dirty="0"/>
              <a:t>($</a:t>
            </a:r>
            <a:r>
              <a:rPr lang="pt-BR" dirty="0" err="1"/>
              <a:t>endereco</a:t>
            </a:r>
            <a:r>
              <a:rPr lang="pt-BR" dirty="0"/>
              <a:t>);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        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setEmail</a:t>
            </a:r>
            <a:r>
              <a:rPr lang="pt-BR" dirty="0"/>
              <a:t>($</a:t>
            </a:r>
            <a:r>
              <a:rPr lang="pt-BR" dirty="0" err="1"/>
              <a:t>email</a:t>
            </a:r>
            <a:r>
              <a:rPr lang="pt-BR" dirty="0"/>
              <a:t>);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        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setDataCadastro</a:t>
            </a:r>
            <a:r>
              <a:rPr lang="pt-BR" dirty="0"/>
              <a:t>($</a:t>
            </a:r>
            <a:r>
              <a:rPr lang="pt-BR" dirty="0" err="1"/>
              <a:t>dataCadastro</a:t>
            </a:r>
            <a:r>
              <a:rPr lang="pt-BR" dirty="0"/>
              <a:t>);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    </a:t>
            </a:r>
            <a:r>
              <a:rPr lang="pt-BR" dirty="0" smtClean="0"/>
              <a:t>}</a:t>
            </a:r>
          </a:p>
          <a:p>
            <a:pPr>
              <a:spcBef>
                <a:spcPts val="0"/>
              </a:spcBef>
            </a:pPr>
            <a:r>
              <a:rPr lang="en-US" dirty="0"/>
              <a:t>  </a:t>
            </a:r>
            <a:r>
              <a:rPr lang="en-US" dirty="0" smtClean="0"/>
              <a:t>  private </a:t>
            </a:r>
            <a:r>
              <a:rPr lang="en-US" dirty="0"/>
              <a:t>function </a:t>
            </a:r>
            <a:r>
              <a:rPr lang="en-US" dirty="0" err="1"/>
              <a:t>setNome</a:t>
            </a:r>
            <a:r>
              <a:rPr lang="en-US" dirty="0"/>
              <a:t>($</a:t>
            </a:r>
            <a:r>
              <a:rPr lang="en-US" dirty="0" err="1"/>
              <a:t>nome</a:t>
            </a:r>
            <a:r>
              <a:rPr lang="en-US" dirty="0"/>
              <a:t>):bool{</a:t>
            </a:r>
          </a:p>
          <a:p>
            <a:pPr>
              <a:spcBef>
                <a:spcPts val="0"/>
              </a:spcBef>
            </a:pPr>
            <a:r>
              <a:rPr lang="en-US" dirty="0"/>
              <a:t>        if(</a:t>
            </a:r>
            <a:r>
              <a:rPr lang="en-US" dirty="0" err="1"/>
              <a:t>is_string</a:t>
            </a:r>
            <a:r>
              <a:rPr lang="en-US" dirty="0"/>
              <a:t>($</a:t>
            </a:r>
            <a:r>
              <a:rPr lang="en-US" dirty="0" err="1"/>
              <a:t>nome</a:t>
            </a:r>
            <a:r>
              <a:rPr lang="en-US" dirty="0" smtClean="0"/>
              <a:t>)){            </a:t>
            </a:r>
            <a:r>
              <a:rPr lang="en-US" dirty="0"/>
              <a:t>$this-&gt;</a:t>
            </a:r>
            <a:r>
              <a:rPr lang="en-US" dirty="0" err="1"/>
              <a:t>nome</a:t>
            </a:r>
            <a:r>
              <a:rPr lang="en-US" dirty="0"/>
              <a:t> = $</a:t>
            </a:r>
            <a:r>
              <a:rPr lang="en-US" dirty="0" err="1"/>
              <a:t>nome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[…]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abstract public function </a:t>
            </a:r>
            <a:r>
              <a:rPr lang="en-US" dirty="0" err="1"/>
              <a:t>exibirDados</a:t>
            </a:r>
            <a:r>
              <a:rPr lang="en-US" dirty="0"/>
              <a:t>();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3200" dirty="0"/>
              <a:t/>
            </a:r>
            <a:br>
              <a:rPr lang="pt-BR" sz="32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067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APLICANDO NA </a:t>
            </a:r>
            <a:r>
              <a:rPr lang="pt-BR" dirty="0" smtClean="0"/>
              <a:t>PRÁTICA – CLASSE CLIENTE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436916"/>
            <a:ext cx="10529001" cy="423235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dirty="0"/>
              <a:t>require_once('</a:t>
            </a:r>
            <a:r>
              <a:rPr lang="pt-BR" dirty="0" err="1"/>
              <a:t>Pessoa.php</a:t>
            </a:r>
            <a:r>
              <a:rPr lang="pt-BR" dirty="0"/>
              <a:t>');</a:t>
            </a:r>
          </a:p>
          <a:p>
            <a:pPr>
              <a:spcBef>
                <a:spcPts val="0"/>
              </a:spcBef>
            </a:pPr>
            <a:r>
              <a:rPr lang="pt-BR" dirty="0" err="1"/>
              <a:t>class</a:t>
            </a:r>
            <a:r>
              <a:rPr lang="pt-BR" dirty="0"/>
              <a:t> Cliente </a:t>
            </a:r>
            <a:r>
              <a:rPr lang="pt-BR" dirty="0" err="1"/>
              <a:t>extends</a:t>
            </a:r>
            <a:r>
              <a:rPr lang="pt-BR" dirty="0"/>
              <a:t> Pessoa{</a:t>
            </a:r>
          </a:p>
          <a:p>
            <a:pPr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$</a:t>
            </a:r>
            <a:r>
              <a:rPr lang="pt-BR" dirty="0" err="1"/>
              <a:t>cpf</a:t>
            </a:r>
            <a:r>
              <a:rPr lang="pt-BR" dirty="0"/>
              <a:t>;</a:t>
            </a:r>
          </a:p>
          <a:p>
            <a:pPr>
              <a:spcBef>
                <a:spcPts val="0"/>
              </a:spcBef>
            </a:pP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function</a:t>
            </a:r>
            <a:r>
              <a:rPr lang="pt-BR" dirty="0"/>
              <a:t> __</a:t>
            </a:r>
            <a:r>
              <a:rPr lang="pt-BR" dirty="0" err="1"/>
              <a:t>construct</a:t>
            </a:r>
            <a:r>
              <a:rPr lang="pt-BR" dirty="0"/>
              <a:t>($nome, $</a:t>
            </a:r>
            <a:r>
              <a:rPr lang="pt-BR" dirty="0" err="1"/>
              <a:t>endereco</a:t>
            </a:r>
            <a:r>
              <a:rPr lang="pt-BR" dirty="0"/>
              <a:t>, $</a:t>
            </a:r>
            <a:r>
              <a:rPr lang="pt-BR" dirty="0" err="1"/>
              <a:t>email</a:t>
            </a:r>
            <a:r>
              <a:rPr lang="pt-BR" dirty="0"/>
              <a:t>, $</a:t>
            </a:r>
            <a:r>
              <a:rPr lang="pt-BR" dirty="0" err="1"/>
              <a:t>dataCadastro</a:t>
            </a:r>
            <a:r>
              <a:rPr lang="pt-BR" dirty="0"/>
              <a:t>, $</a:t>
            </a:r>
            <a:r>
              <a:rPr lang="pt-BR" dirty="0" err="1"/>
              <a:t>cpf</a:t>
            </a:r>
            <a:r>
              <a:rPr lang="pt-BR" dirty="0" smtClean="0"/>
              <a:t>) </a:t>
            </a:r>
            <a:r>
              <a:rPr lang="pt-BR" dirty="0"/>
              <a:t>{</a:t>
            </a:r>
          </a:p>
          <a:p>
            <a:pPr>
              <a:spcBef>
                <a:spcPts val="0"/>
              </a:spcBef>
            </a:pPr>
            <a:r>
              <a:rPr lang="pt-BR" dirty="0"/>
              <a:t>        </a:t>
            </a:r>
            <a:r>
              <a:rPr lang="pt-BR" dirty="0" err="1"/>
              <a:t>parent</a:t>
            </a:r>
            <a:r>
              <a:rPr lang="pt-BR" dirty="0"/>
              <a:t>::__</a:t>
            </a:r>
            <a:r>
              <a:rPr lang="pt-BR" dirty="0" err="1"/>
              <a:t>construct</a:t>
            </a:r>
            <a:r>
              <a:rPr lang="pt-BR" dirty="0"/>
              <a:t>($nome, $</a:t>
            </a:r>
            <a:r>
              <a:rPr lang="pt-BR" dirty="0" err="1"/>
              <a:t>endereco</a:t>
            </a:r>
            <a:r>
              <a:rPr lang="pt-BR" dirty="0"/>
              <a:t>, $</a:t>
            </a:r>
            <a:r>
              <a:rPr lang="pt-BR" dirty="0" err="1"/>
              <a:t>email</a:t>
            </a:r>
            <a:r>
              <a:rPr lang="pt-BR" dirty="0"/>
              <a:t>, $</a:t>
            </a:r>
            <a:r>
              <a:rPr lang="pt-BR" dirty="0" err="1"/>
              <a:t>dataCadastro</a:t>
            </a:r>
            <a:r>
              <a:rPr lang="pt-BR" dirty="0"/>
              <a:t>);</a:t>
            </a:r>
          </a:p>
          <a:p>
            <a:pPr>
              <a:spcBef>
                <a:spcPts val="0"/>
              </a:spcBef>
            </a:pPr>
            <a:r>
              <a:rPr lang="pt-BR" dirty="0"/>
              <a:t>        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setCpf</a:t>
            </a:r>
            <a:r>
              <a:rPr lang="pt-BR" dirty="0"/>
              <a:t>($</a:t>
            </a:r>
            <a:r>
              <a:rPr lang="pt-BR" dirty="0" err="1"/>
              <a:t>cpf</a:t>
            </a:r>
            <a:r>
              <a:rPr lang="pt-BR" dirty="0"/>
              <a:t>);</a:t>
            </a:r>
          </a:p>
          <a:p>
            <a:pPr>
              <a:spcBef>
                <a:spcPts val="0"/>
              </a:spcBef>
            </a:pPr>
            <a:r>
              <a:rPr lang="pt-BR" dirty="0"/>
              <a:t>    }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3200" dirty="0"/>
              <a:t/>
            </a:r>
            <a:br>
              <a:rPr lang="pt-BR" sz="32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141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APLICANDO NA </a:t>
            </a:r>
            <a:r>
              <a:rPr lang="pt-BR" dirty="0" smtClean="0"/>
              <a:t>PRÁTICA – CLASSE CLIENTE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436916"/>
            <a:ext cx="10529001" cy="423235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setCpf</a:t>
            </a:r>
            <a:r>
              <a:rPr lang="pt-BR" dirty="0"/>
              <a:t>($</a:t>
            </a:r>
            <a:r>
              <a:rPr lang="pt-BR" dirty="0" err="1"/>
              <a:t>cpf</a:t>
            </a:r>
            <a:r>
              <a:rPr lang="pt-BR" dirty="0"/>
              <a:t>):</a:t>
            </a:r>
            <a:r>
              <a:rPr lang="pt-BR" dirty="0" err="1"/>
              <a:t>bool</a:t>
            </a:r>
            <a:r>
              <a:rPr lang="pt-BR" dirty="0"/>
              <a:t>{</a:t>
            </a:r>
          </a:p>
          <a:p>
            <a:pPr>
              <a:spcBef>
                <a:spcPts val="0"/>
              </a:spcBef>
            </a:pPr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is_string</a:t>
            </a:r>
            <a:r>
              <a:rPr lang="pt-BR" dirty="0"/>
              <a:t>($</a:t>
            </a:r>
            <a:r>
              <a:rPr lang="pt-BR" dirty="0" err="1"/>
              <a:t>cpf</a:t>
            </a:r>
            <a:r>
              <a:rPr lang="pt-BR" dirty="0"/>
              <a:t>) &amp;&amp; (</a:t>
            </a:r>
            <a:r>
              <a:rPr lang="pt-BR" dirty="0" err="1"/>
              <a:t>strlen</a:t>
            </a:r>
            <a:r>
              <a:rPr lang="pt-BR" dirty="0"/>
              <a:t>($</a:t>
            </a:r>
            <a:r>
              <a:rPr lang="pt-BR" dirty="0" err="1"/>
              <a:t>cpf</a:t>
            </a:r>
            <a:r>
              <a:rPr lang="pt-BR" dirty="0"/>
              <a:t>)==11)){</a:t>
            </a:r>
          </a:p>
          <a:p>
            <a:pPr>
              <a:spcBef>
                <a:spcPts val="0"/>
              </a:spcBef>
            </a:pPr>
            <a:r>
              <a:rPr lang="pt-BR" dirty="0"/>
              <a:t>            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cpf</a:t>
            </a:r>
            <a:r>
              <a:rPr lang="pt-BR" dirty="0"/>
              <a:t> = $</a:t>
            </a:r>
            <a:r>
              <a:rPr lang="pt-BR" dirty="0" err="1"/>
              <a:t>cpf</a:t>
            </a:r>
            <a:r>
              <a:rPr lang="pt-BR" dirty="0" smtClean="0"/>
              <a:t>;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 smtClean="0"/>
              <a:t>; </a:t>
            </a:r>
            <a:r>
              <a:rPr lang="pt-BR" dirty="0"/>
              <a:t>} </a:t>
            </a:r>
            <a:r>
              <a:rPr lang="pt-BR" dirty="0" err="1" smtClean="0"/>
              <a:t>else</a:t>
            </a:r>
            <a:r>
              <a:rPr lang="pt-BR" dirty="0" smtClean="0"/>
              <a:t>{ </a:t>
            </a:r>
            <a:r>
              <a:rPr lang="pt-BR" dirty="0" err="1"/>
              <a:t>return</a:t>
            </a:r>
            <a:r>
              <a:rPr lang="pt-BR" dirty="0"/>
              <a:t> false; </a:t>
            </a:r>
            <a:r>
              <a:rPr lang="pt-BR" dirty="0" smtClean="0"/>
              <a:t>}       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smtClean="0"/>
              <a:t>}</a:t>
            </a:r>
          </a:p>
          <a:p>
            <a:pPr>
              <a:spcBef>
                <a:spcPts val="0"/>
              </a:spcBef>
            </a:pP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exibirDados</a:t>
            </a:r>
            <a:r>
              <a:rPr lang="pt-BR" dirty="0"/>
              <a:t>(){</a:t>
            </a:r>
          </a:p>
          <a:p>
            <a:pPr>
              <a:spcBef>
                <a:spcPts val="0"/>
              </a:spcBef>
            </a:pPr>
            <a:r>
              <a:rPr lang="pt-BR" dirty="0"/>
              <a:t>        $dados = ["nome"=&gt;$</a:t>
            </a:r>
            <a:r>
              <a:rPr lang="pt-BR" dirty="0" err="1"/>
              <a:t>this</a:t>
            </a:r>
            <a:r>
              <a:rPr lang="pt-BR" dirty="0"/>
              <a:t>-&gt;nome, </a:t>
            </a:r>
          </a:p>
          <a:p>
            <a:pPr>
              <a:spcBef>
                <a:spcPts val="0"/>
              </a:spcBef>
            </a:pPr>
            <a:r>
              <a:rPr lang="pt-BR" dirty="0"/>
              <a:t>            "</a:t>
            </a:r>
            <a:r>
              <a:rPr lang="pt-BR" dirty="0" err="1"/>
              <a:t>cpf</a:t>
            </a:r>
            <a:r>
              <a:rPr lang="pt-BR" dirty="0"/>
              <a:t>"=&gt;$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cpf</a:t>
            </a:r>
            <a:r>
              <a:rPr lang="pt-BR" dirty="0"/>
              <a:t>, </a:t>
            </a:r>
          </a:p>
          <a:p>
            <a:pPr>
              <a:spcBef>
                <a:spcPts val="0"/>
              </a:spcBef>
            </a:pPr>
            <a:r>
              <a:rPr lang="pt-BR" dirty="0"/>
              <a:t>            "</a:t>
            </a:r>
            <a:r>
              <a:rPr lang="pt-BR" dirty="0" err="1"/>
              <a:t>endereco</a:t>
            </a:r>
            <a:r>
              <a:rPr lang="pt-BR" dirty="0"/>
              <a:t>"=&gt;$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endereco</a:t>
            </a:r>
            <a:r>
              <a:rPr lang="pt-BR" dirty="0"/>
              <a:t>, </a:t>
            </a:r>
          </a:p>
          <a:p>
            <a:pPr>
              <a:spcBef>
                <a:spcPts val="0"/>
              </a:spcBef>
            </a:pPr>
            <a:r>
              <a:rPr lang="pt-BR" dirty="0"/>
              <a:t>            "</a:t>
            </a:r>
            <a:r>
              <a:rPr lang="pt-BR" dirty="0" err="1"/>
              <a:t>email</a:t>
            </a:r>
            <a:r>
              <a:rPr lang="pt-BR" dirty="0"/>
              <a:t>"=&gt;$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email</a:t>
            </a:r>
            <a:r>
              <a:rPr lang="pt-BR" dirty="0"/>
              <a:t>, </a:t>
            </a:r>
          </a:p>
          <a:p>
            <a:pPr>
              <a:spcBef>
                <a:spcPts val="0"/>
              </a:spcBef>
            </a:pPr>
            <a:r>
              <a:rPr lang="pt-BR" dirty="0"/>
              <a:t>            "</a:t>
            </a:r>
            <a:r>
              <a:rPr lang="pt-BR" dirty="0" err="1"/>
              <a:t>dataCadastro</a:t>
            </a:r>
            <a:r>
              <a:rPr lang="pt-BR" dirty="0"/>
              <a:t>"=&gt;$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 smtClean="0"/>
              <a:t>dataCadastro</a:t>
            </a:r>
            <a:r>
              <a:rPr lang="pt-BR" dirty="0" smtClean="0"/>
              <a:t>];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json_encode</a:t>
            </a:r>
            <a:r>
              <a:rPr lang="pt-BR" dirty="0"/>
              <a:t>($dados);</a:t>
            </a:r>
          </a:p>
          <a:p>
            <a:pPr>
              <a:spcBef>
                <a:spcPts val="0"/>
              </a:spcBef>
            </a:pPr>
            <a:r>
              <a:rPr lang="pt-BR" dirty="0"/>
              <a:t>    }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3200" dirty="0"/>
              <a:t/>
            </a:r>
            <a:br>
              <a:rPr lang="pt-BR" sz="32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7132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APLICANDO NA </a:t>
            </a:r>
            <a:r>
              <a:rPr lang="pt-BR" dirty="0" smtClean="0"/>
              <a:t>PRÁTICA – CLASSE FUNCIONARIO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436916"/>
            <a:ext cx="10868296" cy="423235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dirty="0"/>
              <a:t>require_once('</a:t>
            </a:r>
            <a:r>
              <a:rPr lang="pt-BR" dirty="0" err="1"/>
              <a:t>Pessoa.php</a:t>
            </a:r>
            <a:r>
              <a:rPr lang="pt-BR" dirty="0"/>
              <a:t>');</a:t>
            </a:r>
          </a:p>
          <a:p>
            <a:pPr>
              <a:spcBef>
                <a:spcPts val="0"/>
              </a:spcBef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Pessoa{</a:t>
            </a:r>
          </a:p>
          <a:p>
            <a:pPr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protected</a:t>
            </a:r>
            <a:r>
              <a:rPr lang="pt-BR" dirty="0"/>
              <a:t> $</a:t>
            </a:r>
            <a:r>
              <a:rPr lang="pt-BR" dirty="0" err="1"/>
              <a:t>ctps</a:t>
            </a:r>
            <a:r>
              <a:rPr lang="pt-BR" dirty="0"/>
              <a:t>, $salario;</a:t>
            </a:r>
          </a:p>
          <a:p>
            <a:pPr>
              <a:spcBef>
                <a:spcPts val="0"/>
              </a:spcBef>
            </a:pP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function</a:t>
            </a:r>
            <a:r>
              <a:rPr lang="pt-BR" dirty="0"/>
              <a:t> __</a:t>
            </a:r>
            <a:r>
              <a:rPr lang="pt-BR" dirty="0" err="1"/>
              <a:t>construct</a:t>
            </a:r>
            <a:r>
              <a:rPr lang="pt-BR" dirty="0"/>
              <a:t>($nome, $</a:t>
            </a:r>
            <a:r>
              <a:rPr lang="pt-BR" dirty="0" err="1"/>
              <a:t>endereco</a:t>
            </a:r>
            <a:r>
              <a:rPr lang="pt-BR" dirty="0"/>
              <a:t>, $</a:t>
            </a:r>
            <a:r>
              <a:rPr lang="pt-BR" dirty="0" err="1"/>
              <a:t>email</a:t>
            </a:r>
            <a:r>
              <a:rPr lang="pt-BR" dirty="0"/>
              <a:t>, $</a:t>
            </a:r>
            <a:r>
              <a:rPr lang="pt-BR" dirty="0" err="1"/>
              <a:t>dataCadastro</a:t>
            </a:r>
            <a:r>
              <a:rPr lang="pt-BR" dirty="0"/>
              <a:t>, $</a:t>
            </a:r>
            <a:r>
              <a:rPr lang="pt-BR" dirty="0" err="1"/>
              <a:t>ctps</a:t>
            </a:r>
            <a:r>
              <a:rPr lang="pt-BR" dirty="0"/>
              <a:t>, $salario</a:t>
            </a:r>
            <a:r>
              <a:rPr lang="pt-BR" dirty="0" smtClean="0"/>
              <a:t>){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        </a:t>
            </a:r>
            <a:r>
              <a:rPr lang="pt-BR" dirty="0" err="1"/>
              <a:t>parent</a:t>
            </a:r>
            <a:r>
              <a:rPr lang="pt-BR" dirty="0"/>
              <a:t>::__</a:t>
            </a:r>
            <a:r>
              <a:rPr lang="pt-BR" dirty="0" err="1"/>
              <a:t>construct</a:t>
            </a:r>
            <a:r>
              <a:rPr lang="pt-BR" dirty="0"/>
              <a:t>($nome, $</a:t>
            </a:r>
            <a:r>
              <a:rPr lang="pt-BR" dirty="0" err="1"/>
              <a:t>endereco</a:t>
            </a:r>
            <a:r>
              <a:rPr lang="pt-BR" dirty="0"/>
              <a:t>, $</a:t>
            </a:r>
            <a:r>
              <a:rPr lang="pt-BR" dirty="0" err="1"/>
              <a:t>email</a:t>
            </a:r>
            <a:r>
              <a:rPr lang="pt-BR" dirty="0"/>
              <a:t>, $</a:t>
            </a:r>
            <a:r>
              <a:rPr lang="pt-BR" dirty="0" err="1"/>
              <a:t>dataCadastro</a:t>
            </a:r>
            <a:r>
              <a:rPr lang="pt-BR" dirty="0"/>
              <a:t>);</a:t>
            </a:r>
          </a:p>
          <a:p>
            <a:pPr>
              <a:spcBef>
                <a:spcPts val="0"/>
              </a:spcBef>
            </a:pPr>
            <a:r>
              <a:rPr lang="pt-BR" dirty="0"/>
              <a:t>        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setCtps</a:t>
            </a:r>
            <a:r>
              <a:rPr lang="pt-BR" dirty="0"/>
              <a:t>($</a:t>
            </a:r>
            <a:r>
              <a:rPr lang="pt-BR" dirty="0" err="1"/>
              <a:t>ctps</a:t>
            </a:r>
            <a:r>
              <a:rPr lang="pt-BR" dirty="0"/>
              <a:t>);</a:t>
            </a:r>
          </a:p>
          <a:p>
            <a:pPr>
              <a:spcBef>
                <a:spcPts val="0"/>
              </a:spcBef>
            </a:pPr>
            <a:r>
              <a:rPr lang="pt-BR" dirty="0"/>
              <a:t>        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setSalario</a:t>
            </a:r>
            <a:r>
              <a:rPr lang="pt-BR" dirty="0"/>
              <a:t>($salario</a:t>
            </a:r>
            <a:r>
              <a:rPr lang="pt-BR" dirty="0" smtClean="0"/>
              <a:t>);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    }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3200" dirty="0"/>
              <a:t/>
            </a:r>
            <a:br>
              <a:rPr lang="pt-BR" sz="32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524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APLICANDO NA </a:t>
            </a:r>
            <a:r>
              <a:rPr lang="pt-BR" dirty="0" smtClean="0"/>
              <a:t>PRÁTICA – CLASSE FUNCIONARIO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436916"/>
            <a:ext cx="10868296" cy="423235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setCtps</a:t>
            </a:r>
            <a:r>
              <a:rPr lang="pt-BR" dirty="0"/>
              <a:t>($</a:t>
            </a:r>
            <a:r>
              <a:rPr lang="pt-BR" dirty="0" err="1"/>
              <a:t>ctps</a:t>
            </a:r>
            <a:r>
              <a:rPr lang="pt-BR" dirty="0"/>
              <a:t>):</a:t>
            </a:r>
            <a:r>
              <a:rPr lang="pt-BR" dirty="0" err="1"/>
              <a:t>bool</a:t>
            </a:r>
            <a:r>
              <a:rPr lang="pt-BR" dirty="0" smtClean="0"/>
              <a:t>{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       [...]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   }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 smtClean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exibirDados</a:t>
            </a:r>
            <a:r>
              <a:rPr lang="pt-BR" dirty="0"/>
              <a:t>(){</a:t>
            </a:r>
          </a:p>
          <a:p>
            <a:pPr>
              <a:spcBef>
                <a:spcPts val="0"/>
              </a:spcBef>
            </a:pP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    }</a:t>
            </a:r>
          </a:p>
          <a:p>
            <a:pPr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aumentoSalario</a:t>
            </a:r>
            <a:r>
              <a:rPr lang="pt-BR" dirty="0"/>
              <a:t>($valor):</a:t>
            </a:r>
            <a:r>
              <a:rPr lang="pt-BR" dirty="0" err="1"/>
              <a:t>bool</a:t>
            </a:r>
            <a:r>
              <a:rPr lang="pt-BR" dirty="0"/>
              <a:t>{</a:t>
            </a:r>
          </a:p>
          <a:p>
            <a:pPr>
              <a:spcBef>
                <a:spcPts val="0"/>
              </a:spcBef>
            </a:pPr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is_float</a:t>
            </a:r>
            <a:r>
              <a:rPr lang="pt-BR" dirty="0"/>
              <a:t>($valor) &gt; 0){</a:t>
            </a:r>
          </a:p>
          <a:p>
            <a:pPr>
              <a:spcBef>
                <a:spcPts val="0"/>
              </a:spcBef>
            </a:pPr>
            <a:r>
              <a:rPr lang="pt-BR" dirty="0"/>
              <a:t>            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setSalario</a:t>
            </a:r>
            <a:r>
              <a:rPr lang="pt-BR" dirty="0"/>
              <a:t>($</a:t>
            </a:r>
            <a:r>
              <a:rPr lang="pt-BR" dirty="0" err="1"/>
              <a:t>this</a:t>
            </a:r>
            <a:r>
              <a:rPr lang="pt-BR" dirty="0"/>
              <a:t>-&gt;salario + $valor</a:t>
            </a:r>
            <a:r>
              <a:rPr lang="pt-BR" dirty="0" smtClean="0"/>
              <a:t>);</a:t>
            </a:r>
            <a:r>
              <a:rPr lang="pt-BR" dirty="0"/>
              <a:t>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; } </a:t>
            </a:r>
            <a:r>
              <a:rPr lang="pt-BR" dirty="0" err="1"/>
              <a:t>else</a:t>
            </a:r>
            <a:r>
              <a:rPr lang="pt-BR" dirty="0"/>
              <a:t>{ </a:t>
            </a:r>
            <a:r>
              <a:rPr lang="pt-BR" dirty="0" err="1"/>
              <a:t>return</a:t>
            </a:r>
            <a:r>
              <a:rPr lang="pt-BR" dirty="0"/>
              <a:t> false; } </a:t>
            </a:r>
          </a:p>
          <a:p>
            <a:pPr>
              <a:spcBef>
                <a:spcPts val="0"/>
              </a:spcBef>
            </a:pPr>
            <a:r>
              <a:rPr lang="pt-BR" dirty="0"/>
              <a:t>    }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3200" dirty="0"/>
              <a:t/>
            </a:r>
            <a:br>
              <a:rPr lang="pt-BR" sz="32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2401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APLICANDO NA </a:t>
            </a:r>
            <a:r>
              <a:rPr lang="pt-BR" dirty="0" smtClean="0"/>
              <a:t>PRÁTICA – CLASSE MEDICO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436916"/>
            <a:ext cx="10868296" cy="423235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300" dirty="0"/>
              <a:t>require_once('</a:t>
            </a:r>
            <a:r>
              <a:rPr lang="pt-BR" sz="2300" dirty="0" err="1"/>
              <a:t>Funcionario.php</a:t>
            </a:r>
            <a:r>
              <a:rPr lang="pt-BR" sz="2300" dirty="0"/>
              <a:t>');</a:t>
            </a:r>
          </a:p>
          <a:p>
            <a:pPr>
              <a:spcBef>
                <a:spcPts val="0"/>
              </a:spcBef>
            </a:pPr>
            <a:r>
              <a:rPr lang="pt-BR" sz="2300" dirty="0" err="1"/>
              <a:t>class</a:t>
            </a:r>
            <a:r>
              <a:rPr lang="pt-BR" sz="2300" dirty="0"/>
              <a:t> Medico </a:t>
            </a:r>
            <a:r>
              <a:rPr lang="pt-BR" sz="2300" dirty="0" err="1"/>
              <a:t>extends</a:t>
            </a:r>
            <a:r>
              <a:rPr lang="pt-BR" sz="2300" dirty="0"/>
              <a:t> </a:t>
            </a:r>
            <a:r>
              <a:rPr lang="pt-BR" sz="2300" dirty="0" err="1"/>
              <a:t>Funcionario</a:t>
            </a:r>
            <a:r>
              <a:rPr lang="pt-BR" sz="2300" dirty="0"/>
              <a:t>{</a:t>
            </a:r>
          </a:p>
          <a:p>
            <a:pPr>
              <a:spcBef>
                <a:spcPts val="0"/>
              </a:spcBef>
            </a:pPr>
            <a:r>
              <a:rPr lang="pt-BR" sz="2300" dirty="0"/>
              <a:t>    </a:t>
            </a:r>
            <a:r>
              <a:rPr lang="pt-BR" sz="2300" dirty="0" err="1"/>
              <a:t>protected</a:t>
            </a:r>
            <a:r>
              <a:rPr lang="pt-BR" sz="2300" dirty="0"/>
              <a:t> $</a:t>
            </a:r>
            <a:r>
              <a:rPr lang="pt-BR" sz="2300" dirty="0" err="1"/>
              <a:t>crm</a:t>
            </a:r>
            <a:r>
              <a:rPr lang="pt-BR" sz="2300" dirty="0"/>
              <a:t>;</a:t>
            </a:r>
          </a:p>
          <a:p>
            <a:pPr>
              <a:spcBef>
                <a:spcPts val="0"/>
              </a:spcBef>
            </a:pPr>
            <a:r>
              <a:rPr lang="pt-BR" sz="2300" dirty="0"/>
              <a:t>    </a:t>
            </a:r>
            <a:r>
              <a:rPr lang="pt-BR" sz="2300" dirty="0" err="1"/>
              <a:t>function</a:t>
            </a:r>
            <a:r>
              <a:rPr lang="pt-BR" sz="2300" dirty="0"/>
              <a:t> __</a:t>
            </a:r>
            <a:r>
              <a:rPr lang="pt-BR" sz="2300" dirty="0" err="1"/>
              <a:t>construct</a:t>
            </a:r>
            <a:r>
              <a:rPr lang="pt-BR" sz="2300" dirty="0"/>
              <a:t>($nome, $</a:t>
            </a:r>
            <a:r>
              <a:rPr lang="pt-BR" sz="2300" dirty="0" err="1"/>
              <a:t>endereco</a:t>
            </a:r>
            <a:r>
              <a:rPr lang="pt-BR" sz="2300" dirty="0"/>
              <a:t>, $</a:t>
            </a:r>
            <a:r>
              <a:rPr lang="pt-BR" sz="2300" dirty="0" err="1"/>
              <a:t>email</a:t>
            </a:r>
            <a:r>
              <a:rPr lang="pt-BR" sz="2300" dirty="0"/>
              <a:t>, $</a:t>
            </a:r>
            <a:r>
              <a:rPr lang="pt-BR" sz="2300" dirty="0" err="1"/>
              <a:t>dataCadastro</a:t>
            </a:r>
            <a:r>
              <a:rPr lang="pt-BR" sz="2300" dirty="0"/>
              <a:t>, $</a:t>
            </a:r>
            <a:r>
              <a:rPr lang="pt-BR" sz="2300" dirty="0" err="1"/>
              <a:t>ctps</a:t>
            </a:r>
            <a:r>
              <a:rPr lang="pt-BR" sz="2300" dirty="0"/>
              <a:t>, $salario, $</a:t>
            </a:r>
            <a:r>
              <a:rPr lang="pt-BR" sz="2300" dirty="0" err="1"/>
              <a:t>crm</a:t>
            </a:r>
            <a:r>
              <a:rPr lang="pt-BR" sz="2300" dirty="0" smtClean="0"/>
              <a:t>){</a:t>
            </a:r>
            <a:endParaRPr lang="pt-BR" sz="2300" dirty="0"/>
          </a:p>
          <a:p>
            <a:pPr>
              <a:spcBef>
                <a:spcPts val="0"/>
              </a:spcBef>
            </a:pPr>
            <a:r>
              <a:rPr lang="pt-BR" sz="2300" dirty="0"/>
              <a:t>        </a:t>
            </a:r>
            <a:r>
              <a:rPr lang="pt-BR" sz="2300" dirty="0" err="1"/>
              <a:t>parent</a:t>
            </a:r>
            <a:r>
              <a:rPr lang="pt-BR" sz="2300" dirty="0"/>
              <a:t>::__</a:t>
            </a:r>
            <a:r>
              <a:rPr lang="pt-BR" sz="2300" dirty="0" err="1"/>
              <a:t>construct</a:t>
            </a:r>
            <a:r>
              <a:rPr lang="pt-BR" sz="2300" dirty="0"/>
              <a:t>($nome, $</a:t>
            </a:r>
            <a:r>
              <a:rPr lang="pt-BR" sz="2300" dirty="0" err="1"/>
              <a:t>endereco</a:t>
            </a:r>
            <a:r>
              <a:rPr lang="pt-BR" sz="2300" dirty="0"/>
              <a:t>, $</a:t>
            </a:r>
            <a:r>
              <a:rPr lang="pt-BR" sz="2300" dirty="0" err="1"/>
              <a:t>email</a:t>
            </a:r>
            <a:r>
              <a:rPr lang="pt-BR" sz="2300" dirty="0"/>
              <a:t>, $</a:t>
            </a:r>
            <a:r>
              <a:rPr lang="pt-BR" sz="2300" dirty="0" err="1"/>
              <a:t>dataCadastro</a:t>
            </a:r>
            <a:r>
              <a:rPr lang="pt-BR" sz="2300" dirty="0"/>
              <a:t>, $</a:t>
            </a:r>
            <a:r>
              <a:rPr lang="pt-BR" sz="2300" dirty="0" err="1"/>
              <a:t>ctps</a:t>
            </a:r>
            <a:r>
              <a:rPr lang="pt-BR" sz="2300" dirty="0"/>
              <a:t>, $salario);</a:t>
            </a:r>
          </a:p>
          <a:p>
            <a:pPr>
              <a:spcBef>
                <a:spcPts val="0"/>
              </a:spcBef>
            </a:pPr>
            <a:r>
              <a:rPr lang="pt-BR" sz="2300" dirty="0"/>
              <a:t>        $</a:t>
            </a:r>
            <a:r>
              <a:rPr lang="pt-BR" sz="2300" dirty="0" err="1"/>
              <a:t>this</a:t>
            </a:r>
            <a:r>
              <a:rPr lang="pt-BR" sz="2300" dirty="0"/>
              <a:t>-&gt;</a:t>
            </a:r>
            <a:r>
              <a:rPr lang="pt-BR" sz="2300" dirty="0" err="1"/>
              <a:t>setCrm</a:t>
            </a:r>
            <a:r>
              <a:rPr lang="pt-BR" sz="2300" dirty="0"/>
              <a:t>($</a:t>
            </a:r>
            <a:r>
              <a:rPr lang="pt-BR" sz="2300" dirty="0" err="1"/>
              <a:t>crm</a:t>
            </a:r>
            <a:r>
              <a:rPr lang="pt-BR" sz="2300" dirty="0"/>
              <a:t>);</a:t>
            </a:r>
          </a:p>
          <a:p>
            <a:pPr>
              <a:spcBef>
                <a:spcPts val="0"/>
              </a:spcBef>
            </a:pPr>
            <a:r>
              <a:rPr lang="pt-BR" sz="2300" dirty="0"/>
              <a:t>    </a:t>
            </a:r>
            <a:r>
              <a:rPr lang="pt-BR" sz="2300" dirty="0" smtClean="0"/>
              <a:t>}</a:t>
            </a:r>
          </a:p>
          <a:p>
            <a:pPr>
              <a:spcBef>
                <a:spcPts val="0"/>
              </a:spcBef>
            </a:pPr>
            <a:endParaRPr lang="en-US" sz="2300" dirty="0" smtClean="0"/>
          </a:p>
          <a:p>
            <a:pPr>
              <a:spcBef>
                <a:spcPts val="0"/>
              </a:spcBef>
            </a:pPr>
            <a:endParaRPr lang="pt-BR" sz="2300" dirty="0" smtClean="0"/>
          </a:p>
          <a:p>
            <a:r>
              <a:rPr lang="pt-BR" sz="2300" dirty="0"/>
              <a:t/>
            </a:r>
            <a:br>
              <a:rPr lang="pt-BR" sz="2300" dirty="0"/>
            </a:br>
            <a:r>
              <a:rPr lang="pt-BR" sz="2300" dirty="0"/>
              <a:t/>
            </a:r>
            <a:br>
              <a:rPr lang="pt-BR" sz="2300" dirty="0"/>
            </a:br>
            <a:r>
              <a:rPr lang="pt-BR" sz="2300" dirty="0"/>
              <a:t/>
            </a:r>
            <a:br>
              <a:rPr lang="pt-BR" sz="2300" dirty="0"/>
            </a:br>
            <a:r>
              <a:rPr lang="pt-BR" sz="2300" dirty="0"/>
              <a:t/>
            </a:r>
            <a:br>
              <a:rPr lang="pt-BR" sz="2300" dirty="0"/>
            </a:br>
            <a:r>
              <a:rPr lang="pt-BR" sz="2300" dirty="0"/>
              <a:t/>
            </a:r>
            <a:br>
              <a:rPr lang="pt-BR" sz="2300" dirty="0"/>
            </a:b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91690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APLICANDO NA </a:t>
            </a:r>
            <a:r>
              <a:rPr lang="pt-BR" dirty="0" smtClean="0"/>
              <a:t>PRÁTICA – CLASSE MEDICO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436916"/>
            <a:ext cx="10868296" cy="423235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300" dirty="0" smtClean="0"/>
              <a:t>public </a:t>
            </a:r>
            <a:r>
              <a:rPr lang="en-US" sz="2300" dirty="0"/>
              <a:t>function </a:t>
            </a:r>
            <a:r>
              <a:rPr lang="en-US" sz="2300" dirty="0" err="1"/>
              <a:t>exibirDados</a:t>
            </a:r>
            <a:r>
              <a:rPr lang="en-US" sz="2300" dirty="0"/>
              <a:t>(){</a:t>
            </a:r>
          </a:p>
          <a:p>
            <a:pPr>
              <a:spcBef>
                <a:spcPts val="0"/>
              </a:spcBef>
            </a:pPr>
            <a:r>
              <a:rPr lang="en-US" sz="2300" dirty="0"/>
              <a:t>        $dados = ["</a:t>
            </a:r>
            <a:r>
              <a:rPr lang="en-US" sz="2300" dirty="0" err="1"/>
              <a:t>nome</a:t>
            </a:r>
            <a:r>
              <a:rPr lang="en-US" sz="2300" dirty="0"/>
              <a:t>"=&gt;$this-&gt;</a:t>
            </a:r>
            <a:r>
              <a:rPr lang="en-US" sz="2300" dirty="0" err="1"/>
              <a:t>nome</a:t>
            </a:r>
            <a:r>
              <a:rPr lang="en-US" sz="2300" dirty="0"/>
              <a:t>, </a:t>
            </a:r>
          </a:p>
          <a:p>
            <a:pPr>
              <a:spcBef>
                <a:spcPts val="0"/>
              </a:spcBef>
            </a:pPr>
            <a:r>
              <a:rPr lang="en-US" sz="2300" dirty="0"/>
              <a:t>            "</a:t>
            </a:r>
            <a:r>
              <a:rPr lang="en-US" sz="2300" dirty="0" err="1"/>
              <a:t>endereco</a:t>
            </a:r>
            <a:r>
              <a:rPr lang="en-US" sz="2300" dirty="0"/>
              <a:t>"=&gt;$this-&gt;</a:t>
            </a:r>
            <a:r>
              <a:rPr lang="en-US" sz="2300" dirty="0" err="1"/>
              <a:t>endereco</a:t>
            </a:r>
            <a:r>
              <a:rPr lang="en-US" sz="2300" dirty="0"/>
              <a:t>, </a:t>
            </a:r>
          </a:p>
          <a:p>
            <a:pPr>
              <a:spcBef>
                <a:spcPts val="0"/>
              </a:spcBef>
            </a:pPr>
            <a:r>
              <a:rPr lang="en-US" sz="2300" dirty="0"/>
              <a:t>            "email"=&gt;$this-&gt;email, </a:t>
            </a:r>
          </a:p>
          <a:p>
            <a:pPr>
              <a:spcBef>
                <a:spcPts val="0"/>
              </a:spcBef>
            </a:pPr>
            <a:r>
              <a:rPr lang="en-US" sz="2300" dirty="0"/>
              <a:t>            "</a:t>
            </a:r>
            <a:r>
              <a:rPr lang="en-US" sz="2300" dirty="0" err="1"/>
              <a:t>ctps</a:t>
            </a:r>
            <a:r>
              <a:rPr lang="en-US" sz="2300" dirty="0"/>
              <a:t>"=&gt;$this-&gt;</a:t>
            </a:r>
            <a:r>
              <a:rPr lang="en-US" sz="2300" dirty="0" err="1"/>
              <a:t>ctps</a:t>
            </a:r>
            <a:r>
              <a:rPr lang="en-US" sz="2300" dirty="0"/>
              <a:t>, </a:t>
            </a:r>
          </a:p>
          <a:p>
            <a:pPr>
              <a:spcBef>
                <a:spcPts val="0"/>
              </a:spcBef>
            </a:pPr>
            <a:r>
              <a:rPr lang="en-US" sz="2300" dirty="0"/>
              <a:t>            "</a:t>
            </a:r>
            <a:r>
              <a:rPr lang="en-US" sz="2300" dirty="0" err="1"/>
              <a:t>crm</a:t>
            </a:r>
            <a:r>
              <a:rPr lang="en-US" sz="2300" dirty="0"/>
              <a:t>"=&gt;$this-&gt;</a:t>
            </a:r>
            <a:r>
              <a:rPr lang="en-US" sz="2300" dirty="0" err="1"/>
              <a:t>crm</a:t>
            </a:r>
            <a:r>
              <a:rPr lang="en-US" sz="2300" dirty="0"/>
              <a:t>, </a:t>
            </a:r>
          </a:p>
          <a:p>
            <a:pPr>
              <a:spcBef>
                <a:spcPts val="0"/>
              </a:spcBef>
            </a:pPr>
            <a:r>
              <a:rPr lang="en-US" sz="2300" dirty="0"/>
              <a:t>            "</a:t>
            </a:r>
            <a:r>
              <a:rPr lang="en-US" sz="2300" dirty="0" err="1"/>
              <a:t>salario</a:t>
            </a:r>
            <a:r>
              <a:rPr lang="en-US" sz="2300" dirty="0"/>
              <a:t>"=&gt;$this-&gt;</a:t>
            </a:r>
            <a:r>
              <a:rPr lang="en-US" sz="2300" dirty="0" err="1"/>
              <a:t>salario</a:t>
            </a:r>
            <a:r>
              <a:rPr lang="en-US" sz="2300" dirty="0"/>
              <a:t>,</a:t>
            </a:r>
          </a:p>
          <a:p>
            <a:pPr>
              <a:spcBef>
                <a:spcPts val="0"/>
              </a:spcBef>
            </a:pPr>
            <a:r>
              <a:rPr lang="en-US" sz="2300" dirty="0"/>
              <a:t>            "</a:t>
            </a:r>
            <a:r>
              <a:rPr lang="en-US" sz="2300" dirty="0" err="1"/>
              <a:t>dataCadastro</a:t>
            </a:r>
            <a:r>
              <a:rPr lang="en-US" sz="2300" dirty="0"/>
              <a:t>"=&gt;$this-&gt;</a:t>
            </a:r>
            <a:r>
              <a:rPr lang="en-US" sz="2300" dirty="0" err="1" smtClean="0"/>
              <a:t>dataCadastro</a:t>
            </a:r>
            <a:r>
              <a:rPr lang="en-US" sz="2300" dirty="0" smtClean="0"/>
              <a:t> ];</a:t>
            </a:r>
            <a:endParaRPr lang="en-US" sz="2300" dirty="0"/>
          </a:p>
          <a:p>
            <a:pPr>
              <a:spcBef>
                <a:spcPts val="0"/>
              </a:spcBef>
            </a:pPr>
            <a:r>
              <a:rPr lang="en-US" sz="2300" dirty="0"/>
              <a:t>        return </a:t>
            </a:r>
            <a:r>
              <a:rPr lang="en-US" sz="2300" dirty="0" err="1"/>
              <a:t>json_encode</a:t>
            </a:r>
            <a:r>
              <a:rPr lang="en-US" sz="2300" dirty="0"/>
              <a:t>($dados);</a:t>
            </a:r>
          </a:p>
          <a:p>
            <a:pPr>
              <a:spcBef>
                <a:spcPts val="0"/>
              </a:spcBef>
            </a:pPr>
            <a:r>
              <a:rPr lang="en-US" sz="2300" dirty="0"/>
              <a:t>    }</a:t>
            </a:r>
          </a:p>
          <a:p>
            <a:pPr>
              <a:spcBef>
                <a:spcPts val="0"/>
              </a:spcBef>
            </a:pPr>
            <a:endParaRPr lang="en-US" sz="2300" dirty="0" smtClean="0"/>
          </a:p>
          <a:p>
            <a:pPr>
              <a:spcBef>
                <a:spcPts val="0"/>
              </a:spcBef>
            </a:pPr>
            <a:endParaRPr lang="pt-BR" sz="2300" dirty="0" smtClean="0"/>
          </a:p>
          <a:p>
            <a:r>
              <a:rPr lang="pt-BR" sz="2300" dirty="0"/>
              <a:t/>
            </a:r>
            <a:br>
              <a:rPr lang="pt-BR" sz="2300" dirty="0"/>
            </a:br>
            <a:r>
              <a:rPr lang="pt-BR" sz="2300" dirty="0"/>
              <a:t/>
            </a:r>
            <a:br>
              <a:rPr lang="pt-BR" sz="2300" dirty="0"/>
            </a:br>
            <a:r>
              <a:rPr lang="pt-BR" sz="2300" dirty="0"/>
              <a:t/>
            </a:r>
            <a:br>
              <a:rPr lang="pt-BR" sz="2300" dirty="0"/>
            </a:br>
            <a:r>
              <a:rPr lang="pt-BR" sz="2300" dirty="0"/>
              <a:t/>
            </a:r>
            <a:br>
              <a:rPr lang="pt-BR" sz="2300" dirty="0"/>
            </a:br>
            <a:r>
              <a:rPr lang="pt-BR" sz="2300" dirty="0"/>
              <a:t/>
            </a:r>
            <a:br>
              <a:rPr lang="pt-BR" sz="2300" dirty="0"/>
            </a:br>
            <a:endParaRPr lang="pt-BR" sz="2300" dirty="0"/>
          </a:p>
        </p:txBody>
      </p:sp>
      <p:sp>
        <p:nvSpPr>
          <p:cNvPr id="4" name="Retângulo 3"/>
          <p:cNvSpPr/>
          <p:nvPr/>
        </p:nvSpPr>
        <p:spPr>
          <a:xfrm>
            <a:off x="2129245" y="3203568"/>
            <a:ext cx="3161211" cy="7936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3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APLICANDO NA </a:t>
            </a:r>
            <a:r>
              <a:rPr lang="pt-BR" dirty="0" smtClean="0"/>
              <a:t>PRÁTICA – CLASSE MEDICO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436916"/>
            <a:ext cx="10868296" cy="423235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300" dirty="0"/>
              <a:t>public function </a:t>
            </a:r>
            <a:r>
              <a:rPr lang="en-US" sz="2300" dirty="0" err="1"/>
              <a:t>aumentoSalario</a:t>
            </a:r>
            <a:r>
              <a:rPr lang="en-US" sz="2300" dirty="0"/>
              <a:t>($valor):bool{</a:t>
            </a:r>
          </a:p>
          <a:p>
            <a:pPr>
              <a:spcBef>
                <a:spcPts val="0"/>
              </a:spcBef>
            </a:pPr>
            <a:r>
              <a:rPr lang="en-US" sz="2300" dirty="0"/>
              <a:t>        if(parent::</a:t>
            </a:r>
            <a:r>
              <a:rPr lang="en-US" sz="2300" dirty="0" err="1"/>
              <a:t>aumentoSalario</a:t>
            </a:r>
            <a:r>
              <a:rPr lang="en-US" sz="2300" dirty="0"/>
              <a:t>($valor))</a:t>
            </a:r>
          </a:p>
          <a:p>
            <a:pPr>
              <a:spcBef>
                <a:spcPts val="0"/>
              </a:spcBef>
            </a:pPr>
            <a:r>
              <a:rPr lang="en-US" sz="2300" dirty="0"/>
              <a:t>            return true;</a:t>
            </a:r>
          </a:p>
          <a:p>
            <a:pPr>
              <a:spcBef>
                <a:spcPts val="0"/>
              </a:spcBef>
            </a:pPr>
            <a:r>
              <a:rPr lang="en-US" sz="2300" dirty="0"/>
              <a:t>        else</a:t>
            </a:r>
          </a:p>
          <a:p>
            <a:pPr>
              <a:spcBef>
                <a:spcPts val="0"/>
              </a:spcBef>
            </a:pPr>
            <a:r>
              <a:rPr lang="en-US" sz="2300" dirty="0"/>
              <a:t>            return false;</a:t>
            </a:r>
          </a:p>
          <a:p>
            <a:pPr>
              <a:spcBef>
                <a:spcPts val="0"/>
              </a:spcBef>
            </a:pPr>
            <a:r>
              <a:rPr lang="en-US" sz="2300" dirty="0"/>
              <a:t>    }</a:t>
            </a:r>
          </a:p>
          <a:p>
            <a:pPr>
              <a:spcBef>
                <a:spcPts val="0"/>
              </a:spcBef>
            </a:pPr>
            <a:endParaRPr lang="en-US" sz="2300" dirty="0" smtClean="0"/>
          </a:p>
          <a:p>
            <a:pPr>
              <a:spcBef>
                <a:spcPts val="0"/>
              </a:spcBef>
            </a:pPr>
            <a:endParaRPr lang="pt-BR" sz="2300" dirty="0" smtClean="0"/>
          </a:p>
          <a:p>
            <a:r>
              <a:rPr lang="pt-BR" sz="2300" dirty="0"/>
              <a:t/>
            </a:r>
            <a:br>
              <a:rPr lang="pt-BR" sz="2300" dirty="0"/>
            </a:br>
            <a:r>
              <a:rPr lang="pt-BR" sz="2300" dirty="0"/>
              <a:t/>
            </a:r>
            <a:br>
              <a:rPr lang="pt-BR" sz="2300" dirty="0"/>
            </a:br>
            <a:r>
              <a:rPr lang="pt-BR" sz="2300" dirty="0"/>
              <a:t/>
            </a:r>
            <a:br>
              <a:rPr lang="pt-BR" sz="2300" dirty="0"/>
            </a:br>
            <a:r>
              <a:rPr lang="pt-BR" sz="2300" dirty="0"/>
              <a:t/>
            </a:r>
            <a:br>
              <a:rPr lang="pt-BR" sz="2300" dirty="0"/>
            </a:br>
            <a:r>
              <a:rPr lang="pt-BR" sz="2300" dirty="0"/>
              <a:t/>
            </a:r>
            <a:br>
              <a:rPr lang="pt-BR" sz="2300" dirty="0"/>
            </a:b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20205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APLICANDO NA </a:t>
            </a:r>
            <a:r>
              <a:rPr lang="pt-BR" dirty="0" smtClean="0"/>
              <a:t>PRÁTICA – CLASSE ENFERMAGEM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436916"/>
            <a:ext cx="10868296" cy="423235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dirty="0" err="1"/>
              <a:t>require_once</a:t>
            </a:r>
            <a:r>
              <a:rPr lang="en-US" sz="2200" dirty="0"/>
              <a:t>('</a:t>
            </a:r>
            <a:r>
              <a:rPr lang="en-US" sz="2200" dirty="0" err="1"/>
              <a:t>Funcionario.php</a:t>
            </a:r>
            <a:r>
              <a:rPr lang="en-US" sz="2200" dirty="0"/>
              <a:t>');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class </a:t>
            </a:r>
            <a:r>
              <a:rPr lang="en-US" sz="2200" dirty="0" err="1"/>
              <a:t>Enfermagem</a:t>
            </a:r>
            <a:r>
              <a:rPr lang="en-US" sz="2200" dirty="0"/>
              <a:t> extends </a:t>
            </a:r>
            <a:r>
              <a:rPr lang="en-US" sz="2200" dirty="0" err="1"/>
              <a:t>Funcionario</a:t>
            </a:r>
            <a:r>
              <a:rPr lang="en-US" sz="2200" dirty="0" smtClean="0"/>
              <a:t>{</a:t>
            </a:r>
          </a:p>
          <a:p>
            <a:pPr>
              <a:spcBef>
                <a:spcPts val="0"/>
              </a:spcBef>
            </a:pP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    protected $</a:t>
            </a:r>
            <a:r>
              <a:rPr lang="en-US" sz="2200" dirty="0" err="1"/>
              <a:t>coren</a:t>
            </a:r>
            <a:r>
              <a:rPr lang="en-US" sz="2200" dirty="0" smtClean="0"/>
              <a:t>;</a:t>
            </a:r>
          </a:p>
          <a:p>
            <a:pPr>
              <a:spcBef>
                <a:spcPts val="0"/>
              </a:spcBef>
            </a:pP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    function __construct($</a:t>
            </a:r>
            <a:r>
              <a:rPr lang="en-US" sz="2200" dirty="0" err="1"/>
              <a:t>nome</a:t>
            </a:r>
            <a:r>
              <a:rPr lang="en-US" sz="2200" dirty="0"/>
              <a:t>, $</a:t>
            </a:r>
            <a:r>
              <a:rPr lang="en-US" sz="2200" dirty="0" err="1"/>
              <a:t>endereco</a:t>
            </a:r>
            <a:r>
              <a:rPr lang="en-US" sz="2200" dirty="0"/>
              <a:t>, $email, $</a:t>
            </a:r>
            <a:r>
              <a:rPr lang="en-US" sz="2200" dirty="0" err="1"/>
              <a:t>dataCadastro</a:t>
            </a:r>
            <a:r>
              <a:rPr lang="en-US" sz="2200" dirty="0"/>
              <a:t>, $</a:t>
            </a:r>
            <a:r>
              <a:rPr lang="en-US" sz="2200" dirty="0" err="1"/>
              <a:t>ctps</a:t>
            </a:r>
            <a:r>
              <a:rPr lang="en-US" sz="2200" dirty="0"/>
              <a:t>, $</a:t>
            </a:r>
            <a:r>
              <a:rPr lang="en-US" sz="2200" dirty="0" err="1"/>
              <a:t>salario</a:t>
            </a:r>
            <a:r>
              <a:rPr lang="en-US" sz="2200" dirty="0"/>
              <a:t>, $</a:t>
            </a:r>
            <a:r>
              <a:rPr lang="en-US" sz="2200" dirty="0" err="1"/>
              <a:t>coren</a:t>
            </a:r>
            <a:r>
              <a:rPr lang="en-US" sz="2200" dirty="0" smtClean="0"/>
              <a:t>){</a:t>
            </a: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        parent::__construct($</a:t>
            </a:r>
            <a:r>
              <a:rPr lang="en-US" sz="2200" dirty="0" err="1"/>
              <a:t>nome</a:t>
            </a:r>
            <a:r>
              <a:rPr lang="en-US" sz="2200" dirty="0"/>
              <a:t>, $</a:t>
            </a:r>
            <a:r>
              <a:rPr lang="en-US" sz="2200" dirty="0" err="1"/>
              <a:t>endereco</a:t>
            </a:r>
            <a:r>
              <a:rPr lang="en-US" sz="2200" dirty="0"/>
              <a:t>, $email, $</a:t>
            </a:r>
            <a:r>
              <a:rPr lang="en-US" sz="2200" dirty="0" err="1"/>
              <a:t>dataCadastro</a:t>
            </a:r>
            <a:r>
              <a:rPr lang="en-US" sz="2200" dirty="0"/>
              <a:t>, $</a:t>
            </a:r>
            <a:r>
              <a:rPr lang="en-US" sz="2200" dirty="0" err="1"/>
              <a:t>ctps</a:t>
            </a:r>
            <a:r>
              <a:rPr lang="en-US" sz="2200" dirty="0"/>
              <a:t>, $</a:t>
            </a:r>
            <a:r>
              <a:rPr lang="en-US" sz="2200" dirty="0" err="1"/>
              <a:t>salario</a:t>
            </a:r>
            <a:r>
              <a:rPr lang="en-US" sz="22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    $this-&gt;</a:t>
            </a:r>
            <a:r>
              <a:rPr lang="en-US" sz="2200" dirty="0" err="1"/>
              <a:t>setCoren</a:t>
            </a:r>
            <a:r>
              <a:rPr lang="en-US" sz="2200" dirty="0"/>
              <a:t>($</a:t>
            </a:r>
            <a:r>
              <a:rPr lang="en-US" sz="2200" dirty="0" err="1"/>
              <a:t>coren</a:t>
            </a:r>
            <a:r>
              <a:rPr lang="en-US" sz="22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}</a:t>
            </a:r>
          </a:p>
          <a:p>
            <a:pPr>
              <a:spcBef>
                <a:spcPts val="0"/>
              </a:spcBef>
            </a:pPr>
            <a:endParaRPr lang="en-US" sz="2200" dirty="0" smtClean="0"/>
          </a:p>
          <a:p>
            <a:pPr>
              <a:spcBef>
                <a:spcPts val="0"/>
              </a:spcBef>
            </a:pPr>
            <a:endParaRPr lang="pt-BR" sz="2200" dirty="0" smtClean="0"/>
          </a:p>
          <a:p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8745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ABSTRAÇÃO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Para Bezerra (2007, p. 8), o conceito de abstração é definido como “</a:t>
            </a:r>
            <a:r>
              <a:rPr lang="pt-BR" sz="3200" dirty="0" smtClean="0"/>
              <a:t>um processo </a:t>
            </a:r>
            <a:r>
              <a:rPr lang="pt-BR" sz="3200" dirty="0"/>
              <a:t>mental pelo qual nós seres humanos nos atemos aos aspectos </a:t>
            </a:r>
            <a:r>
              <a:rPr lang="pt-BR" sz="3200" dirty="0" smtClean="0"/>
              <a:t>mais importantes </a:t>
            </a:r>
            <a:r>
              <a:rPr lang="pt-BR" sz="3200" dirty="0"/>
              <a:t>(relevantes) de alguma coisa, ao mesmo tempo que </a:t>
            </a:r>
            <a:r>
              <a:rPr lang="pt-BR" sz="3200" dirty="0" smtClean="0"/>
              <a:t>ignoramos os </a:t>
            </a:r>
            <a:r>
              <a:rPr lang="pt-BR" sz="3200" dirty="0"/>
              <a:t>aspectos menos </a:t>
            </a:r>
            <a:r>
              <a:rPr lang="pt-BR" sz="3200" dirty="0" smtClean="0"/>
              <a:t>importantes”.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 smtClean="0"/>
              <a:t>Exemplo: Mesa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3559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APLICANDO NA </a:t>
            </a:r>
            <a:r>
              <a:rPr lang="pt-BR" dirty="0" smtClean="0"/>
              <a:t>PRÁTICA – CLASSE ENFERMAGEM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436916"/>
            <a:ext cx="10868296" cy="423235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dirty="0" err="1"/>
              <a:t>require_once</a:t>
            </a:r>
            <a:r>
              <a:rPr lang="en-US" sz="2200" dirty="0"/>
              <a:t>('</a:t>
            </a:r>
            <a:r>
              <a:rPr lang="en-US" sz="2200" dirty="0" err="1"/>
              <a:t>Funcionario.php</a:t>
            </a:r>
            <a:r>
              <a:rPr lang="en-US" sz="2200" dirty="0"/>
              <a:t>');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class </a:t>
            </a:r>
            <a:r>
              <a:rPr lang="en-US" sz="2200" dirty="0" err="1"/>
              <a:t>Enfermagem</a:t>
            </a:r>
            <a:r>
              <a:rPr lang="en-US" sz="2200" dirty="0"/>
              <a:t> extends </a:t>
            </a:r>
            <a:r>
              <a:rPr lang="en-US" sz="2200" dirty="0" err="1"/>
              <a:t>Funcionario</a:t>
            </a:r>
            <a:r>
              <a:rPr lang="en-US" sz="2200" dirty="0" smtClean="0"/>
              <a:t>{</a:t>
            </a:r>
          </a:p>
          <a:p>
            <a:pPr>
              <a:spcBef>
                <a:spcPts val="0"/>
              </a:spcBef>
            </a:pP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    protected $</a:t>
            </a:r>
            <a:r>
              <a:rPr lang="en-US" sz="2200" dirty="0" err="1"/>
              <a:t>coren</a:t>
            </a:r>
            <a:r>
              <a:rPr lang="en-US" sz="2200" dirty="0" smtClean="0"/>
              <a:t>;</a:t>
            </a:r>
          </a:p>
          <a:p>
            <a:pPr>
              <a:spcBef>
                <a:spcPts val="0"/>
              </a:spcBef>
            </a:pP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    function __construct($</a:t>
            </a:r>
            <a:r>
              <a:rPr lang="en-US" sz="2200" dirty="0" err="1"/>
              <a:t>nome</a:t>
            </a:r>
            <a:r>
              <a:rPr lang="en-US" sz="2200" dirty="0"/>
              <a:t>, $</a:t>
            </a:r>
            <a:r>
              <a:rPr lang="en-US" sz="2200" dirty="0" err="1"/>
              <a:t>endereco</a:t>
            </a:r>
            <a:r>
              <a:rPr lang="en-US" sz="2200" dirty="0"/>
              <a:t>, $email, $</a:t>
            </a:r>
            <a:r>
              <a:rPr lang="en-US" sz="2200" dirty="0" err="1"/>
              <a:t>dataCadastro</a:t>
            </a:r>
            <a:r>
              <a:rPr lang="en-US" sz="2200" dirty="0"/>
              <a:t>, $</a:t>
            </a:r>
            <a:r>
              <a:rPr lang="en-US" sz="2200" dirty="0" err="1"/>
              <a:t>ctps</a:t>
            </a:r>
            <a:r>
              <a:rPr lang="en-US" sz="2200" dirty="0"/>
              <a:t>, $</a:t>
            </a:r>
            <a:r>
              <a:rPr lang="en-US" sz="2200" dirty="0" err="1"/>
              <a:t>salario</a:t>
            </a:r>
            <a:r>
              <a:rPr lang="en-US" sz="2200" dirty="0"/>
              <a:t>, $</a:t>
            </a:r>
            <a:r>
              <a:rPr lang="en-US" sz="2200" dirty="0" err="1"/>
              <a:t>coren</a:t>
            </a:r>
            <a:r>
              <a:rPr lang="en-US" sz="2200" dirty="0" smtClean="0"/>
              <a:t>){</a:t>
            </a: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        parent::__construct($</a:t>
            </a:r>
            <a:r>
              <a:rPr lang="en-US" sz="2200" dirty="0" err="1"/>
              <a:t>nome</a:t>
            </a:r>
            <a:r>
              <a:rPr lang="en-US" sz="2200" dirty="0"/>
              <a:t>, $</a:t>
            </a:r>
            <a:r>
              <a:rPr lang="en-US" sz="2200" dirty="0" err="1"/>
              <a:t>endereco</a:t>
            </a:r>
            <a:r>
              <a:rPr lang="en-US" sz="2200" dirty="0"/>
              <a:t>, $email, $</a:t>
            </a:r>
            <a:r>
              <a:rPr lang="en-US" sz="2200" dirty="0" err="1"/>
              <a:t>dataCadastro</a:t>
            </a:r>
            <a:r>
              <a:rPr lang="en-US" sz="2200" dirty="0"/>
              <a:t>, $</a:t>
            </a:r>
            <a:r>
              <a:rPr lang="en-US" sz="2200" dirty="0" err="1"/>
              <a:t>ctps</a:t>
            </a:r>
            <a:r>
              <a:rPr lang="en-US" sz="2200" dirty="0"/>
              <a:t>, $</a:t>
            </a:r>
            <a:r>
              <a:rPr lang="en-US" sz="2200" dirty="0" err="1"/>
              <a:t>salario</a:t>
            </a:r>
            <a:r>
              <a:rPr lang="en-US" sz="22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    $this-&gt;</a:t>
            </a:r>
            <a:r>
              <a:rPr lang="en-US" sz="2200" dirty="0" err="1"/>
              <a:t>setCoren</a:t>
            </a:r>
            <a:r>
              <a:rPr lang="en-US" sz="2200" dirty="0"/>
              <a:t>($</a:t>
            </a:r>
            <a:r>
              <a:rPr lang="en-US" sz="2200" dirty="0" err="1"/>
              <a:t>coren</a:t>
            </a:r>
            <a:r>
              <a:rPr lang="en-US" sz="22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}</a:t>
            </a:r>
          </a:p>
          <a:p>
            <a:pPr>
              <a:spcBef>
                <a:spcPts val="0"/>
              </a:spcBef>
            </a:pPr>
            <a:endParaRPr lang="en-US" sz="2200" dirty="0" smtClean="0"/>
          </a:p>
          <a:p>
            <a:pPr>
              <a:spcBef>
                <a:spcPts val="0"/>
              </a:spcBef>
            </a:pPr>
            <a:endParaRPr lang="pt-BR" sz="2200" dirty="0" smtClean="0"/>
          </a:p>
          <a:p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9097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APLICANDO NA </a:t>
            </a:r>
            <a:r>
              <a:rPr lang="pt-BR" dirty="0" smtClean="0"/>
              <a:t>PRÁTICA – CLASSE ENFERMAGEM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436916"/>
            <a:ext cx="10868296" cy="4232358"/>
          </a:xfrm>
          <a:noFill/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public function </a:t>
            </a:r>
            <a:r>
              <a:rPr lang="en-US" sz="2200" dirty="0" err="1"/>
              <a:t>exibirDados</a:t>
            </a:r>
            <a:r>
              <a:rPr lang="en-US" sz="2200" dirty="0"/>
              <a:t>(){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    $dados = ["</a:t>
            </a:r>
            <a:r>
              <a:rPr lang="en-US" sz="2200" dirty="0" err="1"/>
              <a:t>nome</a:t>
            </a:r>
            <a:r>
              <a:rPr lang="en-US" sz="2200" dirty="0"/>
              <a:t>"=&gt;$this-&gt;</a:t>
            </a:r>
            <a:r>
              <a:rPr lang="en-US" sz="2200" dirty="0" err="1"/>
              <a:t>nome</a:t>
            </a:r>
            <a:r>
              <a:rPr lang="en-US" sz="2200" dirty="0"/>
              <a:t>, 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        "</a:t>
            </a:r>
            <a:r>
              <a:rPr lang="en-US" sz="2200" dirty="0" err="1"/>
              <a:t>endereco</a:t>
            </a:r>
            <a:r>
              <a:rPr lang="en-US" sz="2200" dirty="0"/>
              <a:t>"=&gt;$this-&gt;</a:t>
            </a:r>
            <a:r>
              <a:rPr lang="en-US" sz="2200" dirty="0" err="1"/>
              <a:t>endereco</a:t>
            </a:r>
            <a:r>
              <a:rPr lang="en-US" sz="2200" dirty="0"/>
              <a:t>, 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        "email"=&gt;$this-&gt;email, 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        "</a:t>
            </a:r>
            <a:r>
              <a:rPr lang="en-US" sz="2200" dirty="0" err="1"/>
              <a:t>ctps</a:t>
            </a:r>
            <a:r>
              <a:rPr lang="en-US" sz="2200" dirty="0"/>
              <a:t>"=&gt;$this-&gt;</a:t>
            </a:r>
            <a:r>
              <a:rPr lang="en-US" sz="2200" dirty="0" err="1"/>
              <a:t>ctps</a:t>
            </a:r>
            <a:r>
              <a:rPr lang="en-US" sz="2200" dirty="0"/>
              <a:t>, 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        "</a:t>
            </a:r>
            <a:r>
              <a:rPr lang="en-US" sz="2200" dirty="0" err="1"/>
              <a:t>coren</a:t>
            </a:r>
            <a:r>
              <a:rPr lang="en-US" sz="2200" dirty="0"/>
              <a:t>"=&gt;$this-&gt;</a:t>
            </a:r>
            <a:r>
              <a:rPr lang="en-US" sz="2200" dirty="0" err="1"/>
              <a:t>coren</a:t>
            </a:r>
            <a:r>
              <a:rPr lang="en-US" sz="2200" dirty="0"/>
              <a:t>, 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        "</a:t>
            </a:r>
            <a:r>
              <a:rPr lang="en-US" sz="2200" dirty="0" err="1"/>
              <a:t>dataCadastro</a:t>
            </a:r>
            <a:r>
              <a:rPr lang="en-US" sz="2200" dirty="0"/>
              <a:t>"=&gt;$this-&gt;</a:t>
            </a:r>
            <a:r>
              <a:rPr lang="en-US" sz="2200" dirty="0" err="1"/>
              <a:t>dataCadastro</a:t>
            </a: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        ];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    return </a:t>
            </a:r>
            <a:r>
              <a:rPr lang="en-US" sz="2200" dirty="0" err="1"/>
              <a:t>json_encode</a:t>
            </a:r>
            <a:r>
              <a:rPr lang="en-US" sz="2200" dirty="0"/>
              <a:t>($dados);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}</a:t>
            </a:r>
          </a:p>
          <a:p>
            <a:pPr>
              <a:spcBef>
                <a:spcPts val="0"/>
              </a:spcBef>
            </a:pPr>
            <a:endParaRPr lang="en-US" sz="2200" dirty="0" smtClean="0"/>
          </a:p>
          <a:p>
            <a:pPr>
              <a:spcBef>
                <a:spcPts val="0"/>
              </a:spcBef>
            </a:pPr>
            <a:endParaRPr lang="pt-BR" sz="2200" dirty="0" smtClean="0"/>
          </a:p>
          <a:p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endParaRPr lang="pt-BR" sz="2200" dirty="0"/>
          </a:p>
        </p:txBody>
      </p:sp>
      <p:sp>
        <p:nvSpPr>
          <p:cNvPr id="3" name="Retângulo 2"/>
          <p:cNvSpPr/>
          <p:nvPr/>
        </p:nvSpPr>
        <p:spPr>
          <a:xfrm>
            <a:off x="2090057" y="3161211"/>
            <a:ext cx="2991394" cy="3526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1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APLICANDO NA </a:t>
            </a:r>
            <a:r>
              <a:rPr lang="pt-BR" dirty="0" smtClean="0"/>
              <a:t>PRÁTICA </a:t>
            </a:r>
            <a:r>
              <a:rPr lang="pt-BR" dirty="0"/>
              <a:t>– </a:t>
            </a:r>
            <a:r>
              <a:rPr lang="pt-BR" dirty="0" err="1" smtClean="0"/>
              <a:t>Controler</a:t>
            </a:r>
            <a:r>
              <a:rPr lang="pt-BR" dirty="0" smtClean="0"/>
              <a:t> Cliente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436916"/>
            <a:ext cx="10868296" cy="4232358"/>
          </a:xfrm>
          <a:noFill/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200" dirty="0"/>
              <a:t>&lt;?</a:t>
            </a:r>
            <a:r>
              <a:rPr lang="pt-BR" sz="2200" dirty="0" err="1"/>
              <a:t>php</a:t>
            </a:r>
            <a:endParaRPr lang="pt-BR" sz="2200" dirty="0"/>
          </a:p>
          <a:p>
            <a:pPr>
              <a:spcBef>
                <a:spcPts val="0"/>
              </a:spcBef>
            </a:pPr>
            <a:r>
              <a:rPr lang="pt-BR" sz="2200" dirty="0"/>
              <a:t>require_once('classes/</a:t>
            </a:r>
            <a:r>
              <a:rPr lang="pt-BR" sz="2200" dirty="0" err="1"/>
              <a:t>Cliente.php</a:t>
            </a:r>
            <a:r>
              <a:rPr lang="pt-BR" sz="2200" dirty="0"/>
              <a:t>');</a:t>
            </a:r>
          </a:p>
          <a:p>
            <a:pPr>
              <a:spcBef>
                <a:spcPts val="0"/>
              </a:spcBef>
            </a:pPr>
            <a:endParaRPr lang="pt-BR" sz="2200" dirty="0"/>
          </a:p>
          <a:p>
            <a:pPr>
              <a:spcBef>
                <a:spcPts val="0"/>
              </a:spcBef>
            </a:pPr>
            <a:r>
              <a:rPr lang="pt-BR" sz="1800" dirty="0"/>
              <a:t>$paciente = new Cliente("Rafael Florindo",  "Rua 1", "rafaelflorindo@emai.com", "2010-05-24", "12345678909");</a:t>
            </a:r>
          </a:p>
          <a:p>
            <a:pPr>
              <a:spcBef>
                <a:spcPts val="0"/>
              </a:spcBef>
            </a:pPr>
            <a:r>
              <a:rPr lang="pt-BR" sz="2200" dirty="0"/>
              <a:t>$</a:t>
            </a:r>
            <a:r>
              <a:rPr lang="pt-BR" sz="2200" dirty="0" err="1"/>
              <a:t>results</a:t>
            </a:r>
            <a:r>
              <a:rPr lang="pt-BR" sz="2200" dirty="0"/>
              <a:t> = $paciente-&gt;</a:t>
            </a:r>
            <a:r>
              <a:rPr lang="pt-BR" sz="2200" dirty="0" err="1"/>
              <a:t>exibirDados</a:t>
            </a:r>
            <a:r>
              <a:rPr lang="pt-BR" sz="2200" dirty="0"/>
              <a:t>();</a:t>
            </a:r>
          </a:p>
          <a:p>
            <a:pPr>
              <a:spcBef>
                <a:spcPts val="0"/>
              </a:spcBef>
            </a:pPr>
            <a:r>
              <a:rPr lang="pt-BR" sz="2200" dirty="0" err="1"/>
              <a:t>echo</a:t>
            </a:r>
            <a:r>
              <a:rPr lang="pt-BR" sz="2200" dirty="0"/>
              <a:t> $</a:t>
            </a:r>
            <a:r>
              <a:rPr lang="pt-BR" sz="2200" dirty="0" err="1"/>
              <a:t>results</a:t>
            </a:r>
            <a:r>
              <a:rPr lang="pt-BR" sz="2200" dirty="0"/>
              <a:t>;</a:t>
            </a:r>
          </a:p>
          <a:p>
            <a:pPr>
              <a:spcBef>
                <a:spcPts val="0"/>
              </a:spcBef>
            </a:pPr>
            <a:r>
              <a:rPr lang="pt-BR" sz="2200" dirty="0" smtClean="0"/>
              <a:t>?&gt;</a:t>
            </a:r>
          </a:p>
          <a:p>
            <a:pPr>
              <a:spcBef>
                <a:spcPts val="0"/>
              </a:spcBef>
            </a:pPr>
            <a:endParaRPr lang="pt-BR" sz="2200" dirty="0"/>
          </a:p>
          <a:p>
            <a:pPr>
              <a:spcBef>
                <a:spcPts val="0"/>
              </a:spcBef>
            </a:pPr>
            <a:r>
              <a:rPr lang="pt-BR" sz="2200" dirty="0" smtClean="0"/>
              <a:t>{  </a:t>
            </a:r>
            <a:r>
              <a:rPr lang="pt-BR" sz="2200" dirty="0"/>
              <a:t>"nome": "Rafael Florindo",</a:t>
            </a:r>
          </a:p>
          <a:p>
            <a:pPr>
              <a:spcBef>
                <a:spcPts val="0"/>
              </a:spcBef>
            </a:pPr>
            <a:r>
              <a:rPr lang="pt-BR" sz="2200" dirty="0"/>
              <a:t>  "</a:t>
            </a:r>
            <a:r>
              <a:rPr lang="pt-BR" sz="2200" dirty="0" err="1"/>
              <a:t>cpf</a:t>
            </a:r>
            <a:r>
              <a:rPr lang="pt-BR" sz="2200" dirty="0"/>
              <a:t>": "12345678909",</a:t>
            </a:r>
          </a:p>
          <a:p>
            <a:pPr>
              <a:spcBef>
                <a:spcPts val="0"/>
              </a:spcBef>
            </a:pPr>
            <a:r>
              <a:rPr lang="pt-BR" sz="2200" dirty="0"/>
              <a:t>  "</a:t>
            </a:r>
            <a:r>
              <a:rPr lang="pt-BR" sz="2200" dirty="0" err="1"/>
              <a:t>endereco</a:t>
            </a:r>
            <a:r>
              <a:rPr lang="pt-BR" sz="2200" dirty="0"/>
              <a:t>": "Rua 1",</a:t>
            </a:r>
          </a:p>
          <a:p>
            <a:pPr>
              <a:spcBef>
                <a:spcPts val="0"/>
              </a:spcBef>
            </a:pPr>
            <a:r>
              <a:rPr lang="pt-BR" sz="2200" dirty="0"/>
              <a:t>  "</a:t>
            </a:r>
            <a:r>
              <a:rPr lang="pt-BR" sz="2200" dirty="0" err="1"/>
              <a:t>email</a:t>
            </a:r>
            <a:r>
              <a:rPr lang="pt-BR" sz="2200" dirty="0"/>
              <a:t>": "rafaelflorindo@emai.com",</a:t>
            </a:r>
          </a:p>
          <a:p>
            <a:pPr>
              <a:spcBef>
                <a:spcPts val="0"/>
              </a:spcBef>
            </a:pPr>
            <a:r>
              <a:rPr lang="pt-BR" sz="2200" dirty="0"/>
              <a:t>  "</a:t>
            </a:r>
            <a:r>
              <a:rPr lang="pt-BR" sz="2200" dirty="0" err="1"/>
              <a:t>dataCadastro</a:t>
            </a:r>
            <a:r>
              <a:rPr lang="pt-BR" sz="2200" dirty="0"/>
              <a:t>": "</a:t>
            </a:r>
            <a:r>
              <a:rPr lang="pt-BR" sz="2200" dirty="0" smtClean="0"/>
              <a:t>2010-05-24“ }</a:t>
            </a:r>
            <a:endParaRPr lang="pt-BR" sz="2200" dirty="0"/>
          </a:p>
          <a:p>
            <a:pPr>
              <a:spcBef>
                <a:spcPts val="0"/>
              </a:spcBef>
            </a:pPr>
            <a:endParaRPr lang="pt-BR" sz="2200" dirty="0"/>
          </a:p>
          <a:p>
            <a:pPr>
              <a:spcBef>
                <a:spcPts val="0"/>
              </a:spcBef>
            </a:pPr>
            <a:endParaRPr lang="pt-BR" sz="2200" dirty="0"/>
          </a:p>
          <a:p>
            <a:pPr>
              <a:spcBef>
                <a:spcPts val="0"/>
              </a:spcBef>
            </a:pPr>
            <a:endParaRPr lang="en-US" sz="2200" dirty="0" smtClean="0"/>
          </a:p>
          <a:p>
            <a:pPr>
              <a:spcBef>
                <a:spcPts val="0"/>
              </a:spcBef>
            </a:pPr>
            <a:endParaRPr lang="pt-BR" sz="2200" dirty="0" smtClean="0"/>
          </a:p>
          <a:p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4771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APLICANDO NA </a:t>
            </a:r>
            <a:r>
              <a:rPr lang="pt-BR" dirty="0" smtClean="0"/>
              <a:t>PRÁTICA </a:t>
            </a:r>
            <a:r>
              <a:rPr lang="pt-BR" dirty="0"/>
              <a:t>– </a:t>
            </a:r>
            <a:r>
              <a:rPr lang="pt-BR" dirty="0" err="1" smtClean="0"/>
              <a:t>Controler</a:t>
            </a:r>
            <a:r>
              <a:rPr lang="pt-BR" dirty="0" smtClean="0"/>
              <a:t> Medico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436916"/>
            <a:ext cx="10868296" cy="4232358"/>
          </a:xfrm>
          <a:noFill/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200" dirty="0"/>
              <a:t>&lt;?</a:t>
            </a:r>
            <a:r>
              <a:rPr lang="pt-BR" sz="2200" dirty="0" err="1"/>
              <a:t>php</a:t>
            </a:r>
            <a:endParaRPr lang="pt-BR" sz="2200" dirty="0"/>
          </a:p>
          <a:p>
            <a:pPr>
              <a:spcBef>
                <a:spcPts val="0"/>
              </a:spcBef>
            </a:pPr>
            <a:r>
              <a:rPr lang="pt-BR" sz="2200" dirty="0"/>
              <a:t>require_once('classes/</a:t>
            </a:r>
            <a:r>
              <a:rPr lang="pt-BR" sz="2200" dirty="0" err="1"/>
              <a:t>Medico.php</a:t>
            </a:r>
            <a:r>
              <a:rPr lang="pt-BR" sz="2200" dirty="0"/>
              <a:t>');</a:t>
            </a:r>
          </a:p>
          <a:p>
            <a:pPr>
              <a:spcBef>
                <a:spcPts val="0"/>
              </a:spcBef>
            </a:pPr>
            <a:endParaRPr lang="pt-BR" sz="2200" dirty="0"/>
          </a:p>
          <a:p>
            <a:pPr>
              <a:spcBef>
                <a:spcPts val="0"/>
              </a:spcBef>
            </a:pPr>
            <a:r>
              <a:rPr lang="pt-BR" sz="1600" dirty="0"/>
              <a:t>$medico = new Medico("Rafael Florindo",  "Rua 1", "rafaelflorindo@emai.com", "2010-05-24", "</a:t>
            </a:r>
            <a:r>
              <a:rPr lang="pt-BR" sz="1600" dirty="0" err="1"/>
              <a:t>ctps</a:t>
            </a:r>
            <a:r>
              <a:rPr lang="pt-BR" sz="1600" dirty="0"/>
              <a:t> 123", 4500.85, "CRM 45789");</a:t>
            </a:r>
          </a:p>
          <a:p>
            <a:pPr>
              <a:spcBef>
                <a:spcPts val="0"/>
              </a:spcBef>
            </a:pPr>
            <a:r>
              <a:rPr lang="pt-BR" sz="2200" dirty="0"/>
              <a:t>$</a:t>
            </a:r>
            <a:r>
              <a:rPr lang="pt-BR" sz="2200" dirty="0" err="1"/>
              <a:t>results</a:t>
            </a:r>
            <a:r>
              <a:rPr lang="pt-BR" sz="2200" dirty="0"/>
              <a:t> = $medico-&gt;</a:t>
            </a:r>
            <a:r>
              <a:rPr lang="pt-BR" sz="2200" dirty="0" err="1"/>
              <a:t>exibirDados</a:t>
            </a:r>
            <a:r>
              <a:rPr lang="pt-BR" sz="2200" dirty="0"/>
              <a:t>();</a:t>
            </a:r>
          </a:p>
          <a:p>
            <a:pPr>
              <a:spcBef>
                <a:spcPts val="0"/>
              </a:spcBef>
            </a:pPr>
            <a:r>
              <a:rPr lang="pt-BR" sz="2200" dirty="0" err="1"/>
              <a:t>echo</a:t>
            </a:r>
            <a:r>
              <a:rPr lang="pt-BR" sz="2200" dirty="0"/>
              <a:t> $</a:t>
            </a:r>
            <a:r>
              <a:rPr lang="pt-BR" sz="2200" dirty="0" err="1"/>
              <a:t>results</a:t>
            </a:r>
            <a:r>
              <a:rPr lang="pt-BR" sz="2200" dirty="0"/>
              <a:t>;</a:t>
            </a:r>
          </a:p>
          <a:p>
            <a:pPr>
              <a:spcBef>
                <a:spcPts val="0"/>
              </a:spcBef>
            </a:pPr>
            <a:endParaRPr lang="pt-BR" sz="2200" dirty="0"/>
          </a:p>
          <a:p>
            <a:pPr>
              <a:spcBef>
                <a:spcPts val="0"/>
              </a:spcBef>
            </a:pPr>
            <a:r>
              <a:rPr lang="pt-BR" sz="2200" dirty="0"/>
              <a:t>$medico-&gt;</a:t>
            </a:r>
            <a:r>
              <a:rPr lang="pt-BR" sz="2200" dirty="0" err="1"/>
              <a:t>aumentoSalario</a:t>
            </a:r>
            <a:r>
              <a:rPr lang="pt-BR" sz="2200" dirty="0"/>
              <a:t>(1200.25);</a:t>
            </a:r>
          </a:p>
          <a:p>
            <a:pPr>
              <a:spcBef>
                <a:spcPts val="0"/>
              </a:spcBef>
            </a:pPr>
            <a:r>
              <a:rPr lang="pt-BR" sz="2200" dirty="0" err="1"/>
              <a:t>echo</a:t>
            </a:r>
            <a:r>
              <a:rPr lang="pt-BR" sz="2200" dirty="0"/>
              <a:t> "Novo Salário: " . $medico-&gt;</a:t>
            </a:r>
            <a:r>
              <a:rPr lang="pt-BR" sz="2200" dirty="0" err="1"/>
              <a:t>getSalario</a:t>
            </a:r>
            <a:r>
              <a:rPr lang="pt-BR" sz="2200" dirty="0"/>
              <a:t>();</a:t>
            </a:r>
          </a:p>
          <a:p>
            <a:pPr>
              <a:spcBef>
                <a:spcPts val="0"/>
              </a:spcBef>
            </a:pPr>
            <a:endParaRPr lang="pt-BR" sz="2200" dirty="0"/>
          </a:p>
          <a:p>
            <a:pPr>
              <a:spcBef>
                <a:spcPts val="0"/>
              </a:spcBef>
            </a:pPr>
            <a:r>
              <a:rPr lang="pt-BR" sz="2200" dirty="0"/>
              <a:t>?&gt;</a:t>
            </a:r>
          </a:p>
          <a:p>
            <a:pPr>
              <a:spcBef>
                <a:spcPts val="0"/>
              </a:spcBef>
            </a:pPr>
            <a:endParaRPr lang="pt-BR" sz="2200" dirty="0"/>
          </a:p>
          <a:p>
            <a:pPr>
              <a:spcBef>
                <a:spcPts val="0"/>
              </a:spcBef>
            </a:pPr>
            <a:endParaRPr lang="pt-BR" sz="2200" dirty="0"/>
          </a:p>
          <a:p>
            <a:pPr>
              <a:spcBef>
                <a:spcPts val="0"/>
              </a:spcBef>
            </a:pPr>
            <a:endParaRPr lang="en-US" sz="2200" dirty="0" smtClean="0"/>
          </a:p>
          <a:p>
            <a:pPr>
              <a:spcBef>
                <a:spcPts val="0"/>
              </a:spcBef>
            </a:pPr>
            <a:endParaRPr lang="pt-BR" sz="2200" dirty="0" smtClean="0"/>
          </a:p>
          <a:p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5986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APLICANDO NA </a:t>
            </a:r>
            <a:r>
              <a:rPr lang="pt-BR" dirty="0" smtClean="0"/>
              <a:t>PRÁTICA </a:t>
            </a:r>
            <a:r>
              <a:rPr lang="pt-BR" dirty="0"/>
              <a:t>– </a:t>
            </a:r>
            <a:r>
              <a:rPr lang="pt-BR" dirty="0" err="1" smtClean="0"/>
              <a:t>Controler</a:t>
            </a:r>
            <a:r>
              <a:rPr lang="pt-BR" dirty="0" smtClean="0"/>
              <a:t> Medico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436916"/>
            <a:ext cx="10868296" cy="4232358"/>
          </a:xfrm>
          <a:noFill/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200" dirty="0" smtClean="0"/>
              <a:t>{"</a:t>
            </a:r>
            <a:r>
              <a:rPr lang="pt-BR" sz="2200" dirty="0" err="1"/>
              <a:t>nome":"Rafael</a:t>
            </a:r>
            <a:r>
              <a:rPr lang="pt-BR" sz="2200" dirty="0"/>
              <a:t> Florindo",</a:t>
            </a:r>
          </a:p>
          <a:p>
            <a:pPr>
              <a:spcBef>
                <a:spcPts val="0"/>
              </a:spcBef>
            </a:pPr>
            <a:r>
              <a:rPr lang="pt-BR" sz="2200" dirty="0"/>
              <a:t>"</a:t>
            </a:r>
            <a:r>
              <a:rPr lang="pt-BR" sz="2200" dirty="0" err="1"/>
              <a:t>endereco</a:t>
            </a:r>
            <a:r>
              <a:rPr lang="pt-BR" sz="2200" dirty="0"/>
              <a:t>":"Rua 1",</a:t>
            </a:r>
          </a:p>
          <a:p>
            <a:pPr>
              <a:spcBef>
                <a:spcPts val="0"/>
              </a:spcBef>
            </a:pPr>
            <a:r>
              <a:rPr lang="pt-BR" sz="2200" dirty="0"/>
              <a:t>"</a:t>
            </a:r>
            <a:r>
              <a:rPr lang="pt-BR" sz="2200" dirty="0" err="1"/>
              <a:t>email</a:t>
            </a:r>
            <a:r>
              <a:rPr lang="pt-BR" sz="2200" dirty="0"/>
              <a:t>":"rafaelflorindo@emai.com",</a:t>
            </a:r>
          </a:p>
          <a:p>
            <a:pPr>
              <a:spcBef>
                <a:spcPts val="0"/>
              </a:spcBef>
            </a:pPr>
            <a:r>
              <a:rPr lang="pt-BR" sz="2200" dirty="0"/>
              <a:t>"</a:t>
            </a:r>
            <a:r>
              <a:rPr lang="pt-BR" sz="2200" dirty="0" err="1"/>
              <a:t>ctps</a:t>
            </a:r>
            <a:r>
              <a:rPr lang="pt-BR" sz="2200" dirty="0"/>
              <a:t>":"</a:t>
            </a:r>
            <a:r>
              <a:rPr lang="pt-BR" sz="2200" dirty="0" err="1"/>
              <a:t>ctps</a:t>
            </a:r>
            <a:r>
              <a:rPr lang="pt-BR" sz="2200" dirty="0"/>
              <a:t> 123",</a:t>
            </a:r>
          </a:p>
          <a:p>
            <a:pPr>
              <a:spcBef>
                <a:spcPts val="0"/>
              </a:spcBef>
            </a:pPr>
            <a:r>
              <a:rPr lang="pt-BR" sz="2200" dirty="0"/>
              <a:t>"</a:t>
            </a:r>
            <a:r>
              <a:rPr lang="pt-BR" sz="2200" dirty="0" err="1"/>
              <a:t>crm</a:t>
            </a:r>
            <a:r>
              <a:rPr lang="pt-BR" sz="2200" dirty="0"/>
              <a:t>":"CRM 45789",</a:t>
            </a:r>
          </a:p>
          <a:p>
            <a:pPr>
              <a:spcBef>
                <a:spcPts val="0"/>
              </a:spcBef>
            </a:pPr>
            <a:r>
              <a:rPr lang="pt-BR" sz="2200" dirty="0"/>
              <a:t>"salario":4500.85,</a:t>
            </a:r>
          </a:p>
          <a:p>
            <a:pPr>
              <a:spcBef>
                <a:spcPts val="0"/>
              </a:spcBef>
            </a:pPr>
            <a:r>
              <a:rPr lang="pt-BR" sz="2200" dirty="0"/>
              <a:t>"dataCadastro":"2010-05-24</a:t>
            </a:r>
            <a:r>
              <a:rPr lang="pt-BR" sz="2200" dirty="0" smtClean="0"/>
              <a:t>"}</a:t>
            </a:r>
            <a:endParaRPr lang="pt-BR" sz="2200" dirty="0"/>
          </a:p>
          <a:p>
            <a:pPr>
              <a:spcBef>
                <a:spcPts val="0"/>
              </a:spcBef>
            </a:pPr>
            <a:endParaRPr lang="pt-BR" sz="2200" dirty="0"/>
          </a:p>
          <a:p>
            <a:pPr>
              <a:spcBef>
                <a:spcPts val="0"/>
              </a:spcBef>
            </a:pPr>
            <a:r>
              <a:rPr lang="pt-BR" sz="2200" dirty="0"/>
              <a:t>Novo Salário = 5701.1</a:t>
            </a:r>
          </a:p>
          <a:p>
            <a:pPr>
              <a:spcBef>
                <a:spcPts val="0"/>
              </a:spcBef>
            </a:pPr>
            <a:endParaRPr lang="pt-BR" sz="2200" dirty="0"/>
          </a:p>
          <a:p>
            <a:pPr>
              <a:spcBef>
                <a:spcPts val="0"/>
              </a:spcBef>
            </a:pPr>
            <a:endParaRPr lang="pt-BR" sz="2200" dirty="0"/>
          </a:p>
          <a:p>
            <a:pPr>
              <a:spcBef>
                <a:spcPts val="0"/>
              </a:spcBef>
            </a:pPr>
            <a:endParaRPr lang="en-US" sz="2200" dirty="0" smtClean="0"/>
          </a:p>
          <a:p>
            <a:pPr>
              <a:spcBef>
                <a:spcPts val="0"/>
              </a:spcBef>
            </a:pPr>
            <a:endParaRPr lang="pt-BR" sz="2200" dirty="0" smtClean="0"/>
          </a:p>
          <a:p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8973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APLICANDO NA </a:t>
            </a:r>
            <a:r>
              <a:rPr lang="pt-BR" dirty="0" smtClean="0"/>
              <a:t>PRÁTICA </a:t>
            </a:r>
            <a:r>
              <a:rPr lang="pt-BR" dirty="0"/>
              <a:t>– </a:t>
            </a:r>
            <a:r>
              <a:rPr lang="pt-BR" dirty="0" err="1" smtClean="0"/>
              <a:t>Controler</a:t>
            </a:r>
            <a:r>
              <a:rPr lang="pt-BR" dirty="0" smtClean="0"/>
              <a:t> Enfermagem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436916"/>
            <a:ext cx="10868296" cy="4232358"/>
          </a:xfrm>
          <a:noFill/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200" dirty="0"/>
              <a:t>&lt;?</a:t>
            </a:r>
            <a:r>
              <a:rPr lang="pt-BR" sz="2200" dirty="0" err="1"/>
              <a:t>php</a:t>
            </a:r>
            <a:endParaRPr lang="pt-BR" sz="2200" dirty="0"/>
          </a:p>
          <a:p>
            <a:pPr>
              <a:spcBef>
                <a:spcPts val="0"/>
              </a:spcBef>
            </a:pPr>
            <a:r>
              <a:rPr lang="pt-BR" sz="2200" dirty="0"/>
              <a:t>require_once('classes/</a:t>
            </a:r>
            <a:r>
              <a:rPr lang="pt-BR" sz="2200" dirty="0" err="1"/>
              <a:t>Enfermagem.php</a:t>
            </a:r>
            <a:r>
              <a:rPr lang="pt-BR" sz="2200" dirty="0"/>
              <a:t>');</a:t>
            </a:r>
          </a:p>
          <a:p>
            <a:pPr>
              <a:spcBef>
                <a:spcPts val="0"/>
              </a:spcBef>
            </a:pPr>
            <a:endParaRPr lang="pt-BR" sz="2200" dirty="0"/>
          </a:p>
          <a:p>
            <a:pPr>
              <a:spcBef>
                <a:spcPts val="0"/>
              </a:spcBef>
            </a:pPr>
            <a:r>
              <a:rPr lang="pt-BR" sz="2200" dirty="0"/>
              <a:t>$enfermagem = new Enfermagem("Rafael Florindo",  "Rua 1", "rafaelflorindo@emai.com", "2010-05-24", "</a:t>
            </a:r>
            <a:r>
              <a:rPr lang="pt-BR" sz="2200" dirty="0" err="1"/>
              <a:t>ctps</a:t>
            </a:r>
            <a:r>
              <a:rPr lang="pt-BR" sz="2200" dirty="0"/>
              <a:t> 123", 4500.85, "COREN 45789");</a:t>
            </a:r>
          </a:p>
          <a:p>
            <a:pPr>
              <a:spcBef>
                <a:spcPts val="0"/>
              </a:spcBef>
            </a:pPr>
            <a:r>
              <a:rPr lang="pt-BR" sz="2200" dirty="0"/>
              <a:t>$</a:t>
            </a:r>
            <a:r>
              <a:rPr lang="pt-BR" sz="2200" dirty="0" err="1"/>
              <a:t>results</a:t>
            </a:r>
            <a:r>
              <a:rPr lang="pt-BR" sz="2200" dirty="0"/>
              <a:t> = $enfermagem-&gt;</a:t>
            </a:r>
            <a:r>
              <a:rPr lang="pt-BR" sz="2200" dirty="0" err="1"/>
              <a:t>exibirDados</a:t>
            </a:r>
            <a:r>
              <a:rPr lang="pt-BR" sz="2200" dirty="0"/>
              <a:t>();</a:t>
            </a:r>
          </a:p>
          <a:p>
            <a:pPr>
              <a:spcBef>
                <a:spcPts val="0"/>
              </a:spcBef>
            </a:pPr>
            <a:r>
              <a:rPr lang="pt-BR" sz="2200" dirty="0" err="1"/>
              <a:t>echo</a:t>
            </a:r>
            <a:r>
              <a:rPr lang="pt-BR" sz="2200" dirty="0"/>
              <a:t> $</a:t>
            </a:r>
            <a:r>
              <a:rPr lang="pt-BR" sz="2200" dirty="0" err="1"/>
              <a:t>results</a:t>
            </a:r>
            <a:r>
              <a:rPr lang="pt-BR" sz="2200" dirty="0"/>
              <a:t>;</a:t>
            </a:r>
          </a:p>
          <a:p>
            <a:pPr>
              <a:spcBef>
                <a:spcPts val="0"/>
              </a:spcBef>
            </a:pPr>
            <a:endParaRPr lang="pt-BR" sz="2200" dirty="0"/>
          </a:p>
          <a:p>
            <a:pPr>
              <a:spcBef>
                <a:spcPts val="0"/>
              </a:spcBef>
            </a:pPr>
            <a:r>
              <a:rPr lang="pt-BR" sz="2200" dirty="0"/>
              <a:t>$enfermagem-&gt;</a:t>
            </a:r>
            <a:r>
              <a:rPr lang="pt-BR" sz="2200" dirty="0" err="1"/>
              <a:t>aumentoSalario</a:t>
            </a:r>
            <a:r>
              <a:rPr lang="pt-BR" sz="2200" dirty="0"/>
              <a:t>(200.25);</a:t>
            </a:r>
          </a:p>
          <a:p>
            <a:pPr>
              <a:spcBef>
                <a:spcPts val="0"/>
              </a:spcBef>
            </a:pPr>
            <a:r>
              <a:rPr lang="pt-BR" sz="2200" dirty="0" err="1"/>
              <a:t>echo</a:t>
            </a:r>
            <a:r>
              <a:rPr lang="pt-BR" sz="2200" dirty="0"/>
              <a:t> "Novo Salário: " . $enfermagem-&gt;</a:t>
            </a:r>
            <a:r>
              <a:rPr lang="pt-BR" sz="2200" dirty="0" err="1"/>
              <a:t>getSalario</a:t>
            </a:r>
            <a:r>
              <a:rPr lang="pt-BR" sz="2200" dirty="0"/>
              <a:t>();</a:t>
            </a:r>
          </a:p>
          <a:p>
            <a:pPr>
              <a:spcBef>
                <a:spcPts val="0"/>
              </a:spcBef>
            </a:pPr>
            <a:r>
              <a:rPr lang="pt-BR" sz="2200" dirty="0"/>
              <a:t>?&gt;</a:t>
            </a:r>
          </a:p>
          <a:p>
            <a:pPr>
              <a:spcBef>
                <a:spcPts val="0"/>
              </a:spcBef>
            </a:pPr>
            <a:endParaRPr lang="pt-BR" sz="2200" dirty="0"/>
          </a:p>
          <a:p>
            <a:pPr>
              <a:spcBef>
                <a:spcPts val="0"/>
              </a:spcBef>
            </a:pPr>
            <a:endParaRPr lang="pt-BR" sz="2200" dirty="0"/>
          </a:p>
          <a:p>
            <a:pPr>
              <a:spcBef>
                <a:spcPts val="0"/>
              </a:spcBef>
            </a:pPr>
            <a:endParaRPr lang="en-US" sz="2200" dirty="0" smtClean="0"/>
          </a:p>
          <a:p>
            <a:pPr>
              <a:spcBef>
                <a:spcPts val="0"/>
              </a:spcBef>
            </a:pPr>
            <a:endParaRPr lang="pt-BR" sz="2200" dirty="0" smtClean="0"/>
          </a:p>
          <a:p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9056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APLICANDO NA </a:t>
            </a:r>
            <a:r>
              <a:rPr lang="pt-BR" dirty="0" smtClean="0"/>
              <a:t>PRÁTICA </a:t>
            </a:r>
            <a:r>
              <a:rPr lang="pt-BR" dirty="0"/>
              <a:t>– </a:t>
            </a:r>
            <a:r>
              <a:rPr lang="pt-BR" dirty="0" err="1" smtClean="0"/>
              <a:t>Controler</a:t>
            </a:r>
            <a:r>
              <a:rPr lang="pt-BR" dirty="0" smtClean="0"/>
              <a:t> Enfermagem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436916"/>
            <a:ext cx="10868296" cy="4232358"/>
          </a:xfrm>
          <a:noFill/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200" dirty="0" smtClean="0"/>
              <a:t>{"</a:t>
            </a:r>
            <a:r>
              <a:rPr lang="pt-BR" sz="2200" dirty="0" err="1"/>
              <a:t>nome":"Rafael</a:t>
            </a:r>
            <a:r>
              <a:rPr lang="pt-BR" sz="2200" dirty="0"/>
              <a:t> Florindo",</a:t>
            </a:r>
          </a:p>
          <a:p>
            <a:pPr>
              <a:spcBef>
                <a:spcPts val="0"/>
              </a:spcBef>
            </a:pPr>
            <a:r>
              <a:rPr lang="pt-BR" sz="2200" dirty="0"/>
              <a:t>"</a:t>
            </a:r>
            <a:r>
              <a:rPr lang="pt-BR" sz="2200" dirty="0" err="1"/>
              <a:t>endereco</a:t>
            </a:r>
            <a:r>
              <a:rPr lang="pt-BR" sz="2200" dirty="0"/>
              <a:t>":"Rua 1",</a:t>
            </a:r>
          </a:p>
          <a:p>
            <a:pPr>
              <a:spcBef>
                <a:spcPts val="0"/>
              </a:spcBef>
            </a:pPr>
            <a:r>
              <a:rPr lang="pt-BR" sz="2200" dirty="0"/>
              <a:t>"</a:t>
            </a:r>
            <a:r>
              <a:rPr lang="pt-BR" sz="2200" dirty="0" err="1"/>
              <a:t>email</a:t>
            </a:r>
            <a:r>
              <a:rPr lang="pt-BR" sz="2200" dirty="0"/>
              <a:t>":"rafaelflorindo@emai.com",</a:t>
            </a:r>
          </a:p>
          <a:p>
            <a:pPr>
              <a:spcBef>
                <a:spcPts val="0"/>
              </a:spcBef>
            </a:pPr>
            <a:r>
              <a:rPr lang="pt-BR" sz="2200" dirty="0"/>
              <a:t>"</a:t>
            </a:r>
            <a:r>
              <a:rPr lang="pt-BR" sz="2200" dirty="0" err="1"/>
              <a:t>ctps</a:t>
            </a:r>
            <a:r>
              <a:rPr lang="pt-BR" sz="2200" dirty="0"/>
              <a:t>":"</a:t>
            </a:r>
            <a:r>
              <a:rPr lang="pt-BR" sz="2200" dirty="0" err="1"/>
              <a:t>ctps</a:t>
            </a:r>
            <a:r>
              <a:rPr lang="pt-BR" sz="2200" dirty="0"/>
              <a:t> 123",</a:t>
            </a:r>
          </a:p>
          <a:p>
            <a:pPr>
              <a:spcBef>
                <a:spcPts val="0"/>
              </a:spcBef>
            </a:pPr>
            <a:r>
              <a:rPr lang="pt-BR" sz="2200" dirty="0"/>
              <a:t>"</a:t>
            </a:r>
            <a:r>
              <a:rPr lang="pt-BR" sz="2200" dirty="0" err="1"/>
              <a:t>coren</a:t>
            </a:r>
            <a:r>
              <a:rPr lang="pt-BR" sz="2200" dirty="0"/>
              <a:t>":"COREN 45789",</a:t>
            </a:r>
          </a:p>
          <a:p>
            <a:pPr>
              <a:spcBef>
                <a:spcPts val="0"/>
              </a:spcBef>
            </a:pPr>
            <a:r>
              <a:rPr lang="pt-BR" sz="2200" dirty="0"/>
              <a:t>"salario":4500.85,</a:t>
            </a:r>
          </a:p>
          <a:p>
            <a:pPr>
              <a:spcBef>
                <a:spcPts val="0"/>
              </a:spcBef>
            </a:pPr>
            <a:r>
              <a:rPr lang="pt-BR" sz="2200" dirty="0"/>
              <a:t>"dataCadastro":"2010-05-24</a:t>
            </a:r>
            <a:r>
              <a:rPr lang="pt-BR" sz="2200" dirty="0" smtClean="0"/>
              <a:t>"}</a:t>
            </a:r>
            <a:endParaRPr lang="pt-BR" sz="2200" dirty="0"/>
          </a:p>
          <a:p>
            <a:pPr>
              <a:spcBef>
                <a:spcPts val="0"/>
              </a:spcBef>
            </a:pPr>
            <a:endParaRPr lang="pt-BR" sz="2200" dirty="0"/>
          </a:p>
          <a:p>
            <a:pPr>
              <a:spcBef>
                <a:spcPts val="0"/>
              </a:spcBef>
            </a:pPr>
            <a:r>
              <a:rPr lang="pt-BR" sz="2200" dirty="0"/>
              <a:t>Novo Salário = 4701.1</a:t>
            </a:r>
          </a:p>
          <a:p>
            <a:pPr>
              <a:spcBef>
                <a:spcPts val="0"/>
              </a:spcBef>
            </a:pPr>
            <a:endParaRPr lang="pt-BR" sz="2200" dirty="0"/>
          </a:p>
          <a:p>
            <a:pPr>
              <a:spcBef>
                <a:spcPts val="0"/>
              </a:spcBef>
            </a:pPr>
            <a:endParaRPr lang="pt-BR" sz="2200" dirty="0"/>
          </a:p>
          <a:p>
            <a:pPr>
              <a:spcBef>
                <a:spcPts val="0"/>
              </a:spcBef>
            </a:pPr>
            <a:endParaRPr lang="en-US" sz="2200" dirty="0" smtClean="0"/>
          </a:p>
          <a:p>
            <a:pPr>
              <a:spcBef>
                <a:spcPts val="0"/>
              </a:spcBef>
            </a:pPr>
            <a:endParaRPr lang="pt-BR" sz="2200" dirty="0" smtClean="0"/>
          </a:p>
          <a:p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7939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6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ABSTRAÇÃO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Para Bezerra (2007, p. 8), o conceito de abstração é definido como “</a:t>
            </a:r>
            <a:r>
              <a:rPr lang="pt-BR" sz="3200" dirty="0" smtClean="0"/>
              <a:t>um processo </a:t>
            </a:r>
            <a:r>
              <a:rPr lang="pt-BR" sz="3200" dirty="0"/>
              <a:t>mental pelo qual nós seres humanos nos atemos aos aspectos </a:t>
            </a:r>
            <a:r>
              <a:rPr lang="pt-BR" sz="3200" dirty="0" smtClean="0"/>
              <a:t>mais importantes </a:t>
            </a:r>
            <a:r>
              <a:rPr lang="pt-BR" sz="3200" dirty="0"/>
              <a:t>(relevantes) de alguma coisa, ao mesmo tempo que </a:t>
            </a:r>
            <a:r>
              <a:rPr lang="pt-BR" sz="3200" dirty="0" smtClean="0"/>
              <a:t>ignoramos os </a:t>
            </a:r>
            <a:r>
              <a:rPr lang="pt-BR" sz="3200" dirty="0"/>
              <a:t>aspectos menos </a:t>
            </a:r>
            <a:r>
              <a:rPr lang="pt-BR" sz="3200" dirty="0" smtClean="0"/>
              <a:t>importantes”.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 smtClean="0"/>
              <a:t>Exemplo: Mesa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836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3272</TotalTime>
  <Words>3154</Words>
  <Application>Microsoft Office PowerPoint</Application>
  <PresentationFormat>Widescreen</PresentationFormat>
  <Paragraphs>583</Paragraphs>
  <Slides>87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87</vt:i4>
      </vt:variant>
    </vt:vector>
  </HeadingPairs>
  <TitlesOfParts>
    <vt:vector size="91" baseType="lpstr">
      <vt:lpstr>Arial</vt:lpstr>
      <vt:lpstr>Calibri</vt:lpstr>
      <vt:lpstr>Calibri Light</vt:lpstr>
      <vt:lpstr>Tema do Office</vt:lpstr>
      <vt:lpstr>Trabalho de Conclusão de Curso I</vt:lpstr>
      <vt:lpstr>ABSTRAÇÃO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Trabalho de Conclusão de Curso I</vt:lpstr>
      <vt:lpstr>ENCAPSULAMENTO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Trabalho de Conclusão de Curso I</vt:lpstr>
      <vt:lpstr>HERANÇA E CLASSES ABSTRATAS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Trabalho de Conclusão de Curso I</vt:lpstr>
      <vt:lpstr>POLIMORFISMO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Trabalho de Conclusão de Curso I</vt:lpstr>
      <vt:lpstr>APLICANDO NA PRÁTICA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Carlos Danilo Luz</cp:lastModifiedBy>
  <cp:revision>132</cp:revision>
  <dcterms:created xsi:type="dcterms:W3CDTF">2019-02-06T19:28:48Z</dcterms:created>
  <dcterms:modified xsi:type="dcterms:W3CDTF">2021-07-21T20:56:17Z</dcterms:modified>
</cp:coreProperties>
</file>