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2" r:id="rId3"/>
    <p:sldId id="327" r:id="rId4"/>
    <p:sldId id="326" r:id="rId5"/>
    <p:sldId id="341" r:id="rId6"/>
    <p:sldId id="338" r:id="rId7"/>
    <p:sldId id="330" r:id="rId8"/>
    <p:sldId id="328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9" r:id="rId17"/>
    <p:sldId id="340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en" initials="K" lastIdx="3" clrIdx="0">
    <p:extLst>
      <p:ext uri="{19B8F6BF-5375-455C-9EA6-DF929625EA0E}">
        <p15:presenceInfo xmlns:p15="http://schemas.microsoft.com/office/powerpoint/2012/main" userId="Karen" providerId="None"/>
      </p:ext>
    </p:extLst>
  </p:cmAuthor>
  <p:cmAuthor id="2" name="Karen Cristina Camargo" initials="KCC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00"/>
    <a:srgbClr val="7E0000"/>
    <a:srgbClr val="9E0000"/>
    <a:srgbClr val="FF8F8F"/>
    <a:srgbClr val="FFE1E1"/>
    <a:srgbClr val="A20000"/>
    <a:srgbClr val="CC0000"/>
    <a:srgbClr val="FFC9C9"/>
    <a:srgbClr val="FF1919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>
      <p:cViewPr varScale="1">
        <p:scale>
          <a:sx n="80" d="100"/>
          <a:sy n="80" d="100"/>
        </p:scale>
        <p:origin x="66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89527-0E7D-4898-AE28-1516C6B8BB28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8A6A-D854-413B-9C1E-C27386C181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07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69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30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86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42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11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84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44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97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91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69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8619140" y="651605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E6E9785-E17A-47A1-98F2-38B3C5E56AFE}" type="slidenum">
              <a:rPr lang="pt-BR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54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3200" b="1" kern="1200">
          <a:solidFill>
            <a:srgbClr val="3366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68960"/>
            <a:ext cx="9144000" cy="147002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INTRODUÇÃO AOS </a:t>
            </a:r>
            <a:br>
              <a:rPr lang="pt-BR" dirty="0" smtClean="0"/>
            </a:br>
            <a:r>
              <a:rPr lang="pt-BR" dirty="0" smtClean="0"/>
              <a:t>SISTEMAS DISTRIBUÍDOS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8713" y="479715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Prof. Me. Pietro Martins de Oliveira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r>
              <a:rPr lang="pt-BR" b="1" dirty="0" smtClean="0"/>
              <a:t>Manipulando Sockets</a:t>
            </a:r>
          </a:p>
          <a:p>
            <a:pPr lvl="1"/>
            <a:r>
              <a:rPr lang="pt-BR" dirty="0" smtClean="0"/>
              <a:t>Plataforma Windows</a:t>
            </a:r>
          </a:p>
          <a:p>
            <a:pPr lvl="1"/>
            <a:r>
              <a:rPr lang="pt-BR" dirty="0" smtClean="0"/>
              <a:t>Linguagem C</a:t>
            </a:r>
          </a:p>
          <a:p>
            <a:pPr lvl="1"/>
            <a:r>
              <a:rPr lang="pt-BR" dirty="0" smtClean="0"/>
              <a:t>IDE: </a:t>
            </a:r>
            <a:r>
              <a:rPr lang="pt-BR" dirty="0" err="1"/>
              <a:t>Dev</a:t>
            </a:r>
            <a:r>
              <a:rPr lang="pt-BR" dirty="0"/>
              <a:t> C</a:t>
            </a:r>
            <a:r>
              <a:rPr lang="pt-BR" dirty="0" smtClean="0"/>
              <a:t>++</a:t>
            </a:r>
          </a:p>
          <a:p>
            <a:pPr lvl="1"/>
            <a:r>
              <a:rPr lang="pt-BR" dirty="0" smtClean="0"/>
              <a:t>API: </a:t>
            </a:r>
            <a:r>
              <a:rPr lang="pt-BR" dirty="0" err="1" smtClean="0"/>
              <a:t>WinSock</a:t>
            </a:r>
            <a:r>
              <a:rPr lang="pt-BR" dirty="0" smtClean="0"/>
              <a:t> (DLL do Windows)</a:t>
            </a:r>
          </a:p>
          <a:p>
            <a:r>
              <a:rPr lang="pt-BR" b="1" dirty="0" smtClean="0"/>
              <a:t>Importante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É preciso adicionar as bibliotecas </a:t>
            </a:r>
            <a:r>
              <a:rPr lang="pt-BR" b="1" dirty="0" smtClean="0"/>
              <a:t>libwsock32.a</a:t>
            </a:r>
            <a:r>
              <a:rPr lang="pt-BR" dirty="0"/>
              <a:t> </a:t>
            </a:r>
            <a:r>
              <a:rPr lang="pt-BR" dirty="0" smtClean="0"/>
              <a:t>(ou libws2_32.a) ao </a:t>
            </a:r>
            <a:r>
              <a:rPr lang="pt-BR" i="1" dirty="0" err="1" smtClean="0"/>
              <a:t>linker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Pode ser preciso alterar as opções do </a:t>
            </a:r>
            <a:r>
              <a:rPr lang="pt-BR" i="1" dirty="0" err="1" smtClean="0"/>
              <a:t>linker</a:t>
            </a:r>
            <a:r>
              <a:rPr lang="pt-BR" dirty="0" smtClean="0"/>
              <a:t>, adicionando o parâmetro </a:t>
            </a:r>
            <a:r>
              <a:rPr lang="pt-BR" b="1" dirty="0"/>
              <a:t>-</a:t>
            </a:r>
            <a:r>
              <a:rPr lang="pt-BR" b="1" dirty="0" smtClean="0"/>
              <a:t>lws2_32</a:t>
            </a:r>
          </a:p>
          <a:p>
            <a:pPr marL="0" indent="0">
              <a:buNone/>
            </a:pPr>
            <a:r>
              <a:rPr lang="pt-BR" sz="1800" b="1" dirty="0"/>
              <a:t>	</a:t>
            </a:r>
            <a:r>
              <a:rPr lang="pt-BR" sz="1000" dirty="0" smtClean="0"/>
              <a:t>Disponível em: &lt;</a:t>
            </a:r>
            <a:r>
              <a:rPr lang="pt-BR" sz="1100" dirty="0" smtClean="0"/>
              <a:t>https</a:t>
            </a:r>
            <a:r>
              <a:rPr lang="pt-BR" sz="1100" dirty="0"/>
              <a:t>://docs.microsoft.com/pt-br/windows/desktop/api/_winsock</a:t>
            </a:r>
            <a:r>
              <a:rPr lang="pt-BR" sz="1100" dirty="0" smtClean="0"/>
              <a:t>/&gt;</a:t>
            </a:r>
          </a:p>
          <a:p>
            <a:endParaRPr lang="pt-BR" sz="1800" dirty="0" smtClean="0"/>
          </a:p>
          <a:p>
            <a:pPr marL="971550" lvl="1" indent="-514350">
              <a:buFont typeface="+mj-lt"/>
              <a:buAutoNum type="arabicPeriod"/>
            </a:pPr>
            <a:endParaRPr lang="pt-BR" sz="2600" dirty="0" smtClean="0"/>
          </a:p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24142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/>
          <p:cNvSpPr/>
          <p:nvPr/>
        </p:nvSpPr>
        <p:spPr>
          <a:xfrm>
            <a:off x="5004048" y="2420888"/>
            <a:ext cx="2304256" cy="4032448"/>
          </a:xfrm>
          <a:prstGeom prst="rect">
            <a:avLst/>
          </a:prstGeom>
          <a:noFill/>
          <a:ln>
            <a:solidFill>
              <a:srgbClr val="7E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2051720" y="2420888"/>
            <a:ext cx="2304256" cy="403244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r>
              <a:rPr lang="pt-BR" b="1" dirty="0" smtClean="0"/>
              <a:t>Esquema geral – Cliente-servidor: </a:t>
            </a:r>
            <a:endParaRPr lang="pt-BR" sz="1800" b="1" u="sng" dirty="0" smtClean="0"/>
          </a:p>
          <a:p>
            <a:endParaRPr lang="pt-BR" dirty="0" smtClean="0"/>
          </a:p>
          <a:p>
            <a:pPr marL="971550" lvl="1" indent="-514350">
              <a:buFont typeface="+mj-lt"/>
              <a:buAutoNum type="arabicPeriod"/>
            </a:pPr>
            <a:endParaRPr lang="pt-BR" sz="2600" dirty="0" smtClean="0"/>
          </a:p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/>
              <a:t>Sockets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189222" y="2569200"/>
            <a:ext cx="1980220" cy="48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/>
              <a:t>Cria-se o socket</a:t>
            </a:r>
            <a:endParaRPr lang="pt-BR" sz="2200" dirty="0"/>
          </a:p>
        </p:txBody>
      </p:sp>
      <p:sp>
        <p:nvSpPr>
          <p:cNvPr id="7" name="Retângulo 6"/>
          <p:cNvSpPr/>
          <p:nvPr/>
        </p:nvSpPr>
        <p:spPr>
          <a:xfrm>
            <a:off x="2189222" y="3379010"/>
            <a:ext cx="1980220" cy="48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/>
              <a:t>Vincula</a:t>
            </a:r>
            <a:endParaRPr lang="pt-BR" sz="2200" dirty="0"/>
          </a:p>
        </p:txBody>
      </p:sp>
      <p:sp>
        <p:nvSpPr>
          <p:cNvPr id="8" name="Retângulo 7"/>
          <p:cNvSpPr/>
          <p:nvPr/>
        </p:nvSpPr>
        <p:spPr>
          <a:xfrm>
            <a:off x="2189222" y="4188820"/>
            <a:ext cx="1980220" cy="48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/>
              <a:t>Escuta</a:t>
            </a:r>
            <a:endParaRPr lang="pt-BR" sz="2200" dirty="0"/>
          </a:p>
        </p:txBody>
      </p:sp>
      <p:sp>
        <p:nvSpPr>
          <p:cNvPr id="9" name="Retângulo 8"/>
          <p:cNvSpPr/>
          <p:nvPr/>
        </p:nvSpPr>
        <p:spPr>
          <a:xfrm>
            <a:off x="2189222" y="4998630"/>
            <a:ext cx="1980220" cy="48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/>
              <a:t>Aceita</a:t>
            </a:r>
            <a:endParaRPr lang="pt-BR" sz="2200" dirty="0"/>
          </a:p>
        </p:txBody>
      </p:sp>
      <p:sp>
        <p:nvSpPr>
          <p:cNvPr id="10" name="Retângulo 9"/>
          <p:cNvSpPr/>
          <p:nvPr/>
        </p:nvSpPr>
        <p:spPr>
          <a:xfrm>
            <a:off x="2189222" y="5808440"/>
            <a:ext cx="1980220" cy="48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/>
              <a:t>Envia/Recebe</a:t>
            </a:r>
            <a:endParaRPr lang="pt-BR" sz="2200" dirty="0"/>
          </a:p>
        </p:txBody>
      </p:sp>
      <p:sp>
        <p:nvSpPr>
          <p:cNvPr id="11" name="Retângulo 10"/>
          <p:cNvSpPr/>
          <p:nvPr/>
        </p:nvSpPr>
        <p:spPr>
          <a:xfrm>
            <a:off x="5181188" y="2564904"/>
            <a:ext cx="1980220" cy="487455"/>
          </a:xfrm>
          <a:prstGeom prst="rect">
            <a:avLst/>
          </a:prstGeom>
          <a:solidFill>
            <a:schemeClr val="accent2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/>
              <a:t>Cria-se o socket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184068" y="4188820"/>
            <a:ext cx="1980220" cy="487455"/>
          </a:xfrm>
          <a:prstGeom prst="rect">
            <a:avLst/>
          </a:prstGeom>
          <a:solidFill>
            <a:schemeClr val="accent2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/>
              <a:t>Conecta</a:t>
            </a:r>
            <a:endParaRPr lang="pt-BR" sz="2200" dirty="0"/>
          </a:p>
        </p:txBody>
      </p:sp>
      <p:sp>
        <p:nvSpPr>
          <p:cNvPr id="13" name="Retângulo 12"/>
          <p:cNvSpPr/>
          <p:nvPr/>
        </p:nvSpPr>
        <p:spPr>
          <a:xfrm>
            <a:off x="5181188" y="5808439"/>
            <a:ext cx="1980220" cy="487455"/>
          </a:xfrm>
          <a:prstGeom prst="rect">
            <a:avLst/>
          </a:prstGeom>
          <a:solidFill>
            <a:schemeClr val="accent2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/>
              <a:t>Envia/Recebe</a:t>
            </a:r>
            <a:endParaRPr lang="pt-BR" sz="2200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3179332" y="3055534"/>
            <a:ext cx="0" cy="322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3179332" y="3860501"/>
            <a:ext cx="0" cy="322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3179332" y="4677395"/>
            <a:ext cx="0" cy="322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179332" y="5469483"/>
            <a:ext cx="0" cy="322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6225304" y="3052359"/>
            <a:ext cx="0" cy="1133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225304" y="4698031"/>
            <a:ext cx="0" cy="1089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2" idx="1"/>
            <a:endCxn id="8" idx="3"/>
          </p:cNvCxnSpPr>
          <p:nvPr/>
        </p:nvCxnSpPr>
        <p:spPr>
          <a:xfrm flipH="1">
            <a:off x="4169442" y="4432548"/>
            <a:ext cx="10146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3" idx="1"/>
            <a:endCxn id="10" idx="3"/>
          </p:cNvCxnSpPr>
          <p:nvPr/>
        </p:nvCxnSpPr>
        <p:spPr>
          <a:xfrm flipH="1">
            <a:off x="4169442" y="6052167"/>
            <a:ext cx="1011746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62898" y="2420888"/>
            <a:ext cx="13481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Servidor</a:t>
            </a:r>
            <a:endParaRPr lang="pt-BR" sz="26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7308304" y="2420888"/>
            <a:ext cx="11340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i="1" dirty="0" smtClean="0">
                <a:solidFill>
                  <a:srgbClr val="C80000"/>
                </a:solidFill>
              </a:rPr>
              <a:t>Cliente</a:t>
            </a:r>
            <a:endParaRPr lang="pt-BR" sz="2600" b="1" i="1" dirty="0">
              <a:solidFill>
                <a:srgbClr val="C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200" b="1" i="1" dirty="0" smtClean="0"/>
              <a:t>Windows:</a:t>
            </a:r>
            <a:endParaRPr lang="pt-BR" sz="3200" b="1" i="1" dirty="0"/>
          </a:p>
          <a:p>
            <a:pPr lvl="1"/>
            <a:endParaRPr lang="pt-BR" sz="2600" dirty="0" smtClean="0"/>
          </a:p>
          <a:p>
            <a:pPr lvl="1"/>
            <a:endParaRPr lang="pt-BR" sz="2600" dirty="0" smtClean="0"/>
          </a:p>
          <a:p>
            <a:endParaRPr lang="pt-BR" dirty="0" smtClean="0"/>
          </a:p>
          <a:p>
            <a:pPr marL="971550" lvl="1" indent="-514350">
              <a:buFont typeface="+mj-lt"/>
              <a:buAutoNum type="arabicPeriod"/>
            </a:pPr>
            <a:endParaRPr lang="pt-BR" sz="2600" dirty="0" smtClean="0"/>
          </a:p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Sockets - Funções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88840"/>
            <a:ext cx="8297849" cy="23461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725144"/>
            <a:ext cx="6378990" cy="7233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5877272"/>
            <a:ext cx="7641709" cy="73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000" b="1" i="1" dirty="0" smtClean="0"/>
              <a:t>Servidor:</a:t>
            </a:r>
            <a:endParaRPr lang="pt-BR" sz="3000" b="1" i="1" dirty="0"/>
          </a:p>
          <a:p>
            <a:pPr lvl="1"/>
            <a:endParaRPr lang="pt-BR" sz="2600" dirty="0" smtClean="0"/>
          </a:p>
          <a:p>
            <a:pPr lvl="1"/>
            <a:endParaRPr lang="pt-BR" sz="2600" dirty="0" smtClean="0"/>
          </a:p>
          <a:p>
            <a:endParaRPr lang="pt-BR" dirty="0" smtClean="0"/>
          </a:p>
          <a:p>
            <a:pPr marL="971550" lvl="1" indent="-514350">
              <a:buFont typeface="+mj-lt"/>
              <a:buAutoNum type="arabicPeriod"/>
            </a:pPr>
            <a:endParaRPr lang="pt-BR" sz="2600" dirty="0" smtClean="0"/>
          </a:p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Sockets - Funções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88840"/>
            <a:ext cx="8351032" cy="17883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149080"/>
            <a:ext cx="837350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3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000" b="1" i="1" dirty="0" smtClean="0"/>
              <a:t>Servidor (continuação):</a:t>
            </a:r>
          </a:p>
          <a:p>
            <a:pPr marL="457200" lvl="1" indent="0">
              <a:buNone/>
            </a:pPr>
            <a:endParaRPr lang="pt-BR" sz="3000" b="1" i="1" dirty="0"/>
          </a:p>
          <a:p>
            <a:pPr marL="457200" lvl="1" indent="0">
              <a:buNone/>
            </a:pPr>
            <a:endParaRPr lang="pt-BR" sz="3000" b="1" i="1" dirty="0" smtClean="0"/>
          </a:p>
          <a:p>
            <a:pPr marL="457200" lvl="1" indent="0">
              <a:buNone/>
            </a:pPr>
            <a:endParaRPr lang="pt-BR" sz="3000" b="1" i="1" dirty="0"/>
          </a:p>
          <a:p>
            <a:pPr marL="457200" lvl="1" indent="0">
              <a:buNone/>
            </a:pPr>
            <a:endParaRPr lang="pt-BR" sz="3000" b="1" i="1" dirty="0" smtClean="0"/>
          </a:p>
          <a:p>
            <a:pPr marL="457200" lvl="1" indent="0">
              <a:buNone/>
            </a:pPr>
            <a:endParaRPr lang="pt-BR" sz="3000" b="1" i="1" dirty="0"/>
          </a:p>
          <a:p>
            <a:pPr marL="457200" lvl="1" indent="0">
              <a:buNone/>
            </a:pPr>
            <a:endParaRPr lang="pt-BR" sz="3000" b="1" i="1" dirty="0" smtClean="0"/>
          </a:p>
          <a:p>
            <a:pPr marL="457200" lvl="1" indent="0">
              <a:buNone/>
            </a:pPr>
            <a:r>
              <a:rPr lang="pt-BR" sz="3000" b="1" i="1" dirty="0" smtClean="0"/>
              <a:t>Cliente:</a:t>
            </a:r>
            <a:endParaRPr lang="pt-BR" sz="3000" b="1" i="1" dirty="0"/>
          </a:p>
          <a:p>
            <a:pPr lvl="1"/>
            <a:endParaRPr lang="pt-BR" sz="2600" dirty="0" smtClean="0"/>
          </a:p>
          <a:p>
            <a:pPr lvl="1"/>
            <a:endParaRPr lang="pt-BR" sz="2600" dirty="0" smtClean="0"/>
          </a:p>
          <a:p>
            <a:endParaRPr lang="pt-BR" dirty="0" smtClean="0"/>
          </a:p>
          <a:p>
            <a:pPr marL="971550" lvl="1" indent="-514350">
              <a:buFont typeface="+mj-lt"/>
              <a:buAutoNum type="arabicPeriod"/>
            </a:pPr>
            <a:endParaRPr lang="pt-BR" sz="2600" dirty="0" smtClean="0"/>
          </a:p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Sockets - Funções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3" y="1844824"/>
            <a:ext cx="8890301" cy="115212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5" y="3140968"/>
            <a:ext cx="8582832" cy="14919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5661248"/>
            <a:ext cx="7640359" cy="103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000" b="1" i="1" dirty="0" smtClean="0"/>
              <a:t>Nó qualquer (cliente ou servidor):</a:t>
            </a:r>
            <a:endParaRPr lang="pt-BR" sz="3000" b="1" i="1" dirty="0"/>
          </a:p>
          <a:p>
            <a:pPr lvl="1"/>
            <a:endParaRPr lang="pt-BR" sz="2600" dirty="0" smtClean="0"/>
          </a:p>
          <a:p>
            <a:pPr lvl="1"/>
            <a:endParaRPr lang="pt-BR" sz="2600" dirty="0" smtClean="0"/>
          </a:p>
          <a:p>
            <a:endParaRPr lang="pt-BR" dirty="0" smtClean="0"/>
          </a:p>
          <a:p>
            <a:pPr marL="971550" lvl="1" indent="-514350">
              <a:buFont typeface="+mj-lt"/>
              <a:buAutoNum type="arabicPeriod"/>
            </a:pPr>
            <a:endParaRPr lang="pt-BR" sz="2600" dirty="0" smtClean="0"/>
          </a:p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Sockets - Funções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791880"/>
            <a:ext cx="8875731" cy="148472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76872"/>
            <a:ext cx="8322952" cy="193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68960"/>
            <a:ext cx="9144000" cy="1470025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/>
              <a:t>SOCKETS</a:t>
            </a:r>
            <a:endParaRPr lang="pt-BR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09329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Prof. Me. Pietro Martins de Oliveira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68960"/>
            <a:ext cx="9144000" cy="147002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INTRODUÇÃO AOS </a:t>
            </a:r>
            <a:br>
              <a:rPr lang="pt-BR" dirty="0" smtClean="0"/>
            </a:br>
            <a:r>
              <a:rPr lang="pt-BR" dirty="0" smtClean="0"/>
              <a:t>SISTEMAS DISTRIBUÍDOS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8713" y="479715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Prof. Me. Pietro Martins de Oliveira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1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r>
              <a:rPr lang="pt-BR" sz="3000" dirty="0" smtClean="0"/>
              <a:t>De acordo com Andrew S. </a:t>
            </a:r>
            <a:r>
              <a:rPr lang="pt-BR" sz="3000" dirty="0" err="1" smtClean="0"/>
              <a:t>Tanenbaum</a:t>
            </a:r>
            <a:r>
              <a:rPr lang="pt-BR" sz="3000" dirty="0" smtClean="0"/>
              <a:t> (2007):</a:t>
            </a:r>
          </a:p>
          <a:p>
            <a:pPr marL="0" indent="0" algn="just">
              <a:buNone/>
            </a:pPr>
            <a:r>
              <a:rPr lang="pt-BR" sz="2600" dirty="0" smtClean="0"/>
              <a:t>	“Um sistema distribuído é um conjunto de 	computadores independentes que se 	apresenta a seus usuários como um sistema 	único e coerente.”</a:t>
            </a:r>
            <a:endParaRPr lang="pt-BR" sz="2600" dirty="0"/>
          </a:p>
          <a:p>
            <a:r>
              <a:rPr lang="pt-BR" sz="3000" dirty="0" smtClean="0"/>
              <a:t>Outras </a:t>
            </a:r>
            <a:r>
              <a:rPr lang="pt-BR" sz="3000" dirty="0"/>
              <a:t>definições (COULOURIS et. al., 2011</a:t>
            </a:r>
            <a:r>
              <a:rPr lang="pt-BR" sz="3000" dirty="0" smtClean="0"/>
              <a:t>) nos dizem que:</a:t>
            </a:r>
          </a:p>
          <a:p>
            <a:pPr marL="0" indent="0" algn="just">
              <a:buNone/>
            </a:pPr>
            <a:r>
              <a:rPr lang="pt-BR" sz="2600" dirty="0" smtClean="0"/>
              <a:t>	“Sistemas distribuídos são aqueles nos quais 	</a:t>
            </a:r>
            <a:r>
              <a:rPr lang="pt-BR" sz="2600" b="1" dirty="0" smtClean="0"/>
              <a:t>componentes</a:t>
            </a:r>
            <a:r>
              <a:rPr lang="pt-BR" sz="2600" dirty="0" smtClean="0"/>
              <a:t> são </a:t>
            </a:r>
            <a:r>
              <a:rPr lang="pt-BR" sz="2600" b="1" dirty="0" smtClean="0"/>
              <a:t>alocados</a:t>
            </a:r>
            <a:r>
              <a:rPr lang="pt-BR" sz="2600" dirty="0" smtClean="0"/>
              <a:t> em </a:t>
            </a:r>
            <a:r>
              <a:rPr lang="pt-BR" sz="2600" b="1" dirty="0" smtClean="0"/>
              <a:t>diferentes</a:t>
            </a:r>
            <a:r>
              <a:rPr lang="pt-BR" sz="2600" dirty="0" smtClean="0"/>
              <a:t> </a:t>
            </a:r>
            <a:r>
              <a:rPr lang="pt-BR" sz="2600" b="1" dirty="0" smtClean="0"/>
              <a:t>redes</a:t>
            </a:r>
            <a:r>
              <a:rPr lang="pt-BR" sz="2600" dirty="0" smtClean="0"/>
              <a:t> 	de computadores que, por sua vez, se </a:t>
            </a:r>
            <a:r>
              <a:rPr lang="pt-BR" sz="2600" b="1" dirty="0" smtClean="0"/>
              <a:t>comunicam</a:t>
            </a:r>
            <a:r>
              <a:rPr lang="pt-BR" sz="2600" dirty="0" smtClean="0"/>
              <a:t> 	e </a:t>
            </a:r>
            <a:r>
              <a:rPr lang="pt-BR" sz="2600" b="1" dirty="0" smtClean="0"/>
              <a:t>coordenam</a:t>
            </a:r>
            <a:r>
              <a:rPr lang="pt-BR" sz="2600" dirty="0" smtClean="0"/>
              <a:t> suas </a:t>
            </a:r>
            <a:r>
              <a:rPr lang="pt-BR" sz="2600" b="1" dirty="0" smtClean="0"/>
              <a:t>ações</a:t>
            </a:r>
            <a:r>
              <a:rPr lang="pt-BR" sz="2600" dirty="0" smtClean="0"/>
              <a:t> </a:t>
            </a:r>
            <a:r>
              <a:rPr lang="pt-BR" sz="2600" b="1" dirty="0" smtClean="0"/>
              <a:t>trocando</a:t>
            </a:r>
            <a:r>
              <a:rPr lang="pt-BR" sz="2600" dirty="0" smtClean="0"/>
              <a:t> </a:t>
            </a:r>
            <a:r>
              <a:rPr lang="pt-BR" sz="2600" b="1" dirty="0" smtClean="0"/>
              <a:t>mensagens</a:t>
            </a:r>
            <a:r>
              <a:rPr lang="pt-BR" sz="2600" dirty="0" smtClean="0"/>
              <a:t> 	entre si.”</a:t>
            </a:r>
          </a:p>
          <a:p>
            <a:pPr marL="971550" lvl="1" indent="-514350">
              <a:buFont typeface="+mj-lt"/>
              <a:buAutoNum type="arabicPeriod"/>
            </a:pPr>
            <a:endParaRPr lang="pt-BR" sz="2600" dirty="0" smtClean="0"/>
          </a:p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Sistemas Distribuídos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81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r>
              <a:rPr lang="pt-BR" sz="3000" b="1" dirty="0" smtClean="0"/>
              <a:t>Arquitetura de Sistemas Distribuídos</a:t>
            </a:r>
            <a:r>
              <a:rPr lang="pt-BR" sz="3000" dirty="0" smtClean="0"/>
              <a:t>: forma como organiza-se a rede de computadores que forma um sistema (software &amp; hardware).</a:t>
            </a:r>
            <a:endParaRPr lang="pt-BR" sz="2600" dirty="0" smtClean="0"/>
          </a:p>
          <a:p>
            <a:r>
              <a:rPr lang="pt-BR" sz="3000" b="1" dirty="0" smtClean="0"/>
              <a:t>Modelos de arquitetura</a:t>
            </a:r>
            <a:r>
              <a:rPr lang="pt-BR" sz="3000" dirty="0" smtClean="0"/>
              <a:t>:</a:t>
            </a:r>
          </a:p>
          <a:p>
            <a:pPr lvl="1"/>
            <a:r>
              <a:rPr lang="pt-BR" dirty="0" smtClean="0"/>
              <a:t>Cliente-servidor</a:t>
            </a:r>
          </a:p>
          <a:p>
            <a:pPr lvl="1"/>
            <a:r>
              <a:rPr lang="pt-BR" dirty="0" err="1" smtClean="0"/>
              <a:t>Peer-to-peer</a:t>
            </a:r>
            <a:r>
              <a:rPr lang="pt-BR" dirty="0" smtClean="0"/>
              <a:t> (Ponto-a-ponto ou P2P)</a:t>
            </a:r>
          </a:p>
          <a:p>
            <a:pPr lvl="1"/>
            <a:r>
              <a:rPr lang="pt-BR" dirty="0" smtClean="0"/>
              <a:t>Híbrido</a:t>
            </a:r>
          </a:p>
          <a:p>
            <a:r>
              <a:rPr lang="pt-BR" b="1" dirty="0" smtClean="0"/>
              <a:t>Aplicações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Instant</a:t>
            </a:r>
            <a:r>
              <a:rPr lang="pt-BR" dirty="0" smtClean="0"/>
              <a:t> </a:t>
            </a:r>
            <a:r>
              <a:rPr lang="pt-BR" dirty="0" err="1" smtClean="0"/>
              <a:t>Messaging</a:t>
            </a:r>
            <a:r>
              <a:rPr lang="pt-BR" dirty="0" smtClean="0"/>
              <a:t>; Aplicações WEB; Aplicações Bancárias; Serviços de Streaming; </a:t>
            </a:r>
            <a:r>
              <a:rPr lang="pt-BR" dirty="0" err="1" smtClean="0"/>
              <a:t>Torrents</a:t>
            </a:r>
            <a:r>
              <a:rPr lang="pt-BR" dirty="0" smtClean="0"/>
              <a:t>; Games; </a:t>
            </a:r>
            <a:r>
              <a:rPr lang="pt-BR" dirty="0" err="1" smtClean="0"/>
              <a:t>Criptocurrencies</a:t>
            </a:r>
            <a:r>
              <a:rPr lang="pt-BR" dirty="0" smtClean="0"/>
              <a:t>; etc.</a:t>
            </a:r>
          </a:p>
          <a:p>
            <a:pPr marL="971550" lvl="1" indent="-514350">
              <a:buFont typeface="+mj-lt"/>
              <a:buAutoNum type="arabicPeriod"/>
            </a:pPr>
            <a:endParaRPr lang="pt-BR" sz="2600" dirty="0" smtClean="0"/>
          </a:p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/>
              <a:t>Sistemas Distribuídos</a:t>
            </a:r>
          </a:p>
        </p:txBody>
      </p:sp>
    </p:spTree>
    <p:extLst>
      <p:ext uri="{BB962C8B-B14F-4D97-AF65-F5344CB8AC3E}">
        <p14:creationId xmlns:p14="http://schemas.microsoft.com/office/powerpoint/2010/main" val="33949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r>
              <a:rPr lang="pt-BR" dirty="0" smtClean="0"/>
              <a:t>Para conhecer melhor o poder e os detalhes dos sistemas distribuídos:</a:t>
            </a:r>
          </a:p>
          <a:p>
            <a:pPr lvl="1"/>
            <a:r>
              <a:rPr lang="pt-BR" sz="2600" dirty="0"/>
              <a:t>TANENBAUM, Andrew S.; </a:t>
            </a:r>
            <a:r>
              <a:rPr lang="pt-BR" sz="2600" dirty="0" smtClean="0"/>
              <a:t/>
            </a:r>
            <a:br>
              <a:rPr lang="pt-BR" sz="2600" dirty="0" smtClean="0"/>
            </a:br>
            <a:r>
              <a:rPr lang="pt-BR" sz="2600" dirty="0" smtClean="0"/>
              <a:t>STEEN</a:t>
            </a:r>
            <a:r>
              <a:rPr lang="pt-BR" sz="2600" dirty="0"/>
              <a:t>, </a:t>
            </a:r>
            <a:r>
              <a:rPr lang="pt-BR" sz="2600" dirty="0" err="1"/>
              <a:t>Maarten</a:t>
            </a:r>
            <a:r>
              <a:rPr lang="pt-BR" sz="2600" dirty="0"/>
              <a:t> Van. </a:t>
            </a:r>
            <a:r>
              <a:rPr lang="pt-BR" sz="2600" dirty="0" smtClean="0"/>
              <a:t/>
            </a:r>
            <a:br>
              <a:rPr lang="pt-BR" sz="2600" dirty="0" smtClean="0"/>
            </a:br>
            <a:r>
              <a:rPr lang="pt-BR" sz="2600" b="1" dirty="0" smtClean="0"/>
              <a:t>Sistemas </a:t>
            </a:r>
            <a:r>
              <a:rPr lang="pt-BR" sz="2600" b="1" dirty="0"/>
              <a:t>distribuídos: </a:t>
            </a:r>
            <a:r>
              <a:rPr lang="pt-BR" sz="2600" b="1" dirty="0" smtClean="0"/>
              <a:t/>
            </a:r>
            <a:br>
              <a:rPr lang="pt-BR" sz="2600" b="1" dirty="0" smtClean="0"/>
            </a:br>
            <a:r>
              <a:rPr lang="pt-BR" sz="2600" b="1" dirty="0" smtClean="0"/>
              <a:t>princípios </a:t>
            </a:r>
            <a:r>
              <a:rPr lang="pt-BR" sz="2600" b="1" dirty="0"/>
              <a:t>e paradigmas.</a:t>
            </a:r>
            <a:r>
              <a:rPr lang="pt-BR" sz="2600" dirty="0"/>
              <a:t> </a:t>
            </a:r>
            <a:r>
              <a:rPr lang="pt-BR" sz="2600" dirty="0" smtClean="0"/>
              <a:t/>
            </a:r>
            <a:br>
              <a:rPr lang="pt-BR" sz="2600" dirty="0" smtClean="0"/>
            </a:br>
            <a:r>
              <a:rPr lang="pt-BR" sz="2600" dirty="0" smtClean="0"/>
              <a:t>2</a:t>
            </a:r>
            <a:r>
              <a:rPr lang="pt-BR" sz="2600" dirty="0"/>
              <a:t>. ed. São Paulo: Pearson </a:t>
            </a:r>
            <a:r>
              <a:rPr lang="pt-BR" sz="2600" dirty="0" smtClean="0"/>
              <a:t/>
            </a:r>
            <a:br>
              <a:rPr lang="pt-BR" sz="2600" dirty="0" smtClean="0"/>
            </a:br>
            <a:r>
              <a:rPr lang="pt-BR" sz="2600" dirty="0" smtClean="0"/>
              <a:t>Prentice </a:t>
            </a:r>
            <a:r>
              <a:rPr lang="pt-BR" sz="2600" dirty="0"/>
              <a:t>Hall, 2009. 402 p. </a:t>
            </a:r>
            <a:r>
              <a:rPr lang="pt-BR" sz="2600" dirty="0" smtClean="0"/>
              <a:t/>
            </a:r>
            <a:br>
              <a:rPr lang="pt-BR" sz="2600" dirty="0" smtClean="0"/>
            </a:br>
            <a:r>
              <a:rPr lang="pt-BR" sz="2600" dirty="0" smtClean="0"/>
              <a:t>ISBN </a:t>
            </a:r>
            <a:r>
              <a:rPr lang="pt-BR" sz="2600" dirty="0"/>
              <a:t>978-85-7605-142-8</a:t>
            </a:r>
          </a:p>
          <a:p>
            <a:pPr lvl="1"/>
            <a:endParaRPr lang="pt-BR" sz="2600" dirty="0"/>
          </a:p>
          <a:p>
            <a:endParaRPr lang="pt-BR" sz="2600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APROFUNDE SEUS </a:t>
            </a:r>
            <a:br>
              <a:rPr lang="pt-BR" dirty="0" smtClean="0"/>
            </a:br>
            <a:r>
              <a:rPr lang="pt-BR" dirty="0" smtClean="0"/>
              <a:t>CONHECIMENTOS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455" y="1916832"/>
            <a:ext cx="3576348" cy="48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r>
              <a:rPr lang="pt-BR" dirty="0"/>
              <a:t>COULOURIS, G.; DOLLIMORE, J.; KINDBERG, T. </a:t>
            </a:r>
            <a:r>
              <a:rPr lang="pt-BR" b="1" dirty="0"/>
              <a:t>Sistemas Distribuídos - Conceitos e Projeto</a:t>
            </a:r>
            <a:r>
              <a:rPr lang="pt-BR" dirty="0"/>
              <a:t>. 4. Ed. Porto Alegre: </a:t>
            </a:r>
            <a:r>
              <a:rPr lang="pt-BR" dirty="0" err="1"/>
              <a:t>Bookman</a:t>
            </a:r>
            <a:r>
              <a:rPr lang="pt-BR" dirty="0"/>
              <a:t>, 2007</a:t>
            </a:r>
            <a:r>
              <a:rPr lang="pt-BR" dirty="0" smtClean="0"/>
              <a:t>.</a:t>
            </a:r>
          </a:p>
          <a:p>
            <a:r>
              <a:rPr lang="pt-BR" dirty="0"/>
              <a:t>TANENBAUM, Andrew S.; STEEN, </a:t>
            </a:r>
            <a:r>
              <a:rPr lang="pt-BR" dirty="0" err="1"/>
              <a:t>Maarten</a:t>
            </a:r>
            <a:r>
              <a:rPr lang="pt-BR" dirty="0"/>
              <a:t> Van. </a:t>
            </a:r>
            <a:r>
              <a:rPr lang="pt-BR" b="1" dirty="0"/>
              <a:t>Sistemas distribuídos: princípios e paradigmas</a:t>
            </a:r>
            <a:r>
              <a:rPr lang="pt-BR" dirty="0"/>
              <a:t>. 2. ed. São Paulo: Pearson Prentice Hall, 2009.</a:t>
            </a:r>
            <a:endParaRPr lang="pt-BR" dirty="0" smtClean="0"/>
          </a:p>
          <a:p>
            <a:endParaRPr lang="pt-BR" dirty="0" smtClean="0"/>
          </a:p>
          <a:p>
            <a:pPr marL="971550" lvl="1" indent="-514350">
              <a:buFont typeface="+mj-lt"/>
              <a:buAutoNum type="arabicPeriod"/>
            </a:pPr>
            <a:endParaRPr lang="pt-BR" sz="2600" dirty="0" smtClean="0"/>
          </a:p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7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68960"/>
            <a:ext cx="9144000" cy="147002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INTRODUÇÃO AOS </a:t>
            </a:r>
            <a:br>
              <a:rPr lang="pt-BR" dirty="0" smtClean="0"/>
            </a:br>
            <a:r>
              <a:rPr lang="pt-BR" dirty="0" smtClean="0"/>
              <a:t>SISTEMAS DISTRIBUÍDOS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09329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Prof. Me. Pietro Martins de Oliveira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68960"/>
            <a:ext cx="9144000" cy="1470025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/>
              <a:t>SOCKETS</a:t>
            </a:r>
            <a:endParaRPr lang="pt-BR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09329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Prof. Me. Pietro Martins de Oliveira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r>
              <a:rPr lang="pt-BR" b="1" dirty="0" smtClean="0"/>
              <a:t>Network Socket (Soquete de rede):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Forma de conectar um processo a outro de maneira remota (ou não).</a:t>
            </a:r>
          </a:p>
          <a:p>
            <a:pPr lvl="1"/>
            <a:r>
              <a:rPr lang="pt-BR" dirty="0" smtClean="0"/>
              <a:t>É um </a:t>
            </a:r>
            <a:r>
              <a:rPr lang="pt-BR" i="1" dirty="0" err="1" smtClean="0"/>
              <a:t>endpoint</a:t>
            </a:r>
            <a:r>
              <a:rPr lang="pt-BR" dirty="0"/>
              <a:t>.</a:t>
            </a:r>
            <a:endParaRPr lang="pt-BR" dirty="0" smtClean="0"/>
          </a:p>
          <a:p>
            <a:pPr lvl="2"/>
            <a:r>
              <a:rPr lang="pt-BR" dirty="0" smtClean="0"/>
              <a:t>Origem primária ou destino final.</a:t>
            </a:r>
          </a:p>
          <a:p>
            <a:r>
              <a:rPr lang="pt-BR" b="1" dirty="0" err="1" smtClean="0"/>
              <a:t>APIs</a:t>
            </a:r>
            <a:r>
              <a:rPr lang="pt-BR" b="1" dirty="0" smtClean="0"/>
              <a:t> e Bibliotecas</a:t>
            </a:r>
          </a:p>
          <a:p>
            <a:pPr lvl="1"/>
            <a:r>
              <a:rPr lang="pt-BR" dirty="0" smtClean="0"/>
              <a:t>Existem bibliotecas para a ampla maioria das linguagens de programação:</a:t>
            </a:r>
          </a:p>
          <a:p>
            <a:pPr lvl="2"/>
            <a:r>
              <a:rPr lang="pt-BR" dirty="0" smtClean="0"/>
              <a:t>C, C++, Java, Python, etc.</a:t>
            </a:r>
          </a:p>
          <a:p>
            <a:pPr lvl="1"/>
            <a:r>
              <a:rPr lang="pt-BR" dirty="0" smtClean="0"/>
              <a:t>Disponíveis para a maioria das plataformas:</a:t>
            </a:r>
          </a:p>
          <a:p>
            <a:pPr lvl="2"/>
            <a:r>
              <a:rPr lang="pt-BR" dirty="0" smtClean="0"/>
              <a:t>Microsoft, Linux, Apple, etc.</a:t>
            </a:r>
          </a:p>
          <a:p>
            <a:endParaRPr lang="pt-BR" dirty="0" smtClean="0"/>
          </a:p>
          <a:p>
            <a:pPr marL="971550" lvl="1" indent="-514350">
              <a:buFont typeface="+mj-lt"/>
              <a:buAutoNum type="arabicPeriod"/>
            </a:pPr>
            <a:endParaRPr lang="pt-BR" sz="2600" dirty="0" smtClean="0"/>
          </a:p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Sockets</a:t>
            </a:r>
            <a:endParaRPr lang="pt-BR" dirty="0"/>
          </a:p>
        </p:txBody>
      </p:sp>
      <p:pic>
        <p:nvPicPr>
          <p:cNvPr id="4" name="Picture 2" descr="Resultado de imagem para soque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981" y="2611222"/>
            <a:ext cx="842428" cy="8196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soque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611222"/>
            <a:ext cx="842428" cy="8196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412409" y="3347700"/>
            <a:ext cx="199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pixabay.com</a:t>
            </a:r>
            <a:endParaRPr lang="pt-BR" dirty="0"/>
          </a:p>
        </p:txBody>
      </p:sp>
      <p:pic>
        <p:nvPicPr>
          <p:cNvPr id="2050" name="Picture 2" descr="Resultado de imagem para soque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811" y="2611222"/>
            <a:ext cx="851979" cy="8135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8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r>
              <a:rPr lang="pt-BR" b="1" dirty="0" smtClean="0"/>
              <a:t>Protocolos:</a:t>
            </a:r>
            <a:r>
              <a:rPr lang="pt-BR" dirty="0" smtClean="0"/>
              <a:t> </a:t>
            </a:r>
          </a:p>
          <a:p>
            <a:pPr lvl="1"/>
            <a:r>
              <a:rPr lang="pt-BR" sz="2600" dirty="0" smtClean="0"/>
              <a:t>IP</a:t>
            </a:r>
          </a:p>
          <a:p>
            <a:pPr lvl="2"/>
            <a:r>
              <a:rPr lang="pt-BR" sz="2200" dirty="0" smtClean="0"/>
              <a:t>TCP: confiável</a:t>
            </a:r>
          </a:p>
          <a:p>
            <a:pPr lvl="2"/>
            <a:r>
              <a:rPr lang="pt-BR" sz="2200" dirty="0" smtClean="0"/>
              <a:t>UDP: não-confiável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Endereço</a:t>
            </a:r>
            <a:r>
              <a:rPr lang="pt-BR" dirty="0" smtClean="0"/>
              <a:t> (IP) + </a:t>
            </a:r>
            <a:r>
              <a:rPr lang="pt-BR" dirty="0" smtClean="0">
                <a:solidFill>
                  <a:srgbClr val="0070C0"/>
                </a:solidFill>
              </a:rPr>
              <a:t>Porta</a:t>
            </a:r>
            <a:r>
              <a:rPr lang="pt-BR" dirty="0" smtClean="0"/>
              <a:t> (TCP ou UDP)</a:t>
            </a:r>
          </a:p>
          <a:p>
            <a:pPr lvl="1"/>
            <a:r>
              <a:rPr lang="pt-BR" dirty="0" smtClean="0"/>
              <a:t>Para cada um dos nós da rede</a:t>
            </a:r>
          </a:p>
          <a:p>
            <a:pPr lvl="2"/>
            <a:r>
              <a:rPr lang="pt-BR" dirty="0" smtClean="0"/>
              <a:t>Seja P2P ou Cliente-servidor</a:t>
            </a:r>
          </a:p>
          <a:p>
            <a:pPr lvl="1"/>
            <a:r>
              <a:rPr lang="pt-BR" u="sng" dirty="0" smtClean="0"/>
              <a:t>Exemplo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FF0000"/>
                </a:solidFill>
              </a:rPr>
              <a:t>192.168.0.1</a:t>
            </a:r>
            <a:r>
              <a:rPr lang="pt-BR" dirty="0" smtClean="0"/>
              <a:t>:</a:t>
            </a:r>
            <a:r>
              <a:rPr lang="pt-BR" dirty="0" smtClean="0">
                <a:solidFill>
                  <a:srgbClr val="0070C0"/>
                </a:solidFill>
              </a:rPr>
              <a:t>8080</a:t>
            </a:r>
          </a:p>
          <a:p>
            <a:r>
              <a:rPr lang="pt-BR" b="1" i="1" dirty="0" smtClean="0"/>
              <a:t>Importante</a:t>
            </a:r>
            <a:r>
              <a:rPr lang="pt-BR" dirty="0" smtClean="0"/>
              <a:t>: dependendo da linguagem selecionada e/ou plataforma de aplicação, existirão detalhes específicos (</a:t>
            </a:r>
            <a:r>
              <a:rPr lang="pt-BR" dirty="0" err="1" smtClean="0"/>
              <a:t>APIs</a:t>
            </a:r>
            <a:r>
              <a:rPr lang="pt-BR" dirty="0" smtClean="0"/>
              <a:t>).</a:t>
            </a:r>
          </a:p>
          <a:p>
            <a:endParaRPr lang="pt-BR" dirty="0" smtClean="0"/>
          </a:p>
          <a:p>
            <a:pPr marL="971550" lvl="1" indent="-514350">
              <a:buFont typeface="+mj-lt"/>
              <a:buAutoNum type="arabicPeriod"/>
            </a:pPr>
            <a:endParaRPr lang="pt-BR" sz="2600" dirty="0" smtClean="0"/>
          </a:p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7145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422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do Office</vt:lpstr>
      <vt:lpstr>INTRODUÇÃO AOS  SISTEMAS DISTRIBUÍDOS</vt:lpstr>
      <vt:lpstr>Sistemas Distribuídos</vt:lpstr>
      <vt:lpstr>Sistemas Distribuídos</vt:lpstr>
      <vt:lpstr>APROFUNDE SEUS  CONHECIMENTOS</vt:lpstr>
      <vt:lpstr>Referências</vt:lpstr>
      <vt:lpstr>INTRODUÇÃO AOS  SISTEMAS DISTRIBUÍDOS</vt:lpstr>
      <vt:lpstr>SOCKETS</vt:lpstr>
      <vt:lpstr>Sockets</vt:lpstr>
      <vt:lpstr>Sockets</vt:lpstr>
      <vt:lpstr>Sockets</vt:lpstr>
      <vt:lpstr>Sockets</vt:lpstr>
      <vt:lpstr>Sockets - Funções</vt:lpstr>
      <vt:lpstr>Sockets - Funções</vt:lpstr>
      <vt:lpstr>Sockets - Funções</vt:lpstr>
      <vt:lpstr>Sockets - Funções</vt:lpstr>
      <vt:lpstr>SOCKETS</vt:lpstr>
      <vt:lpstr>INTRODUÇÃO AOS  SISTEMAS DISTRIBUÍDOS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Normas para revisão de slides</dc:title>
  <dc:creator>Viviane Favaro Notari</dc:creator>
  <cp:lastModifiedBy>Desktop</cp:lastModifiedBy>
  <cp:revision>308</cp:revision>
  <dcterms:created xsi:type="dcterms:W3CDTF">2014-11-19T13:41:35Z</dcterms:created>
  <dcterms:modified xsi:type="dcterms:W3CDTF">2018-08-31T12:50:38Z</dcterms:modified>
</cp:coreProperties>
</file>