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29" r:id="rId2"/>
    <p:sldId id="317" r:id="rId3"/>
    <p:sldId id="330" r:id="rId4"/>
    <p:sldId id="333" r:id="rId5"/>
    <p:sldId id="331" r:id="rId6"/>
    <p:sldId id="332" r:id="rId7"/>
    <p:sldId id="334" r:id="rId8"/>
    <p:sldId id="335" r:id="rId9"/>
    <p:sldId id="353" r:id="rId10"/>
    <p:sldId id="341" r:id="rId11"/>
    <p:sldId id="342" r:id="rId12"/>
    <p:sldId id="337" r:id="rId13"/>
    <p:sldId id="354" r:id="rId14"/>
    <p:sldId id="343" r:id="rId15"/>
    <p:sldId id="344" r:id="rId16"/>
    <p:sldId id="336" r:id="rId17"/>
    <p:sldId id="355" r:id="rId18"/>
    <p:sldId id="345" r:id="rId19"/>
    <p:sldId id="346" r:id="rId20"/>
    <p:sldId id="338" r:id="rId21"/>
    <p:sldId id="356" r:id="rId22"/>
    <p:sldId id="349" r:id="rId23"/>
    <p:sldId id="347" r:id="rId24"/>
    <p:sldId id="340" r:id="rId25"/>
    <p:sldId id="357" r:id="rId26"/>
    <p:sldId id="350" r:id="rId27"/>
    <p:sldId id="348" r:id="rId28"/>
    <p:sldId id="339" r:id="rId29"/>
    <p:sldId id="358" r:id="rId30"/>
    <p:sldId id="351" r:id="rId31"/>
    <p:sldId id="352" r:id="rId3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 initials="K" lastIdx="3" clrIdx="0">
    <p:extLst>
      <p:ext uri="{19B8F6BF-5375-455C-9EA6-DF929625EA0E}">
        <p15:presenceInfo xmlns:p15="http://schemas.microsoft.com/office/powerpoint/2012/main" userId="Karen" providerId="None"/>
      </p:ext>
    </p:extLst>
  </p:cmAuthor>
  <p:cmAuthor id="2" name="Karen Cristina Camargo" initials="KC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80" d="100"/>
          <a:sy n="80" d="100"/>
        </p:scale>
        <p:origin x="66" y="8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89527-0E7D-4898-AE28-1516C6B8BB28}" type="datetimeFigureOut">
              <a:rPr lang="pt-BR" smtClean="0"/>
              <a:t>31/08/2018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C8A6A-D854-413B-9C1E-C27386C18113}" type="slidenum">
              <a:rPr lang="pt-BR" smtClean="0"/>
              <a:t>‹#›</a:t>
            </a:fld>
            <a:endParaRPr lang="pt-BR"/>
          </a:p>
        </p:txBody>
      </p:sp>
    </p:spTree>
    <p:extLst>
      <p:ext uri="{BB962C8B-B14F-4D97-AF65-F5344CB8AC3E}">
        <p14:creationId xmlns:p14="http://schemas.microsoft.com/office/powerpoint/2010/main" val="3205076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407269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204330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204986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71242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429011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314484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363744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259097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149291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260669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B09DD864-C365-4B59-ACE3-327C9F252DA1}" type="datetimeFigureOut">
              <a:rPr lang="pt-BR" smtClean="0"/>
              <a:t>31/08/2018</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4520A36A-E45B-48DE-BA89-ECE86D6205A1}" type="slidenum">
              <a:rPr lang="pt-BR" smtClean="0"/>
              <a:t>‹#›</a:t>
            </a:fld>
            <a:endParaRPr lang="pt-BR"/>
          </a:p>
        </p:txBody>
      </p:sp>
    </p:spTree>
    <p:extLst>
      <p:ext uri="{BB962C8B-B14F-4D97-AF65-F5344CB8AC3E}">
        <p14:creationId xmlns:p14="http://schemas.microsoft.com/office/powerpoint/2010/main" val="156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CaixaDeTexto 6"/>
          <p:cNvSpPr txBox="1"/>
          <p:nvPr userDrawn="1"/>
        </p:nvSpPr>
        <p:spPr>
          <a:xfrm>
            <a:off x="8619140" y="6516052"/>
            <a:ext cx="476412" cy="307777"/>
          </a:xfrm>
          <a:prstGeom prst="rect">
            <a:avLst/>
          </a:prstGeom>
          <a:noFill/>
        </p:spPr>
        <p:txBody>
          <a:bodyPr wrap="none" rtlCol="0">
            <a:spAutoFit/>
          </a:bodyPr>
          <a:lstStyle/>
          <a:p>
            <a:pPr algn="r"/>
            <a:fld id="{AE6E9785-E17A-47A1-98F2-38B3C5E56AFE}" type="slidenum">
              <a:rPr lang="pt-BR" sz="1400" smtClean="0">
                <a:latin typeface="Arial" panose="020B0604020202020204" pitchFamily="34" charset="0"/>
                <a:cs typeface="Arial" panose="020B0604020202020204" pitchFamily="34" charset="0"/>
              </a:rPr>
              <a:pPr algn="r"/>
              <a:t>‹#›</a:t>
            </a:fld>
            <a:endParaRPr lang="pt-B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54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spcBef>
          <a:spcPct val="0"/>
        </a:spcBef>
        <a:buNone/>
        <a:defRPr sz="3200" b="1" kern="1200">
          <a:solidFill>
            <a:srgbClr val="3366CC"/>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dirty="0" smtClean="0"/>
              <a:t>LOGISIM</a:t>
            </a:r>
            <a:endParaRPr lang="pt-BR" dirty="0"/>
          </a:p>
        </p:txBody>
      </p:sp>
      <p:sp>
        <p:nvSpPr>
          <p:cNvPr id="3" name="CaixaDeTexto 2"/>
          <p:cNvSpPr txBox="1"/>
          <p:nvPr/>
        </p:nvSpPr>
        <p:spPr>
          <a:xfrm>
            <a:off x="1137" y="4725144"/>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2334801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LOGISIM</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55549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- 1</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1903446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pPr marL="514350" indent="-514350">
              <a:buFont typeface="+mj-lt"/>
              <a:buAutoNum type="arabicPeriod"/>
            </a:pPr>
            <a:r>
              <a:rPr lang="pt-BR" dirty="0" smtClean="0"/>
              <a:t>Considere que A, B e C são os sinais de entrada e que S é a saída. Considere também que o sinal de mais (+) simboliza disjunção, o ponto (.) corresponde à conjunção e o símbolo til (~) é a negação. Assim, desenvolva um circuito lógico que corresponda à seguinte expressão:</a:t>
            </a:r>
          </a:p>
          <a:p>
            <a:pPr marL="0" indent="0">
              <a:buNone/>
            </a:pPr>
            <a:endParaRPr lang="pt-BR" dirty="0"/>
          </a:p>
          <a:p>
            <a:pPr marL="0" indent="0">
              <a:buNone/>
            </a:pPr>
            <a:r>
              <a:rPr lang="pt-BR" dirty="0" smtClean="0"/>
              <a:t>		S = ~(~(A + B) . (A + C))</a:t>
            </a:r>
          </a:p>
          <a:p>
            <a:pPr marL="0" indent="0">
              <a:buNone/>
            </a:pPr>
            <a:endParaRPr lang="pt-BR" dirty="0" smtClean="0"/>
          </a:p>
          <a:p>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Exercícios</a:t>
            </a:r>
            <a:endParaRPr lang="pt-BR" dirty="0"/>
          </a:p>
        </p:txBody>
      </p:sp>
      <p:sp>
        <p:nvSpPr>
          <p:cNvPr id="5" name="Retângulo 4"/>
          <p:cNvSpPr/>
          <p:nvPr/>
        </p:nvSpPr>
        <p:spPr>
          <a:xfrm>
            <a:off x="1835696" y="5301208"/>
            <a:ext cx="4896544" cy="72008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07460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70617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- 1</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3030460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- 2</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4121551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pPr marL="514350" indent="-514350">
              <a:buFont typeface="+mj-lt"/>
              <a:buAutoNum type="arabicPeriod" startAt="2"/>
            </a:pPr>
            <a:r>
              <a:rPr lang="pt-BR" dirty="0" smtClean="0"/>
              <a:t>Criar, a partir das portas lógicas NOT, AND e OR, uma nova porta lógica que produz uma saída igual a </a:t>
            </a:r>
          </a:p>
          <a:p>
            <a:pPr lvl="1"/>
            <a:r>
              <a:rPr lang="pt-BR" dirty="0" smtClean="0"/>
              <a:t>1, somente quando as duas entradas forem diferentes;</a:t>
            </a:r>
          </a:p>
          <a:p>
            <a:pPr lvl="1"/>
            <a:r>
              <a:rPr lang="pt-BR" dirty="0" smtClean="0"/>
              <a:t>0, quando as entradas forem iguais.</a:t>
            </a:r>
          </a:p>
          <a:p>
            <a:pPr marL="0" indent="0">
              <a:buNone/>
            </a:pPr>
            <a:endParaRPr lang="pt-BR" dirty="0" smtClean="0"/>
          </a:p>
          <a:p>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Exercícios</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461300726"/>
              </p:ext>
            </p:extLst>
          </p:nvPr>
        </p:nvGraphicFramePr>
        <p:xfrm>
          <a:off x="971600" y="4365104"/>
          <a:ext cx="3168351" cy="2286000"/>
        </p:xfrm>
        <a:graphic>
          <a:graphicData uri="http://schemas.openxmlformats.org/drawingml/2006/table">
            <a:tbl>
              <a:tblPr firstRow="1" bandRow="1">
                <a:tableStyleId>{073A0DAA-6AF3-43AB-8588-CEC1D06C72B9}</a:tableStyleId>
              </a:tblPr>
              <a:tblGrid>
                <a:gridCol w="1056117">
                  <a:extLst>
                    <a:ext uri="{9D8B030D-6E8A-4147-A177-3AD203B41FA5}">
                      <a16:colId xmlns:a16="http://schemas.microsoft.com/office/drawing/2014/main" xmlns="" val="1009643267"/>
                    </a:ext>
                  </a:extLst>
                </a:gridCol>
                <a:gridCol w="1056117">
                  <a:extLst>
                    <a:ext uri="{9D8B030D-6E8A-4147-A177-3AD203B41FA5}">
                      <a16:colId xmlns:a16="http://schemas.microsoft.com/office/drawing/2014/main" xmlns="" val="2745785793"/>
                    </a:ext>
                  </a:extLst>
                </a:gridCol>
                <a:gridCol w="1056117">
                  <a:extLst>
                    <a:ext uri="{9D8B030D-6E8A-4147-A177-3AD203B41FA5}">
                      <a16:colId xmlns:a16="http://schemas.microsoft.com/office/drawing/2014/main" xmlns="" val="2113591754"/>
                    </a:ext>
                  </a:extLst>
                </a:gridCol>
              </a:tblGrid>
              <a:tr h="446450">
                <a:tc>
                  <a:txBody>
                    <a:bodyPr/>
                    <a:lstStyle/>
                    <a:p>
                      <a:pPr algn="ctr"/>
                      <a:r>
                        <a:rPr lang="pt-BR" sz="2400" dirty="0" smtClean="0"/>
                        <a:t>E1</a:t>
                      </a:r>
                      <a:endParaRPr lang="pt-BR" sz="2400" dirty="0"/>
                    </a:p>
                  </a:txBody>
                  <a:tcPr/>
                </a:tc>
                <a:tc>
                  <a:txBody>
                    <a:bodyPr/>
                    <a:lstStyle/>
                    <a:p>
                      <a:pPr algn="ctr"/>
                      <a:r>
                        <a:rPr lang="pt-BR" sz="2400" dirty="0" smtClean="0"/>
                        <a:t>E2</a:t>
                      </a:r>
                      <a:endParaRPr lang="pt-BR" sz="2400" dirty="0"/>
                    </a:p>
                  </a:txBody>
                  <a:tcPr/>
                </a:tc>
                <a:tc>
                  <a:txBody>
                    <a:bodyPr/>
                    <a:lstStyle/>
                    <a:p>
                      <a:pPr algn="ctr"/>
                      <a:r>
                        <a:rPr lang="pt-BR" sz="2400" dirty="0" smtClean="0"/>
                        <a:t>S</a:t>
                      </a:r>
                      <a:endParaRPr lang="pt-BR" sz="2400" dirty="0"/>
                    </a:p>
                  </a:txBody>
                  <a:tcPr/>
                </a:tc>
                <a:extLst>
                  <a:ext uri="{0D108BD9-81ED-4DB2-BD59-A6C34878D82A}">
                    <a16:rowId xmlns:a16="http://schemas.microsoft.com/office/drawing/2014/main" xmlns="" val="2975132576"/>
                  </a:ext>
                </a:extLst>
              </a:tr>
              <a:tr h="446450">
                <a:tc>
                  <a:txBody>
                    <a:bodyPr/>
                    <a:lstStyle/>
                    <a:p>
                      <a:pPr algn="ctr"/>
                      <a:r>
                        <a:rPr lang="pt-BR" sz="2400" dirty="0" smtClean="0"/>
                        <a:t>0</a:t>
                      </a:r>
                      <a:endParaRPr lang="pt-BR" sz="2400" dirty="0"/>
                    </a:p>
                  </a:txBody>
                  <a:tcPr/>
                </a:tc>
                <a:tc>
                  <a:txBody>
                    <a:bodyPr/>
                    <a:lstStyle/>
                    <a:p>
                      <a:pPr algn="ctr"/>
                      <a:r>
                        <a:rPr lang="pt-BR" sz="2400" dirty="0" smtClean="0"/>
                        <a:t>0</a:t>
                      </a:r>
                      <a:endParaRPr lang="pt-BR" sz="2400" dirty="0"/>
                    </a:p>
                  </a:txBody>
                  <a:tcPr/>
                </a:tc>
                <a:tc>
                  <a:txBody>
                    <a:bodyPr/>
                    <a:lstStyle/>
                    <a:p>
                      <a:pPr algn="ctr"/>
                      <a:r>
                        <a:rPr lang="pt-BR" sz="2400" dirty="0" smtClean="0"/>
                        <a:t>0</a:t>
                      </a:r>
                      <a:endParaRPr lang="pt-BR" sz="2400" dirty="0"/>
                    </a:p>
                  </a:txBody>
                  <a:tcPr/>
                </a:tc>
                <a:extLst>
                  <a:ext uri="{0D108BD9-81ED-4DB2-BD59-A6C34878D82A}">
                    <a16:rowId xmlns:a16="http://schemas.microsoft.com/office/drawing/2014/main" xmlns="" val="1557572174"/>
                  </a:ext>
                </a:extLst>
              </a:tr>
              <a:tr h="446450">
                <a:tc>
                  <a:txBody>
                    <a:bodyPr/>
                    <a:lstStyle/>
                    <a:p>
                      <a:pPr algn="ctr"/>
                      <a:r>
                        <a:rPr lang="pt-BR" sz="2400" dirty="0" smtClean="0"/>
                        <a:t>0</a:t>
                      </a:r>
                      <a:endParaRPr lang="pt-BR" sz="2400" dirty="0"/>
                    </a:p>
                  </a:txBody>
                  <a:tcPr/>
                </a:tc>
                <a:tc>
                  <a:txBody>
                    <a:bodyPr/>
                    <a:lstStyle/>
                    <a:p>
                      <a:pPr algn="ctr"/>
                      <a:r>
                        <a:rPr lang="pt-BR" sz="2400" dirty="0" smtClean="0"/>
                        <a:t>1</a:t>
                      </a:r>
                      <a:endParaRPr lang="pt-BR" sz="2400" dirty="0"/>
                    </a:p>
                  </a:txBody>
                  <a:tcPr/>
                </a:tc>
                <a:tc>
                  <a:txBody>
                    <a:bodyPr/>
                    <a:lstStyle/>
                    <a:p>
                      <a:pPr algn="ctr"/>
                      <a:r>
                        <a:rPr lang="pt-BR" sz="2400" dirty="0" smtClean="0"/>
                        <a:t>1</a:t>
                      </a:r>
                      <a:endParaRPr lang="pt-BR" sz="2400" dirty="0"/>
                    </a:p>
                  </a:txBody>
                  <a:tcPr/>
                </a:tc>
                <a:extLst>
                  <a:ext uri="{0D108BD9-81ED-4DB2-BD59-A6C34878D82A}">
                    <a16:rowId xmlns:a16="http://schemas.microsoft.com/office/drawing/2014/main" xmlns="" val="2521883218"/>
                  </a:ext>
                </a:extLst>
              </a:tr>
              <a:tr h="446450">
                <a:tc>
                  <a:txBody>
                    <a:bodyPr/>
                    <a:lstStyle/>
                    <a:p>
                      <a:pPr algn="ctr"/>
                      <a:r>
                        <a:rPr lang="pt-BR" sz="2400" dirty="0" smtClean="0"/>
                        <a:t>1</a:t>
                      </a:r>
                      <a:endParaRPr lang="pt-BR" sz="2400" dirty="0"/>
                    </a:p>
                  </a:txBody>
                  <a:tcPr/>
                </a:tc>
                <a:tc>
                  <a:txBody>
                    <a:bodyPr/>
                    <a:lstStyle/>
                    <a:p>
                      <a:pPr algn="ctr"/>
                      <a:r>
                        <a:rPr lang="pt-BR" sz="2400" dirty="0" smtClean="0"/>
                        <a:t>0</a:t>
                      </a:r>
                      <a:endParaRPr lang="pt-BR" sz="2400" dirty="0"/>
                    </a:p>
                  </a:txBody>
                  <a:tcPr/>
                </a:tc>
                <a:tc>
                  <a:txBody>
                    <a:bodyPr/>
                    <a:lstStyle/>
                    <a:p>
                      <a:pPr algn="ctr"/>
                      <a:r>
                        <a:rPr lang="pt-BR" sz="2400" dirty="0" smtClean="0"/>
                        <a:t>1</a:t>
                      </a:r>
                      <a:endParaRPr lang="pt-BR" sz="2400" dirty="0"/>
                    </a:p>
                  </a:txBody>
                  <a:tcPr/>
                </a:tc>
                <a:extLst>
                  <a:ext uri="{0D108BD9-81ED-4DB2-BD59-A6C34878D82A}">
                    <a16:rowId xmlns:a16="http://schemas.microsoft.com/office/drawing/2014/main" xmlns="" val="1705628175"/>
                  </a:ext>
                </a:extLst>
              </a:tr>
              <a:tr h="446450">
                <a:tc>
                  <a:txBody>
                    <a:bodyPr/>
                    <a:lstStyle/>
                    <a:p>
                      <a:pPr algn="ctr"/>
                      <a:r>
                        <a:rPr lang="pt-BR" sz="2400" dirty="0" smtClean="0"/>
                        <a:t>1</a:t>
                      </a:r>
                      <a:endParaRPr lang="pt-BR" sz="2400" dirty="0"/>
                    </a:p>
                  </a:txBody>
                  <a:tcPr/>
                </a:tc>
                <a:tc>
                  <a:txBody>
                    <a:bodyPr/>
                    <a:lstStyle/>
                    <a:p>
                      <a:pPr algn="ctr"/>
                      <a:r>
                        <a:rPr lang="pt-BR" sz="2400" dirty="0" smtClean="0"/>
                        <a:t>1</a:t>
                      </a:r>
                      <a:endParaRPr lang="pt-BR" sz="2400" dirty="0"/>
                    </a:p>
                  </a:txBody>
                  <a:tcPr/>
                </a:tc>
                <a:tc>
                  <a:txBody>
                    <a:bodyPr/>
                    <a:lstStyle/>
                    <a:p>
                      <a:pPr algn="ctr"/>
                      <a:r>
                        <a:rPr lang="pt-BR" sz="2400" dirty="0" smtClean="0"/>
                        <a:t>0</a:t>
                      </a:r>
                      <a:endParaRPr lang="pt-BR" sz="2400" dirty="0"/>
                    </a:p>
                  </a:txBody>
                  <a:tcPr/>
                </a:tc>
                <a:extLst>
                  <a:ext uri="{0D108BD9-81ED-4DB2-BD59-A6C34878D82A}">
                    <a16:rowId xmlns:a16="http://schemas.microsoft.com/office/drawing/2014/main" xmlns="" val="2509101908"/>
                  </a:ext>
                </a:extLst>
              </a:tr>
            </a:tbl>
          </a:graphicData>
        </a:graphic>
      </p:graphicFrame>
      <p:pic>
        <p:nvPicPr>
          <p:cNvPr id="1026" name="Picture 2" descr="Resultado de imagem para x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9923" y="4797152"/>
            <a:ext cx="3074268" cy="153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46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47201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- 2</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1869629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- 3</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3936821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p:nvPr/>
        </p:nvPicPr>
        <p:blipFill>
          <a:blip r:embed="rId2"/>
          <a:stretch/>
        </p:blipFill>
        <p:spPr>
          <a:xfrm>
            <a:off x="1331640" y="3212976"/>
            <a:ext cx="6480720" cy="2119256"/>
          </a:xfrm>
          <a:prstGeom prst="rect">
            <a:avLst/>
          </a:prstGeom>
          <a:ln>
            <a:noFill/>
          </a:ln>
        </p:spPr>
      </p:pic>
      <p:sp>
        <p:nvSpPr>
          <p:cNvPr id="3" name="Espaço Reservado para Conteúdo 2"/>
          <p:cNvSpPr>
            <a:spLocks noGrp="1"/>
          </p:cNvSpPr>
          <p:nvPr>
            <p:ph idx="1"/>
          </p:nvPr>
        </p:nvSpPr>
        <p:spPr>
          <a:xfrm>
            <a:off x="179512" y="1268761"/>
            <a:ext cx="8784976" cy="5589239"/>
          </a:xfrm>
        </p:spPr>
        <p:txBody>
          <a:bodyPr>
            <a:noAutofit/>
          </a:bodyPr>
          <a:lstStyle/>
          <a:p>
            <a:r>
              <a:rPr lang="pt-BR" b="1" dirty="0" err="1" smtClean="0"/>
              <a:t>Logisim</a:t>
            </a:r>
            <a:endParaRPr lang="pt-BR" sz="2400" dirty="0" smtClean="0"/>
          </a:p>
          <a:p>
            <a:pPr lvl="1"/>
            <a:r>
              <a:rPr lang="pt-BR" sz="2600" dirty="0" smtClean="0"/>
              <a:t>Design e simulação de circuitos digitais</a:t>
            </a:r>
          </a:p>
          <a:p>
            <a:pPr lvl="2"/>
            <a:r>
              <a:rPr lang="pt-BR" sz="2600" dirty="0" smtClean="0"/>
              <a:t>Testar tabelas verdade</a:t>
            </a:r>
          </a:p>
          <a:p>
            <a:pPr lvl="2"/>
            <a:r>
              <a:rPr lang="pt-BR" sz="2600" dirty="0" smtClean="0"/>
              <a:t>Testar portas lógicas e chips diversos</a:t>
            </a:r>
          </a:p>
          <a:p>
            <a:pPr lvl="2"/>
            <a:endParaRPr lang="pt-BR" sz="2600" dirty="0"/>
          </a:p>
          <a:p>
            <a:pPr lvl="2"/>
            <a:endParaRPr lang="pt-BR" sz="2600" dirty="0" smtClean="0"/>
          </a:p>
          <a:p>
            <a:pPr marL="914400" lvl="2" indent="0">
              <a:buNone/>
            </a:pPr>
            <a:endParaRPr lang="pt-BR" sz="2600" dirty="0" smtClean="0"/>
          </a:p>
          <a:p>
            <a:pPr lvl="2"/>
            <a:endParaRPr lang="pt-BR" sz="2600" dirty="0" smtClean="0"/>
          </a:p>
          <a:p>
            <a:pPr lvl="1"/>
            <a:r>
              <a:rPr lang="pt-BR" sz="2600" dirty="0" smtClean="0"/>
              <a:t>Liberado sob os termos da GNU GPL, </a:t>
            </a:r>
            <a:r>
              <a:rPr lang="pt-BR" sz="2600" dirty="0" err="1" smtClean="0"/>
              <a:t>version</a:t>
            </a:r>
            <a:r>
              <a:rPr lang="pt-BR" sz="2600" dirty="0" smtClean="0"/>
              <a:t> 2.</a:t>
            </a:r>
          </a:p>
          <a:p>
            <a:pPr lvl="1"/>
            <a:r>
              <a:rPr lang="pt-BR" sz="2600" dirty="0" smtClean="0"/>
              <a:t>Download </a:t>
            </a:r>
            <a:r>
              <a:rPr lang="pt-BR" sz="2600" dirty="0"/>
              <a:t>gratuito: </a:t>
            </a:r>
            <a:r>
              <a:rPr lang="pt-BR" sz="1400" dirty="0"/>
              <a:t>https://sourceforge.net/projects/circuit</a:t>
            </a:r>
            <a:r>
              <a:rPr lang="pt-BR" sz="1400" dirty="0" smtClean="0"/>
              <a:t>/</a:t>
            </a:r>
          </a:p>
          <a:p>
            <a:pPr lvl="1"/>
            <a:endParaRPr lang="pt-BR" sz="2600" dirty="0" smtClean="0"/>
          </a:p>
          <a:p>
            <a:pPr marL="457200" lvl="1" indent="0">
              <a:buNone/>
            </a:pPr>
            <a:endParaRPr lang="pt-BR" sz="2600" dirty="0" smtClean="0"/>
          </a:p>
        </p:txBody>
      </p:sp>
      <p:sp>
        <p:nvSpPr>
          <p:cNvPr id="2" name="Título 1"/>
          <p:cNvSpPr>
            <a:spLocks noGrp="1"/>
          </p:cNvSpPr>
          <p:nvPr>
            <p:ph type="title"/>
          </p:nvPr>
        </p:nvSpPr>
        <p:spPr>
          <a:xfrm>
            <a:off x="755576" y="53752"/>
            <a:ext cx="8265096" cy="1143000"/>
          </a:xfrm>
        </p:spPr>
        <p:txBody>
          <a:bodyPr/>
          <a:lstStyle/>
          <a:p>
            <a:r>
              <a:rPr lang="pt-BR" dirty="0" smtClean="0"/>
              <a:t>Simulador de Circuitos</a:t>
            </a:r>
            <a:endParaRPr lang="pt-BR" dirty="0"/>
          </a:p>
        </p:txBody>
      </p:sp>
    </p:spTree>
    <p:extLst>
      <p:ext uri="{BB962C8B-B14F-4D97-AF65-F5344CB8AC3E}">
        <p14:creationId xmlns:p14="http://schemas.microsoft.com/office/powerpoint/2010/main" val="1304147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pPr marL="514350" indent="-514350">
              <a:buFont typeface="+mj-lt"/>
              <a:buAutoNum type="arabicPeriod" startAt="3"/>
            </a:pPr>
            <a:r>
              <a:rPr lang="pt-BR" dirty="0" smtClean="0"/>
              <a:t>Desenvolva um circuito lógico para o acionamento de uma prensa hidráulica. O equipamento ira funcionar somente caso as duas alavancas A e B sejam acionadas simultaneamente, ou, caso o botão C seja pressionado.</a:t>
            </a:r>
          </a:p>
          <a:p>
            <a:pPr marL="514350" indent="-514350">
              <a:buFont typeface="+mj-lt"/>
              <a:buAutoNum type="arabicPeriod" startAt="3"/>
            </a:pPr>
            <a:endParaRPr lang="pt-BR" dirty="0"/>
          </a:p>
          <a:p>
            <a:pPr marL="0" indent="0">
              <a:buNone/>
            </a:pPr>
            <a:endParaRPr lang="pt-BR" dirty="0" smtClean="0"/>
          </a:p>
          <a:p>
            <a:pPr marL="0" indent="0">
              <a:buNone/>
            </a:pPr>
            <a:endParaRPr lang="pt-BR" dirty="0" smtClean="0"/>
          </a:p>
          <a:p>
            <a:pPr marL="0" indent="0">
              <a:buNone/>
            </a:pPr>
            <a:endParaRPr lang="pt-BR" dirty="0"/>
          </a:p>
          <a:p>
            <a:endParaRPr lang="pt-BR" sz="1600" dirty="0" smtClean="0"/>
          </a:p>
          <a:p>
            <a:pPr lvl="1"/>
            <a:endParaRPr lang="pt-BR" sz="1600" dirty="0" smtClean="0"/>
          </a:p>
          <a:p>
            <a:pPr marL="457200" lvl="1" indent="0">
              <a:buNone/>
            </a:pPr>
            <a:endParaRPr lang="pt-BR" sz="1600" dirty="0" smtClean="0"/>
          </a:p>
        </p:txBody>
      </p:sp>
      <p:sp>
        <p:nvSpPr>
          <p:cNvPr id="2" name="Título 1"/>
          <p:cNvSpPr>
            <a:spLocks noGrp="1"/>
          </p:cNvSpPr>
          <p:nvPr>
            <p:ph type="title"/>
          </p:nvPr>
        </p:nvSpPr>
        <p:spPr>
          <a:xfrm>
            <a:off x="755576" y="53752"/>
            <a:ext cx="8265096" cy="1143000"/>
          </a:xfrm>
        </p:spPr>
        <p:txBody>
          <a:bodyPr/>
          <a:lstStyle/>
          <a:p>
            <a:r>
              <a:rPr lang="pt-BR" dirty="0" smtClean="0"/>
              <a:t>Exercícios</a:t>
            </a:r>
            <a:endParaRPr lang="pt-BR" dirty="0"/>
          </a:p>
        </p:txBody>
      </p:sp>
      <p:pic>
        <p:nvPicPr>
          <p:cNvPr id="4" name="Picture 2"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861048"/>
            <a:ext cx="3816424" cy="238082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5220072" y="6241876"/>
            <a:ext cx="891591" cy="184666"/>
          </a:xfrm>
          <a:prstGeom prst="rect">
            <a:avLst/>
          </a:prstGeom>
          <a:noFill/>
        </p:spPr>
        <p:txBody>
          <a:bodyPr wrap="none" rtlCol="0">
            <a:spAutoFit/>
          </a:bodyPr>
          <a:lstStyle/>
          <a:p>
            <a:r>
              <a:rPr lang="pt-BR" sz="600" dirty="0" smtClean="0"/>
              <a:t>Imagem: </a:t>
            </a:r>
            <a:r>
              <a:rPr lang="pt-BR" sz="600" dirty="0" err="1" smtClean="0"/>
              <a:t>Shutterstock</a:t>
            </a:r>
            <a:r>
              <a:rPr lang="pt-BR" sz="600" dirty="0" smtClean="0"/>
              <a:t>.</a:t>
            </a:r>
            <a:endParaRPr lang="pt-BR" sz="600" dirty="0"/>
          </a:p>
        </p:txBody>
      </p:sp>
    </p:spTree>
    <p:extLst>
      <p:ext uri="{BB962C8B-B14F-4D97-AF65-F5344CB8AC3E}">
        <p14:creationId xmlns:p14="http://schemas.microsoft.com/office/powerpoint/2010/main" val="2309379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1037544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- 3</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3334762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- 4</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2793721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pPr marL="514350" indent="-514350">
              <a:buFont typeface="+mj-lt"/>
              <a:buAutoNum type="arabicPeriod" startAt="4"/>
            </a:pPr>
            <a:r>
              <a:rPr lang="pt-BR" sz="3000" dirty="0" smtClean="0"/>
              <a:t>Considere o sistema de alarme de uma agência bancária. Existe um sensor de movimento posicionado na única entrada do prédio. Existe um conjunto de sensores de fumaça conectados a uma central de incêndio. Existem, ainda, sensores de vibração junto aos caixas eletrônicos interconectados por uma central. Desenvolva um circuito lógico que modele os sinais gerados pelos sensores. Caso algum dos sinais esteja ativo, o alarme deve ser disparado.</a:t>
            </a:r>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Exercícios</a:t>
            </a:r>
            <a:endParaRPr lang="pt-BR" dirty="0"/>
          </a:p>
        </p:txBody>
      </p:sp>
    </p:spTree>
    <p:extLst>
      <p:ext uri="{BB962C8B-B14F-4D97-AF65-F5344CB8AC3E}">
        <p14:creationId xmlns:p14="http://schemas.microsoft.com/office/powerpoint/2010/main" val="2423111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2476402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- 4</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1534291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- 5</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1976497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pPr marL="514350" indent="-514350">
              <a:buFont typeface="+mj-lt"/>
              <a:buAutoNum type="arabicPeriod" startAt="5"/>
            </a:pPr>
            <a:r>
              <a:rPr lang="pt-BR" sz="3000" dirty="0" smtClean="0"/>
              <a:t>Incremente o circuito referente ao alarme do banco, do exercício anterior, para que ele controle o acesso ao cofre da agência, considerando o seguinte. Para que a porta do cofre seja aberta existem alguns pré-requisitos:</a:t>
            </a:r>
          </a:p>
          <a:p>
            <a:r>
              <a:rPr lang="pt-BR" sz="3000" dirty="0" smtClean="0"/>
              <a:t>O alarme não pode estar disparado;</a:t>
            </a:r>
          </a:p>
          <a:p>
            <a:r>
              <a:rPr lang="pt-BR" sz="3000" dirty="0" smtClean="0"/>
              <a:t>O cofre só se abre quando duas pessoas específicas inserirem suas impressões digitais:</a:t>
            </a:r>
          </a:p>
          <a:p>
            <a:pPr lvl="1"/>
            <a:r>
              <a:rPr lang="pt-BR" sz="2600" dirty="0" smtClean="0"/>
              <a:t>O diretor geral da agência;</a:t>
            </a:r>
          </a:p>
          <a:p>
            <a:pPr lvl="1"/>
            <a:r>
              <a:rPr lang="pt-BR" sz="2600" dirty="0" smtClean="0"/>
              <a:t>O gerente pessoa jurídica ou o tesoureiro.</a:t>
            </a:r>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Exercícios</a:t>
            </a:r>
            <a:endParaRPr lang="pt-BR" dirty="0"/>
          </a:p>
        </p:txBody>
      </p:sp>
    </p:spTree>
    <p:extLst>
      <p:ext uri="{BB962C8B-B14F-4D97-AF65-F5344CB8AC3E}">
        <p14:creationId xmlns:p14="http://schemas.microsoft.com/office/powerpoint/2010/main" val="90292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104453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b="1" dirty="0" smtClean="0"/>
              <a:t>Componentes essenciais em circuitos do LOGISIM:</a:t>
            </a:r>
          </a:p>
          <a:p>
            <a:pPr lvl="1"/>
            <a:r>
              <a:rPr lang="pt-BR" dirty="0" smtClean="0"/>
              <a:t>Entrada de valor para o circuito (1 a 8 bits).</a:t>
            </a:r>
          </a:p>
          <a:p>
            <a:pPr lvl="1"/>
            <a:r>
              <a:rPr lang="pt-BR" dirty="0" smtClean="0"/>
              <a:t>Saída de valor do circuito (1 a 8 bits).</a:t>
            </a:r>
          </a:p>
          <a:p>
            <a:pPr lvl="1"/>
            <a:r>
              <a:rPr lang="pt-BR" dirty="0" smtClean="0"/>
              <a:t>Porta NOT: inverte o valor recebido.</a:t>
            </a:r>
          </a:p>
          <a:p>
            <a:pPr lvl="1"/>
            <a:r>
              <a:rPr lang="pt-BR" dirty="0" smtClean="0"/>
              <a:t>Porta AND: executa a conjunção entre 2 valores.</a:t>
            </a:r>
          </a:p>
          <a:p>
            <a:pPr lvl="1"/>
            <a:r>
              <a:rPr lang="pt-BR" dirty="0" smtClean="0"/>
              <a:t>Porta OR: executa a disjunção entre 2 valores.</a:t>
            </a:r>
          </a:p>
          <a:p>
            <a:pPr lvl="1"/>
            <a:r>
              <a:rPr lang="pt-BR" dirty="0" smtClean="0"/>
              <a:t>Conectar: pluga um “fio” entre dois componentes.</a:t>
            </a:r>
          </a:p>
          <a:p>
            <a:pPr lvl="1"/>
            <a:r>
              <a:rPr lang="pt-BR" dirty="0" smtClean="0"/>
              <a:t>Rótulo/Texto: apenas “comentários”, “nomes”.</a:t>
            </a:r>
          </a:p>
          <a:p>
            <a:pPr lvl="1"/>
            <a:r>
              <a:rPr lang="pt-BR" dirty="0" smtClean="0"/>
              <a:t>Selecionar: marca componentes para edita-los.</a:t>
            </a:r>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a:t>LOGISIM - Componentes</a:t>
            </a:r>
          </a:p>
        </p:txBody>
      </p:sp>
      <p:pic>
        <p:nvPicPr>
          <p:cNvPr id="4" name="Imagem 3"/>
          <p:cNvPicPr>
            <a:picLocks noChangeAspect="1"/>
          </p:cNvPicPr>
          <p:nvPr/>
        </p:nvPicPr>
        <p:blipFill>
          <a:blip r:embed="rId2"/>
          <a:stretch>
            <a:fillRect/>
          </a:stretch>
        </p:blipFill>
        <p:spPr>
          <a:xfrm>
            <a:off x="26848" y="2437916"/>
            <a:ext cx="645842" cy="4016328"/>
          </a:xfrm>
          <a:prstGeom prst="rect">
            <a:avLst/>
          </a:prstGeom>
        </p:spPr>
      </p:pic>
    </p:spTree>
    <p:extLst>
      <p:ext uri="{BB962C8B-B14F-4D97-AF65-F5344CB8AC3E}">
        <p14:creationId xmlns:p14="http://schemas.microsoft.com/office/powerpoint/2010/main" val="686334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sz="4400" dirty="0" smtClean="0"/>
              <a:t>EXERCÍCIOS - 5</a:t>
            </a:r>
            <a:endParaRPr lang="pt-BR" sz="4400" dirty="0"/>
          </a:p>
        </p:txBody>
      </p:sp>
      <p:sp>
        <p:nvSpPr>
          <p:cNvPr id="3" name="CaixaDeTexto 2"/>
          <p:cNvSpPr txBox="1"/>
          <p:nvPr/>
        </p:nvSpPr>
        <p:spPr>
          <a:xfrm>
            <a:off x="0" y="6093296"/>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484412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068960"/>
            <a:ext cx="9144000" cy="1470025"/>
          </a:xfrm>
        </p:spPr>
        <p:txBody>
          <a:bodyPr>
            <a:normAutofit/>
          </a:bodyPr>
          <a:lstStyle/>
          <a:p>
            <a:pPr algn="ctr"/>
            <a:r>
              <a:rPr lang="pt-BR" dirty="0" smtClean="0"/>
              <a:t>LOGISIM</a:t>
            </a:r>
            <a:endParaRPr lang="pt-BR" dirty="0"/>
          </a:p>
        </p:txBody>
      </p:sp>
      <p:sp>
        <p:nvSpPr>
          <p:cNvPr id="3" name="CaixaDeTexto 2"/>
          <p:cNvSpPr txBox="1"/>
          <p:nvPr/>
        </p:nvSpPr>
        <p:spPr>
          <a:xfrm>
            <a:off x="1137" y="4725144"/>
            <a:ext cx="9144000" cy="584775"/>
          </a:xfrm>
          <a:prstGeom prst="rect">
            <a:avLst/>
          </a:prstGeom>
          <a:noFill/>
        </p:spPr>
        <p:txBody>
          <a:bodyPr wrap="square" rtlCol="0">
            <a:spAutoFit/>
          </a:bodyPr>
          <a:lstStyle/>
          <a:p>
            <a:pPr algn="ctr"/>
            <a:r>
              <a:rPr lang="pt-BR" sz="3200" dirty="0" smtClean="0">
                <a:latin typeface="Arial" pitchFamily="34" charset="0"/>
                <a:cs typeface="Arial" pitchFamily="34" charset="0"/>
              </a:rPr>
              <a:t>Prof. Me. Pietro Martins de Oliveira</a:t>
            </a:r>
            <a:endParaRPr lang="pt-BR" sz="3200" dirty="0">
              <a:latin typeface="Arial" pitchFamily="34" charset="0"/>
              <a:cs typeface="Arial" pitchFamily="34" charset="0"/>
            </a:endParaRPr>
          </a:p>
        </p:txBody>
      </p:sp>
    </p:spTree>
    <p:extLst>
      <p:ext uri="{BB962C8B-B14F-4D97-AF65-F5344CB8AC3E}">
        <p14:creationId xmlns:p14="http://schemas.microsoft.com/office/powerpoint/2010/main" val="4010397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b="1" dirty="0" smtClean="0"/>
              <a:t>Componentes essenciais em circuitos do LOGISIM:</a:t>
            </a:r>
          </a:p>
          <a:p>
            <a:pPr lvl="1"/>
            <a:r>
              <a:rPr lang="pt-BR" dirty="0" smtClean="0"/>
              <a:t>Testar o circuito (execução).</a:t>
            </a:r>
          </a:p>
          <a:p>
            <a:pPr lvl="1"/>
            <a:r>
              <a:rPr lang="pt-BR" dirty="0" smtClean="0"/>
              <a:t>Botão: apertado = 1; solto = 0.</a:t>
            </a:r>
          </a:p>
          <a:p>
            <a:pPr lvl="1"/>
            <a:r>
              <a:rPr lang="pt-BR" dirty="0" smtClean="0"/>
              <a:t>LED: aceso = 1; apagado = 0.</a:t>
            </a:r>
          </a:p>
          <a:p>
            <a:r>
              <a:rPr lang="pt-BR" b="1" dirty="0" smtClean="0"/>
              <a:t>Existem diversos outros componentes:</a:t>
            </a:r>
          </a:p>
          <a:p>
            <a:pPr lvl="1"/>
            <a:r>
              <a:rPr lang="pt-BR" dirty="0" smtClean="0"/>
              <a:t>Outras portas lógicas como a XOR, dispositivo de </a:t>
            </a:r>
            <a:r>
              <a:rPr lang="pt-BR" dirty="0" err="1" smtClean="0"/>
              <a:t>clock</a:t>
            </a:r>
            <a:r>
              <a:rPr lang="pt-BR" dirty="0" smtClean="0"/>
              <a:t>, fio terra, multiplexadores, decodificadores, circuitos aritméticos, circuitos de memória, circuitos de entrada e saída.</a:t>
            </a:r>
          </a:p>
          <a:p>
            <a:pPr lvl="1"/>
            <a:r>
              <a:rPr lang="pt-BR" dirty="0"/>
              <a:t>É possível exportar um </a:t>
            </a:r>
            <a:r>
              <a:rPr lang="pt-BR" dirty="0" smtClean="0"/>
              <a:t>circuito: GIF; PNG; JPEG</a:t>
            </a:r>
            <a:r>
              <a:rPr lang="pt-BR" dirty="0"/>
              <a:t>.</a:t>
            </a:r>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a:t>LOGISIM - Componentes</a:t>
            </a:r>
          </a:p>
        </p:txBody>
      </p:sp>
      <p:pic>
        <p:nvPicPr>
          <p:cNvPr id="5" name="Imagem 4"/>
          <p:cNvPicPr>
            <a:picLocks noChangeAspect="1"/>
          </p:cNvPicPr>
          <p:nvPr/>
        </p:nvPicPr>
        <p:blipFill>
          <a:blip r:embed="rId2"/>
          <a:stretch>
            <a:fillRect/>
          </a:stretch>
        </p:blipFill>
        <p:spPr>
          <a:xfrm>
            <a:off x="74840" y="2256703"/>
            <a:ext cx="552244" cy="1626053"/>
          </a:xfrm>
          <a:prstGeom prst="rect">
            <a:avLst/>
          </a:prstGeom>
        </p:spPr>
      </p:pic>
    </p:spTree>
    <p:extLst>
      <p:ext uri="{BB962C8B-B14F-4D97-AF65-F5344CB8AC3E}">
        <p14:creationId xmlns:p14="http://schemas.microsoft.com/office/powerpoint/2010/main" val="116114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b="1" dirty="0" smtClean="0"/>
              <a:t>Propriedades de um componente:</a:t>
            </a:r>
          </a:p>
          <a:p>
            <a:pPr lvl="1"/>
            <a:r>
              <a:rPr lang="pt-BR" dirty="0" smtClean="0"/>
              <a:t>Posição: esquerda, direita, etc</a:t>
            </a:r>
          </a:p>
          <a:p>
            <a:pPr lvl="1"/>
            <a:r>
              <a:rPr lang="pt-BR" dirty="0" smtClean="0"/>
              <a:t>Bits de dados: número de bits que o componente trata</a:t>
            </a:r>
          </a:p>
          <a:p>
            <a:pPr lvl="1"/>
            <a:r>
              <a:rPr lang="pt-BR" dirty="0" smtClean="0"/>
              <a:t>Tamanho da porta: pequena, média, grande, etc</a:t>
            </a:r>
          </a:p>
          <a:p>
            <a:pPr lvl="1"/>
            <a:r>
              <a:rPr lang="pt-BR" dirty="0" smtClean="0"/>
              <a:t>Valor de saída: range de valores que o componente aceita – se for 1 bit, temos 0 ou 1 como saída, por exemplo</a:t>
            </a:r>
          </a:p>
          <a:p>
            <a:pPr lvl="1"/>
            <a:r>
              <a:rPr lang="pt-BR" dirty="0" smtClean="0"/>
              <a:t>Rótulo: texto que dá um nome ou uma descrição do componente</a:t>
            </a:r>
          </a:p>
          <a:p>
            <a:pPr lvl="1"/>
            <a:r>
              <a:rPr lang="pt-BR" dirty="0" smtClean="0"/>
              <a:t>Fonte do rótulo: fonte, tamanho, negrito, etc</a:t>
            </a:r>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LOGISIM - Componentes</a:t>
            </a:r>
            <a:endParaRPr lang="pt-BR" dirty="0"/>
          </a:p>
        </p:txBody>
      </p:sp>
    </p:spTree>
    <p:extLst>
      <p:ext uri="{BB962C8B-B14F-4D97-AF65-F5344CB8AC3E}">
        <p14:creationId xmlns:p14="http://schemas.microsoft.com/office/powerpoint/2010/main" val="87488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b="1" dirty="0" smtClean="0"/>
              <a:t>Circuito inversor (Porta NOT)</a:t>
            </a:r>
          </a:p>
          <a:p>
            <a:pPr marL="0" indent="0">
              <a:buNone/>
            </a:pPr>
            <a:endParaRPr lang="pt-BR" dirty="0" smtClean="0"/>
          </a:p>
          <a:p>
            <a:r>
              <a:rPr lang="pt-BR" b="1" dirty="0" smtClean="0"/>
              <a:t>Circuito com conjunção (Porta AND)</a:t>
            </a:r>
          </a:p>
          <a:p>
            <a:endParaRPr lang="pt-BR" dirty="0"/>
          </a:p>
          <a:p>
            <a:endParaRPr lang="pt-BR" dirty="0" smtClean="0"/>
          </a:p>
          <a:p>
            <a:endParaRPr lang="pt-BR" dirty="0" smtClean="0"/>
          </a:p>
          <a:p>
            <a:r>
              <a:rPr lang="pt-BR" b="1" dirty="0" smtClean="0"/>
              <a:t>Circuito com disjunção (Porta OR)</a:t>
            </a:r>
          </a:p>
          <a:p>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LOGISIM - Exemplos</a:t>
            </a:r>
            <a:endParaRPr lang="pt-BR" dirty="0"/>
          </a:p>
        </p:txBody>
      </p:sp>
      <p:pic>
        <p:nvPicPr>
          <p:cNvPr id="4" name="Imagem 3"/>
          <p:cNvPicPr>
            <a:picLocks noChangeAspect="1"/>
          </p:cNvPicPr>
          <p:nvPr/>
        </p:nvPicPr>
        <p:blipFill>
          <a:blip r:embed="rId2"/>
          <a:stretch>
            <a:fillRect/>
          </a:stretch>
        </p:blipFill>
        <p:spPr>
          <a:xfrm>
            <a:off x="611560" y="1874203"/>
            <a:ext cx="4967533" cy="602531"/>
          </a:xfrm>
          <a:prstGeom prst="rect">
            <a:avLst/>
          </a:prstGeom>
        </p:spPr>
      </p:pic>
      <p:pic>
        <p:nvPicPr>
          <p:cNvPr id="5" name="Imagem 4"/>
          <p:cNvPicPr>
            <a:picLocks noChangeAspect="1"/>
          </p:cNvPicPr>
          <p:nvPr/>
        </p:nvPicPr>
        <p:blipFill>
          <a:blip r:embed="rId3"/>
          <a:stretch>
            <a:fillRect/>
          </a:stretch>
        </p:blipFill>
        <p:spPr>
          <a:xfrm>
            <a:off x="611560" y="3154616"/>
            <a:ext cx="5010289" cy="1512540"/>
          </a:xfrm>
          <a:prstGeom prst="rect">
            <a:avLst/>
          </a:prstGeom>
        </p:spPr>
      </p:pic>
      <p:pic>
        <p:nvPicPr>
          <p:cNvPr id="6" name="Imagem 5"/>
          <p:cNvPicPr>
            <a:picLocks noChangeAspect="1"/>
          </p:cNvPicPr>
          <p:nvPr/>
        </p:nvPicPr>
        <p:blipFill>
          <a:blip r:embed="rId4"/>
          <a:stretch>
            <a:fillRect/>
          </a:stretch>
        </p:blipFill>
        <p:spPr>
          <a:xfrm>
            <a:off x="653297" y="5345038"/>
            <a:ext cx="4968552" cy="1503994"/>
          </a:xfrm>
          <a:prstGeom prst="rect">
            <a:avLst/>
          </a:prstGeom>
        </p:spPr>
      </p:pic>
    </p:spTree>
    <p:extLst>
      <p:ext uri="{BB962C8B-B14F-4D97-AF65-F5344CB8AC3E}">
        <p14:creationId xmlns:p14="http://schemas.microsoft.com/office/powerpoint/2010/main" val="214283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b="1" dirty="0" smtClean="0"/>
              <a:t>Circuito complexo</a:t>
            </a:r>
          </a:p>
          <a:p>
            <a:pPr marL="0" indent="0">
              <a:buNone/>
            </a:pPr>
            <a:endParaRPr lang="pt-BR" dirty="0" smtClean="0"/>
          </a:p>
          <a:p>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LOGISIM - Exemplos</a:t>
            </a:r>
            <a:endParaRPr lang="pt-BR" dirty="0"/>
          </a:p>
        </p:txBody>
      </p:sp>
      <p:pic>
        <p:nvPicPr>
          <p:cNvPr id="7" name="Imagem 6"/>
          <p:cNvPicPr>
            <a:picLocks noChangeAspect="1"/>
          </p:cNvPicPr>
          <p:nvPr/>
        </p:nvPicPr>
        <p:blipFill>
          <a:blip r:embed="rId2"/>
          <a:stretch>
            <a:fillRect/>
          </a:stretch>
        </p:blipFill>
        <p:spPr>
          <a:xfrm>
            <a:off x="231271" y="1856534"/>
            <a:ext cx="8479381" cy="4896544"/>
          </a:xfrm>
          <a:prstGeom prst="rect">
            <a:avLst/>
          </a:prstGeom>
        </p:spPr>
      </p:pic>
    </p:spTree>
    <p:extLst>
      <p:ext uri="{BB962C8B-B14F-4D97-AF65-F5344CB8AC3E}">
        <p14:creationId xmlns:p14="http://schemas.microsoft.com/office/powerpoint/2010/main" val="262252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Para conhecer melhor o poder e os detalhes dos circuitos digitais:</a:t>
            </a:r>
          </a:p>
          <a:p>
            <a:pPr lvl="1"/>
            <a:r>
              <a:rPr lang="pt-BR" dirty="0"/>
              <a:t>IDOETA, Ivan </a:t>
            </a:r>
            <a:r>
              <a:rPr lang="pt-BR" dirty="0" smtClean="0"/>
              <a:t>V.; </a:t>
            </a:r>
            <a:br>
              <a:rPr lang="pt-BR" dirty="0" smtClean="0"/>
            </a:br>
            <a:r>
              <a:rPr lang="pt-BR" dirty="0" smtClean="0"/>
              <a:t>CAPUANO</a:t>
            </a:r>
            <a:r>
              <a:rPr lang="pt-BR" dirty="0"/>
              <a:t>, Francisco </a:t>
            </a:r>
            <a:r>
              <a:rPr lang="pt-BR" dirty="0" smtClean="0"/>
              <a:t>G.. </a:t>
            </a:r>
            <a:br>
              <a:rPr lang="pt-BR" dirty="0" smtClean="0"/>
            </a:br>
            <a:r>
              <a:rPr lang="pt-BR" b="1" dirty="0" smtClean="0"/>
              <a:t>Elementos </a:t>
            </a:r>
            <a:r>
              <a:rPr lang="pt-BR" b="1" dirty="0"/>
              <a:t>de eletrônica </a:t>
            </a:r>
            <a:r>
              <a:rPr lang="pt-BR" b="1" dirty="0" smtClean="0"/>
              <a:t/>
            </a:r>
            <a:br>
              <a:rPr lang="pt-BR" b="1" dirty="0" smtClean="0"/>
            </a:br>
            <a:r>
              <a:rPr lang="pt-BR" b="1" dirty="0" smtClean="0"/>
              <a:t>digital</a:t>
            </a:r>
            <a:r>
              <a:rPr lang="pt-BR" dirty="0"/>
              <a:t>. 39. ed. São Paulo: </a:t>
            </a:r>
            <a:r>
              <a:rPr lang="pt-BR" dirty="0" smtClean="0"/>
              <a:t/>
            </a:r>
            <a:br>
              <a:rPr lang="pt-BR" dirty="0" smtClean="0"/>
            </a:br>
            <a:r>
              <a:rPr lang="pt-BR" dirty="0" smtClean="0"/>
              <a:t>Érica</a:t>
            </a:r>
            <a:r>
              <a:rPr lang="pt-BR" dirty="0"/>
              <a:t>, 2007. 524 p. </a:t>
            </a:r>
            <a:r>
              <a:rPr lang="pt-BR" dirty="0" smtClean="0"/>
              <a:t/>
            </a:r>
            <a:br>
              <a:rPr lang="pt-BR" dirty="0" smtClean="0"/>
            </a:br>
            <a:r>
              <a:rPr lang="pt-BR" dirty="0" smtClean="0"/>
              <a:t>ISBN </a:t>
            </a:r>
            <a:r>
              <a:rPr lang="pt-BR" dirty="0"/>
              <a:t>97885-7194-019-2.</a:t>
            </a:r>
            <a:endParaRPr lang="pt-BR" dirty="0" smtClean="0"/>
          </a:p>
          <a:p>
            <a:pPr marL="0" indent="0">
              <a:buNone/>
            </a:pPr>
            <a:endParaRPr lang="pt-BR" dirty="0" smtClean="0"/>
          </a:p>
          <a:p>
            <a:endParaRPr lang="pt-BR" dirty="0" smtClean="0"/>
          </a:p>
          <a:p>
            <a:endParaRPr lang="pt-BR" dirty="0" smtClean="0"/>
          </a:p>
          <a:p>
            <a:pPr lvl="1"/>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APROFUNDE SEUS </a:t>
            </a:r>
            <a:br>
              <a:rPr lang="pt-BR" dirty="0" smtClean="0"/>
            </a:br>
            <a:r>
              <a:rPr lang="pt-BR" dirty="0" smtClean="0"/>
              <a:t>CONHECIMENTOS</a:t>
            </a:r>
            <a:endParaRPr lang="pt-BR" dirty="0"/>
          </a:p>
        </p:txBody>
      </p:sp>
      <p:pic>
        <p:nvPicPr>
          <p:cNvPr id="1026" name="Picture 2" descr="http://bibliotecaweb.cesumar.br:8080/pergamumweb/vinculos/000008/000008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916832"/>
            <a:ext cx="3240360" cy="480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83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268761"/>
            <a:ext cx="8784976" cy="5589239"/>
          </a:xfrm>
        </p:spPr>
        <p:txBody>
          <a:bodyPr>
            <a:noAutofit/>
          </a:bodyPr>
          <a:lstStyle/>
          <a:p>
            <a:r>
              <a:rPr lang="pt-BR" dirty="0" smtClean="0"/>
              <a:t>LOGISIM HOMEPAGE. </a:t>
            </a:r>
            <a:r>
              <a:rPr lang="pt-BR" dirty="0"/>
              <a:t>Disponível em </a:t>
            </a:r>
            <a:r>
              <a:rPr lang="pt-BR" dirty="0" smtClean="0"/>
              <a:t>&lt;http</a:t>
            </a:r>
            <a:r>
              <a:rPr lang="pt-BR" dirty="0"/>
              <a:t>://www.cburch.com/logisim</a:t>
            </a:r>
            <a:r>
              <a:rPr lang="pt-BR" dirty="0" smtClean="0"/>
              <a:t>/&gt;. Acesso em: 31 de agosto de 2018.</a:t>
            </a:r>
          </a:p>
          <a:p>
            <a:r>
              <a:rPr lang="pt-BR" dirty="0"/>
              <a:t>IDOETA, Ivan V.; CAPUANO, Francisco G.. </a:t>
            </a:r>
            <a:r>
              <a:rPr lang="pt-BR" b="1" dirty="0"/>
              <a:t>Elementos de eletrônica digital</a:t>
            </a:r>
            <a:r>
              <a:rPr lang="pt-BR" dirty="0"/>
              <a:t>. 39. ed. São Paulo: Érica, 2007.</a:t>
            </a:r>
            <a:endParaRPr lang="pt-BR" dirty="0" smtClean="0"/>
          </a:p>
          <a:p>
            <a:pPr marL="457200" lvl="1" indent="0">
              <a:buNone/>
            </a:pPr>
            <a:endParaRPr lang="pt-BR" dirty="0" smtClean="0"/>
          </a:p>
        </p:txBody>
      </p:sp>
      <p:sp>
        <p:nvSpPr>
          <p:cNvPr id="2" name="Título 1"/>
          <p:cNvSpPr>
            <a:spLocks noGrp="1"/>
          </p:cNvSpPr>
          <p:nvPr>
            <p:ph type="title"/>
          </p:nvPr>
        </p:nvSpPr>
        <p:spPr>
          <a:xfrm>
            <a:off x="755576" y="53752"/>
            <a:ext cx="8265096" cy="1143000"/>
          </a:xfrm>
        </p:spPr>
        <p:txBody>
          <a:bodyPr/>
          <a:lstStyle/>
          <a:p>
            <a:r>
              <a:rPr lang="pt-BR" dirty="0" smtClean="0"/>
              <a:t>Referências</a:t>
            </a:r>
            <a:endParaRPr lang="pt-BR" dirty="0"/>
          </a:p>
        </p:txBody>
      </p:sp>
    </p:spTree>
    <p:extLst>
      <p:ext uri="{BB962C8B-B14F-4D97-AF65-F5344CB8AC3E}">
        <p14:creationId xmlns:p14="http://schemas.microsoft.com/office/powerpoint/2010/main" val="422079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1066</Words>
  <Application>Microsoft Office PowerPoint</Application>
  <PresentationFormat>On-screen Show (4:3)</PresentationFormat>
  <Paragraphs>149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Tema do Office</vt:lpstr>
      <vt:lpstr>LOGISIM</vt:lpstr>
      <vt:lpstr>Simulador de Circuitos</vt:lpstr>
      <vt:lpstr>LOGISIM - Componentes</vt:lpstr>
      <vt:lpstr>LOGISIM - Componentes</vt:lpstr>
      <vt:lpstr>LOGISIM - Componentes</vt:lpstr>
      <vt:lpstr>LOGISIM - Exemplos</vt:lpstr>
      <vt:lpstr>LOGISIM - Exemplos</vt:lpstr>
      <vt:lpstr>APROFUNDE SEUS  CONHECIMENTOS</vt:lpstr>
      <vt:lpstr>Referências</vt:lpstr>
      <vt:lpstr>LOGISIM</vt:lpstr>
      <vt:lpstr>EXERCÍCIOS - 1</vt:lpstr>
      <vt:lpstr>Exercícios</vt:lpstr>
      <vt:lpstr>Referências</vt:lpstr>
      <vt:lpstr>EXERCÍCIOS - 1</vt:lpstr>
      <vt:lpstr>EXERCÍCIOS - 2</vt:lpstr>
      <vt:lpstr>Exercícios</vt:lpstr>
      <vt:lpstr>Referências</vt:lpstr>
      <vt:lpstr>EXERCÍCIOS - 2</vt:lpstr>
      <vt:lpstr>EXERCÍCIOS - 3</vt:lpstr>
      <vt:lpstr>Exercícios</vt:lpstr>
      <vt:lpstr>Referências</vt:lpstr>
      <vt:lpstr>EXERCÍCIOS - 3</vt:lpstr>
      <vt:lpstr>EXERCÍCIOS - 4</vt:lpstr>
      <vt:lpstr>Exercícios</vt:lpstr>
      <vt:lpstr>Referências</vt:lpstr>
      <vt:lpstr>EXERCÍCIOS - 4</vt:lpstr>
      <vt:lpstr>EXERCÍCIOS - 5</vt:lpstr>
      <vt:lpstr>Exercícios</vt:lpstr>
      <vt:lpstr>Referências</vt:lpstr>
      <vt:lpstr>EXERCÍCIOS - 5</vt:lpstr>
      <vt:lpstr>LOGISIM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Normas para revisão de slides</dc:title>
  <dc:creator>Viviane Favaro Notari</dc:creator>
  <cp:lastModifiedBy>Desktop</cp:lastModifiedBy>
  <cp:revision>254</cp:revision>
  <dcterms:created xsi:type="dcterms:W3CDTF">2014-11-19T13:41:35Z</dcterms:created>
  <dcterms:modified xsi:type="dcterms:W3CDTF">2018-08-31T12:42:15Z</dcterms:modified>
</cp:coreProperties>
</file>