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3" r:id="rId9"/>
    <p:sldId id="340" r:id="rId10"/>
    <p:sldId id="325" r:id="rId11"/>
    <p:sldId id="320" r:id="rId12"/>
    <p:sldId id="327" r:id="rId13"/>
    <p:sldId id="328" r:id="rId14"/>
    <p:sldId id="329" r:id="rId15"/>
    <p:sldId id="331" r:id="rId16"/>
    <p:sldId id="332" r:id="rId17"/>
    <p:sldId id="344" r:id="rId18"/>
    <p:sldId id="341" r:id="rId19"/>
    <p:sldId id="34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" initials="K" lastIdx="3" clrIdx="0">
    <p:extLst>
      <p:ext uri="{19B8F6BF-5375-455C-9EA6-DF929625EA0E}">
        <p15:presenceInfo xmlns:p15="http://schemas.microsoft.com/office/powerpoint/2012/main" userId="Karen" providerId="None"/>
      </p:ext>
    </p:extLst>
  </p:cmAuthor>
  <p:cmAuthor id="2" name="Karen Cristina Camargo" initials="KC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8F"/>
    <a:srgbClr val="FFE1E1"/>
    <a:srgbClr val="7E0000"/>
    <a:srgbClr val="A20000"/>
    <a:srgbClr val="CC0000"/>
    <a:srgbClr val="FFC9C9"/>
    <a:srgbClr val="FF1919"/>
    <a:srgbClr val="E60000"/>
    <a:srgbClr val="C8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80" d="100"/>
          <a:sy n="80" d="100"/>
        </p:scale>
        <p:origin x="60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9527-0E7D-4898-AE28-1516C6B8BB28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8A6A-D854-413B-9C1E-C27386C181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07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69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30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6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4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11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84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4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9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69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9DD864-C365-4B59-ACE3-327C9F252DA1}" type="datetimeFigureOut">
              <a:rPr lang="pt-BR" smtClean="0"/>
              <a:t>31/08/2018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0A36A-E45B-48DE-BA89-ECE86D6205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8619140" y="651605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E6E9785-E17A-47A1-98F2-38B3C5E56AFE}" type="slidenum">
              <a:rPr lang="pt-BR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5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200" b="1" kern="1200">
          <a:solidFill>
            <a:srgbClr val="3366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FUNDAMENTOS EM REDES DE COMPUTADORES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50851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CISCO PACKET TRACER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dirty="0" smtClean="0"/>
              <a:t>Desenvolvido pela Cisco Systems</a:t>
            </a:r>
            <a:endParaRPr lang="pt-BR" sz="2600" dirty="0" smtClean="0"/>
          </a:p>
          <a:p>
            <a:pPr lvl="1"/>
            <a:r>
              <a:rPr lang="pt-BR" sz="3000" dirty="0" smtClean="0"/>
              <a:t>Programa educacional</a:t>
            </a:r>
          </a:p>
          <a:p>
            <a:pPr lvl="1"/>
            <a:r>
              <a:rPr lang="pt-BR" sz="3000" dirty="0" smtClean="0"/>
              <a:t>Simulador – Projeto de Redes</a:t>
            </a:r>
          </a:p>
          <a:p>
            <a:pPr lvl="2"/>
            <a:r>
              <a:rPr lang="pt-BR" sz="2600" dirty="0" smtClean="0"/>
              <a:t>Dispositivos de hardware</a:t>
            </a:r>
          </a:p>
          <a:p>
            <a:pPr lvl="2"/>
            <a:r>
              <a:rPr lang="pt-BR" sz="2600" dirty="0" smtClean="0"/>
              <a:t>Protocolos de mercado</a:t>
            </a:r>
          </a:p>
          <a:p>
            <a:pPr lvl="2"/>
            <a:r>
              <a:rPr lang="pt-BR" sz="2600" dirty="0" smtClean="0"/>
              <a:t>Canas de transmissão</a:t>
            </a:r>
          </a:p>
          <a:p>
            <a:pPr lvl="2"/>
            <a:r>
              <a:rPr lang="pt-BR" sz="2600" dirty="0" smtClean="0"/>
              <a:t>Simulações de trafego</a:t>
            </a:r>
          </a:p>
          <a:p>
            <a:pPr lvl="2"/>
            <a:r>
              <a:rPr lang="pt-BR" sz="2600" dirty="0" smtClean="0"/>
              <a:t>Arquiteturas &amp; Design</a:t>
            </a:r>
          </a:p>
          <a:p>
            <a:pPr lvl="1"/>
            <a:r>
              <a:rPr lang="pt-BR" sz="3000" dirty="0" smtClean="0"/>
              <a:t>Útil para treinar para obter certificações Cisco.</a:t>
            </a:r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Cisco </a:t>
            </a:r>
            <a:r>
              <a:rPr lang="pt-BR" dirty="0" err="1" smtClean="0"/>
              <a:t>Packet</a:t>
            </a:r>
            <a:r>
              <a:rPr lang="pt-BR" dirty="0" smtClean="0"/>
              <a:t> </a:t>
            </a:r>
            <a:r>
              <a:rPr lang="pt-BR" dirty="0" err="1" smtClean="0"/>
              <a:t>Tracer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Cisco </a:t>
            </a:r>
            <a:r>
              <a:rPr lang="pt-BR" dirty="0" err="1" smtClean="0"/>
              <a:t>Packet</a:t>
            </a:r>
            <a:r>
              <a:rPr lang="pt-BR" dirty="0" smtClean="0"/>
              <a:t> </a:t>
            </a:r>
            <a:r>
              <a:rPr lang="pt-BR" dirty="0" err="1" smtClean="0"/>
              <a:t>Tracer</a:t>
            </a:r>
            <a:r>
              <a:rPr lang="pt-BR" dirty="0" smtClean="0"/>
              <a:t> - Interface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87" y="1333099"/>
            <a:ext cx="6756425" cy="54605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7308304" y="2204863"/>
            <a:ext cx="603808" cy="2887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4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Cisco </a:t>
            </a:r>
            <a:r>
              <a:rPr lang="pt-BR" dirty="0" err="1" smtClean="0"/>
              <a:t>Packet</a:t>
            </a:r>
            <a:r>
              <a:rPr lang="pt-BR" dirty="0" smtClean="0"/>
              <a:t> </a:t>
            </a:r>
            <a:r>
              <a:rPr lang="pt-BR" dirty="0" err="1" smtClean="0"/>
              <a:t>Tracer</a:t>
            </a:r>
            <a:r>
              <a:rPr lang="pt-BR" dirty="0" smtClean="0"/>
              <a:t> - Interface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87" y="1333099"/>
            <a:ext cx="6756425" cy="546056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206486" y="5817964"/>
            <a:ext cx="1650021" cy="9643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Cisco </a:t>
            </a:r>
            <a:r>
              <a:rPr lang="pt-BR" dirty="0" err="1" smtClean="0"/>
              <a:t>Packet</a:t>
            </a:r>
            <a:r>
              <a:rPr lang="pt-BR" dirty="0" smtClean="0"/>
              <a:t> </a:t>
            </a:r>
            <a:r>
              <a:rPr lang="pt-BR" dirty="0" err="1" smtClean="0"/>
              <a:t>Tracer</a:t>
            </a:r>
            <a:r>
              <a:rPr lang="pt-BR" dirty="0" smtClean="0"/>
              <a:t> - Interface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87" y="1333099"/>
            <a:ext cx="6756425" cy="546056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206486" y="5817964"/>
            <a:ext cx="1650021" cy="9643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90910" y="5902735"/>
            <a:ext cx="4740016" cy="525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Cisco </a:t>
            </a:r>
            <a:r>
              <a:rPr lang="pt-BR" dirty="0" err="1" smtClean="0"/>
              <a:t>Packet</a:t>
            </a:r>
            <a:r>
              <a:rPr lang="pt-BR" dirty="0" smtClean="0"/>
              <a:t> </a:t>
            </a:r>
            <a:r>
              <a:rPr lang="pt-BR" dirty="0" err="1" smtClean="0"/>
              <a:t>Tracer</a:t>
            </a:r>
            <a:r>
              <a:rPr lang="pt-BR" dirty="0" smtClean="0"/>
              <a:t> - Interface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87" y="1333099"/>
            <a:ext cx="6756425" cy="546056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996595" y="5157191"/>
            <a:ext cx="953617" cy="745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1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87" y="1333099"/>
            <a:ext cx="6756425" cy="546056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Cisco </a:t>
            </a:r>
            <a:r>
              <a:rPr lang="pt-BR" dirty="0" err="1" smtClean="0"/>
              <a:t>Packet</a:t>
            </a:r>
            <a:r>
              <a:rPr lang="pt-BR" dirty="0" smtClean="0"/>
              <a:t> </a:t>
            </a:r>
            <a:r>
              <a:rPr lang="pt-BR" dirty="0" err="1" smtClean="0"/>
              <a:t>Tracer</a:t>
            </a:r>
            <a:r>
              <a:rPr lang="pt-BR" dirty="0" smtClean="0"/>
              <a:t> - Interface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887582" y="5203442"/>
            <a:ext cx="953617" cy="7455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995936" y="2132856"/>
            <a:ext cx="3312368" cy="3240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dirty="0" smtClean="0"/>
              <a:t>CISCO PACKET TRACER HOMEPAGE. Cisco Networking </a:t>
            </a:r>
            <a:r>
              <a:rPr lang="pt-BR" dirty="0" err="1" smtClean="0"/>
              <a:t>Academy</a:t>
            </a:r>
            <a:r>
              <a:rPr lang="pt-BR" dirty="0" smtClean="0"/>
              <a:t>. Disponível </a:t>
            </a:r>
            <a:r>
              <a:rPr lang="pt-BR" dirty="0" smtClean="0"/>
              <a:t>em &lt;https://www.netacad.com/pt-br/courses/packet-tracer&gt;. </a:t>
            </a:r>
            <a:r>
              <a:rPr lang="pt-BR" dirty="0" smtClean="0"/>
              <a:t>Acesso em: 31 de agosto de 2018.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4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CISCO PACKET TRACER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FUNDAMENTOS EM REDES DE COMPUTADORES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50851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sz="3000" b="1" dirty="0" smtClean="0"/>
              <a:t>Modelo OSI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Hardware/sinais/bits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Endereço físico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Endereço físico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Portas – ponto a ponto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Estabelecimento de sessão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Formatação dos dados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Programas/aplicativos</a:t>
            </a:r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5580112" y="1628800"/>
          <a:ext cx="3168352" cy="4680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1371965797"/>
                    </a:ext>
                  </a:extLst>
                </a:gridCol>
              </a:tblGrid>
              <a:tr h="668646">
                <a:tc>
                  <a:txBody>
                    <a:bodyPr/>
                    <a:lstStyle/>
                    <a:p>
                      <a:r>
                        <a:rPr lang="pt-BR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 – Aplicação</a:t>
                      </a:r>
                      <a:endParaRPr lang="pt-BR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241606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r>
                        <a:rPr lang="pt-BR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– Apresentação</a:t>
                      </a:r>
                      <a:endParaRPr lang="pt-BR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9929919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r>
                        <a:rPr lang="pt-BR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– Sessão</a:t>
                      </a:r>
                      <a:endParaRPr lang="pt-BR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640566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r>
                        <a:rPr lang="pt-BR" sz="3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 – Transporte</a:t>
                      </a:r>
                      <a:endParaRPr lang="pt-BR" sz="3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929299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r>
                        <a:rPr lang="pt-BR" sz="32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 – Rede</a:t>
                      </a:r>
                      <a:endParaRPr lang="pt-BR" sz="32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2810187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r>
                        <a:rPr lang="pt-BR" sz="32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 – Enlace</a:t>
                      </a:r>
                      <a:endParaRPr lang="pt-BR" sz="32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A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3859611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r>
                        <a:rPr lang="pt-BR" sz="32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 – Física</a:t>
                      </a:r>
                      <a:endParaRPr lang="pt-BR" sz="32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7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4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6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b="1" dirty="0" smtClean="0"/>
              <a:t>Dispositivos – Hardware de Rede</a:t>
            </a:r>
            <a:endParaRPr lang="pt-BR" sz="2400" dirty="0" smtClean="0"/>
          </a:p>
          <a:p>
            <a:pPr lvl="1"/>
            <a:r>
              <a:rPr lang="pt-BR" sz="2600" u="sng" dirty="0" smtClean="0"/>
              <a:t>Placa de rede (NIC)</a:t>
            </a:r>
            <a:r>
              <a:rPr lang="pt-BR" sz="2600" dirty="0" smtClean="0"/>
              <a:t>: dispositivo computacional</a:t>
            </a:r>
          </a:p>
          <a:p>
            <a:pPr lvl="1"/>
            <a:r>
              <a:rPr lang="pt-BR" sz="2600" u="sng" dirty="0" smtClean="0"/>
              <a:t>Hub</a:t>
            </a:r>
            <a:r>
              <a:rPr lang="pt-BR" sz="2600" dirty="0" smtClean="0"/>
              <a:t>: conecta vários dispositivos fisicamente (broadcast)</a:t>
            </a:r>
          </a:p>
          <a:p>
            <a:pPr lvl="1"/>
            <a:r>
              <a:rPr lang="pt-BR" sz="2600" u="sng" dirty="0" smtClean="0"/>
              <a:t>Switch</a:t>
            </a:r>
            <a:r>
              <a:rPr lang="pt-BR" sz="2600" dirty="0" smtClean="0"/>
              <a:t>: conecta vários dispositivos fisicamente</a:t>
            </a:r>
          </a:p>
          <a:p>
            <a:pPr lvl="1"/>
            <a:r>
              <a:rPr lang="pt-BR" sz="2600" u="sng" dirty="0"/>
              <a:t>Bridge</a:t>
            </a:r>
            <a:r>
              <a:rPr lang="pt-BR" sz="2600" dirty="0" smtClean="0"/>
              <a:t>: une duas redes locais, formando uma única rede</a:t>
            </a:r>
          </a:p>
          <a:p>
            <a:pPr lvl="1"/>
            <a:r>
              <a:rPr lang="pt-BR" sz="2600" u="sng" dirty="0" err="1" smtClean="0"/>
              <a:t>Router</a:t>
            </a:r>
            <a:r>
              <a:rPr lang="pt-BR" sz="2600" dirty="0" smtClean="0"/>
              <a:t>: propaga pacotes entre redes de longa distância</a:t>
            </a:r>
          </a:p>
          <a:p>
            <a:pPr lvl="1"/>
            <a:r>
              <a:rPr lang="pt-BR" sz="2600" u="sng" dirty="0" smtClean="0"/>
              <a:t>Gateway</a:t>
            </a:r>
            <a:r>
              <a:rPr lang="pt-BR" sz="2600" dirty="0" smtClean="0"/>
              <a:t>: interface para “converter” características de uma rede para outra</a:t>
            </a:r>
          </a:p>
          <a:p>
            <a:pPr lvl="1"/>
            <a:r>
              <a:rPr lang="pt-BR" sz="2600" u="sng" dirty="0" smtClean="0"/>
              <a:t>Modem</a:t>
            </a:r>
            <a:r>
              <a:rPr lang="pt-BR" sz="2600" dirty="0" smtClean="0"/>
              <a:t>: modula sinais distintos (telefone x internet).</a:t>
            </a:r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6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b="1" dirty="0" smtClean="0"/>
              <a:t>Protocolos</a:t>
            </a:r>
          </a:p>
          <a:p>
            <a:pPr lvl="1"/>
            <a:r>
              <a:rPr lang="pt-BR" u="sng" dirty="0" smtClean="0"/>
              <a:t>Camada Física</a:t>
            </a:r>
            <a:endParaRPr lang="pt-BR" dirty="0" smtClean="0"/>
          </a:p>
          <a:p>
            <a:pPr lvl="2"/>
            <a:r>
              <a:rPr lang="pt-BR" dirty="0" smtClean="0"/>
              <a:t>802.11 </a:t>
            </a:r>
          </a:p>
          <a:p>
            <a:pPr lvl="2"/>
            <a:r>
              <a:rPr lang="pt-BR" dirty="0" smtClean="0"/>
              <a:t>RS-232 </a:t>
            </a:r>
          </a:p>
          <a:p>
            <a:pPr lvl="2"/>
            <a:r>
              <a:rPr lang="pt-BR" dirty="0"/>
              <a:t>Bluetooth </a:t>
            </a:r>
            <a:endParaRPr lang="pt-BR" dirty="0" smtClean="0"/>
          </a:p>
          <a:p>
            <a:pPr lvl="2"/>
            <a:r>
              <a:rPr lang="pt-BR" dirty="0" smtClean="0"/>
              <a:t>DSL </a:t>
            </a:r>
          </a:p>
          <a:p>
            <a:pPr lvl="2"/>
            <a:r>
              <a:rPr lang="pt-BR" dirty="0"/>
              <a:t>ISDN </a:t>
            </a:r>
            <a:endParaRPr lang="pt-BR" dirty="0" smtClean="0"/>
          </a:p>
          <a:p>
            <a:pPr lvl="1"/>
            <a:r>
              <a:rPr lang="pt-BR" u="sng" dirty="0" smtClean="0"/>
              <a:t>Camada de Enlace</a:t>
            </a:r>
            <a:endParaRPr lang="pt-BR" dirty="0" smtClean="0"/>
          </a:p>
          <a:p>
            <a:pPr lvl="2"/>
            <a:r>
              <a:rPr lang="pt-BR" dirty="0" smtClean="0"/>
              <a:t>Ethernet </a:t>
            </a:r>
          </a:p>
          <a:p>
            <a:pPr lvl="2"/>
            <a:r>
              <a:rPr lang="pt-BR" dirty="0" smtClean="0"/>
              <a:t>Token </a:t>
            </a:r>
            <a:r>
              <a:rPr lang="pt-BR" dirty="0" err="1" smtClean="0"/>
              <a:t>Ring</a:t>
            </a:r>
            <a:r>
              <a:rPr lang="pt-BR" dirty="0" smtClean="0"/>
              <a:t> </a:t>
            </a:r>
          </a:p>
          <a:p>
            <a:pPr lvl="1"/>
            <a:r>
              <a:rPr lang="pt-BR" u="sng" dirty="0" smtClean="0"/>
              <a:t>Camada de Rede</a:t>
            </a:r>
            <a:endParaRPr lang="pt-BR" dirty="0" smtClean="0"/>
          </a:p>
          <a:p>
            <a:pPr lvl="2"/>
            <a:r>
              <a:rPr lang="pt-BR" dirty="0" smtClean="0"/>
              <a:t>IP: Internet </a:t>
            </a:r>
            <a:r>
              <a:rPr lang="pt-BR" dirty="0" err="1" smtClean="0"/>
              <a:t>Protocol</a:t>
            </a:r>
            <a:r>
              <a:rPr lang="pt-BR" dirty="0" smtClean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2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b="1" dirty="0" smtClean="0"/>
              <a:t>Protocolos</a:t>
            </a:r>
          </a:p>
          <a:p>
            <a:pPr lvl="1"/>
            <a:r>
              <a:rPr lang="pt-BR" u="sng" dirty="0" smtClean="0"/>
              <a:t>Camada de Transporte</a:t>
            </a:r>
          </a:p>
          <a:p>
            <a:pPr lvl="2"/>
            <a:r>
              <a:rPr lang="pt-BR" dirty="0"/>
              <a:t>TCP: 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 smtClean="0"/>
              <a:t>Protocol</a:t>
            </a:r>
            <a:endParaRPr lang="pt-BR" dirty="0"/>
          </a:p>
          <a:p>
            <a:pPr lvl="2"/>
            <a:r>
              <a:rPr lang="pt-BR" dirty="0"/>
              <a:t>UDP: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Datagram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u="sng" dirty="0" smtClean="0"/>
              <a:t>Camada de Aplicação</a:t>
            </a:r>
          </a:p>
          <a:p>
            <a:pPr lvl="2"/>
            <a:r>
              <a:rPr lang="pt-BR" dirty="0" smtClean="0"/>
              <a:t>DNS</a:t>
            </a:r>
            <a:r>
              <a:rPr lang="pt-BR" dirty="0"/>
              <a:t>: Domain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smtClean="0"/>
              <a:t>System </a:t>
            </a:r>
            <a:endParaRPr lang="pt-BR" dirty="0"/>
          </a:p>
          <a:p>
            <a:pPr lvl="2"/>
            <a:r>
              <a:rPr lang="pt-BR" dirty="0"/>
              <a:t>DHCP: </a:t>
            </a:r>
            <a:r>
              <a:rPr lang="pt-BR" dirty="0" err="1"/>
              <a:t>Dynamic</a:t>
            </a:r>
            <a:r>
              <a:rPr lang="pt-BR" dirty="0"/>
              <a:t> Host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SSL</a:t>
            </a:r>
            <a:r>
              <a:rPr lang="pt-BR" dirty="0"/>
              <a:t>: </a:t>
            </a:r>
            <a:r>
              <a:rPr lang="pt-BR" dirty="0" err="1"/>
              <a:t>Secure</a:t>
            </a:r>
            <a:r>
              <a:rPr lang="pt-BR" dirty="0"/>
              <a:t> Sockets </a:t>
            </a:r>
            <a:r>
              <a:rPr lang="pt-BR" dirty="0" err="1"/>
              <a:t>Layer</a:t>
            </a:r>
            <a:r>
              <a:rPr lang="pt-BR" dirty="0"/>
              <a:t> </a:t>
            </a:r>
            <a:endParaRPr lang="pt-BR" dirty="0" smtClean="0"/>
          </a:p>
          <a:p>
            <a:pPr lvl="2"/>
            <a:r>
              <a:rPr lang="pt-BR" dirty="0" smtClean="0"/>
              <a:t>SMTP</a:t>
            </a:r>
            <a:r>
              <a:rPr lang="pt-BR" dirty="0"/>
              <a:t>: </a:t>
            </a:r>
            <a:r>
              <a:rPr lang="pt-BR" dirty="0" err="1"/>
              <a:t>Simple</a:t>
            </a:r>
            <a:r>
              <a:rPr lang="pt-BR" dirty="0"/>
              <a:t> Mail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</a:t>
            </a:r>
          </a:p>
          <a:p>
            <a:pPr lvl="2"/>
            <a:r>
              <a:rPr lang="pt-BR" dirty="0" smtClean="0"/>
              <a:t>HTTP: Hypertext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FTP: File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/>
              <a:t> </a:t>
            </a:r>
            <a:endParaRPr lang="pt-BR" dirty="0" smtClean="0"/>
          </a:p>
          <a:p>
            <a:pPr lvl="2"/>
            <a:r>
              <a:rPr lang="pt-BR" dirty="0" err="1"/>
              <a:t>Torrents</a:t>
            </a:r>
            <a:r>
              <a:rPr lang="pt-BR" dirty="0"/>
              <a:t> </a:t>
            </a:r>
            <a:endParaRPr lang="pt-BR" dirty="0" smtClean="0"/>
          </a:p>
          <a:p>
            <a:pPr lvl="1"/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b="1" dirty="0" smtClean="0"/>
              <a:t>Elementos Importantes em uma Rede</a:t>
            </a:r>
          </a:p>
          <a:p>
            <a:pPr lvl="1"/>
            <a:r>
              <a:rPr lang="pt-BR" sz="2600" u="sng" dirty="0" smtClean="0"/>
              <a:t>Firewall</a:t>
            </a:r>
          </a:p>
          <a:p>
            <a:pPr lvl="2"/>
            <a:r>
              <a:rPr lang="pt-BR" dirty="0" smtClean="0"/>
              <a:t>Serviço implementado via software ou hardware</a:t>
            </a:r>
          </a:p>
          <a:p>
            <a:pPr lvl="2"/>
            <a:r>
              <a:rPr lang="pt-BR" dirty="0" smtClean="0"/>
              <a:t>Define uma política de proibição de comunicações</a:t>
            </a:r>
          </a:p>
          <a:p>
            <a:pPr lvl="2"/>
            <a:r>
              <a:rPr lang="pt-BR" dirty="0" smtClean="0"/>
              <a:t>Atua como uma barreira entre uma rede local confiável e redes externas duvidosas.</a:t>
            </a:r>
          </a:p>
          <a:p>
            <a:pPr lvl="1"/>
            <a:r>
              <a:rPr lang="pt-BR" sz="2600" u="sng" dirty="0" smtClean="0"/>
              <a:t>Proxy</a:t>
            </a:r>
          </a:p>
          <a:p>
            <a:pPr lvl="2"/>
            <a:r>
              <a:rPr lang="pt-BR" dirty="0" smtClean="0"/>
              <a:t>Servidor para se realizar conexões indiretas a outros serviços de rede, como conexão com internet, acesso a outros servidores, etc.</a:t>
            </a:r>
          </a:p>
          <a:p>
            <a:pPr lvl="1"/>
            <a:r>
              <a:rPr lang="pt-BR" sz="2600" u="sng" dirty="0" smtClean="0"/>
              <a:t>Sinais </a:t>
            </a:r>
            <a:r>
              <a:rPr lang="pt-BR" sz="2600" u="sng" dirty="0" err="1" smtClean="0"/>
              <a:t>wi-fi</a:t>
            </a:r>
            <a:endParaRPr lang="pt-BR" sz="2600" u="sng" dirty="0" smtClean="0"/>
          </a:p>
          <a:p>
            <a:pPr lvl="2"/>
            <a:r>
              <a:rPr lang="pt-BR" dirty="0" smtClean="0"/>
              <a:t>Hardwares como repetidores, extensores e </a:t>
            </a:r>
            <a:r>
              <a:rPr lang="pt-BR" dirty="0" err="1" smtClean="0"/>
              <a:t>access</a:t>
            </a:r>
            <a:r>
              <a:rPr lang="pt-BR" dirty="0" smtClean="0"/>
              <a:t> points (AP).</a:t>
            </a:r>
          </a:p>
          <a:p>
            <a:pPr lvl="1"/>
            <a:endParaRPr lang="pt-BR" sz="2600" dirty="0" smtClean="0"/>
          </a:p>
          <a:p>
            <a:pPr lvl="1"/>
            <a:endParaRPr lang="pt-BR" sz="2600" dirty="0" smtClean="0"/>
          </a:p>
          <a:p>
            <a:pPr marL="457200" lvl="1" indent="0">
              <a:buNone/>
            </a:pPr>
            <a:endParaRPr lang="pt-BR" sz="26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0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dirty="0" smtClean="0"/>
              <a:t>Para conhecer melhor o poder e os detalhes das redes de computadores:</a:t>
            </a:r>
          </a:p>
          <a:p>
            <a:pPr lvl="1"/>
            <a:r>
              <a:rPr lang="pt-BR" sz="2600" dirty="0"/>
              <a:t>TANENBAUM, Andrew S</a:t>
            </a:r>
            <a:r>
              <a:rPr lang="pt-BR" sz="2600" dirty="0" smtClean="0"/>
              <a:t>.;</a:t>
            </a:r>
            <a:br>
              <a:rPr lang="pt-BR" sz="2600" dirty="0" smtClean="0"/>
            </a:br>
            <a:r>
              <a:rPr lang="pt-BR" sz="2600" dirty="0" smtClean="0"/>
              <a:t> </a:t>
            </a:r>
            <a:r>
              <a:rPr lang="pt-BR" sz="2600" dirty="0"/>
              <a:t>WETHERAL, David; 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dirty="0" smtClean="0"/>
              <a:t>VIEIRA</a:t>
            </a:r>
            <a:r>
              <a:rPr lang="pt-BR" sz="2600" dirty="0"/>
              <a:t>, Daniel. 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b="1" dirty="0" smtClean="0"/>
              <a:t>Redes </a:t>
            </a:r>
            <a:r>
              <a:rPr lang="pt-BR" sz="2600" b="1" dirty="0"/>
              <a:t>de </a:t>
            </a:r>
            <a:r>
              <a:rPr lang="pt-BR" sz="2600" b="1" dirty="0" smtClean="0"/>
              <a:t>computadores.</a:t>
            </a:r>
            <a:r>
              <a:rPr lang="pt-BR" sz="2600" b="1" dirty="0"/>
              <a:t> </a:t>
            </a:r>
            <a:r>
              <a:rPr lang="pt-BR" sz="2600" b="1" dirty="0" smtClean="0"/>
              <a:t/>
            </a:r>
            <a:br>
              <a:rPr lang="pt-BR" sz="2600" b="1" dirty="0" smtClean="0"/>
            </a:br>
            <a:r>
              <a:rPr lang="pt-BR" sz="2600" dirty="0" smtClean="0"/>
              <a:t>5</a:t>
            </a:r>
            <a:r>
              <a:rPr lang="pt-BR" sz="2600" dirty="0"/>
              <a:t>. ed. São Paulo: Pearson 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dirty="0" smtClean="0"/>
              <a:t>Prentice </a:t>
            </a:r>
            <a:r>
              <a:rPr lang="pt-BR" sz="2600" dirty="0"/>
              <a:t>Hall, 2011 </a:t>
            </a:r>
            <a:r>
              <a:rPr lang="pt-BR" sz="2600" dirty="0" smtClean="0"/>
              <a:t>– </a:t>
            </a:r>
            <a:br>
              <a:rPr lang="pt-BR" sz="2600" dirty="0" smtClean="0"/>
            </a:br>
            <a:r>
              <a:rPr lang="pt-BR" sz="2600" dirty="0" smtClean="0"/>
              <a:t>3ª </a:t>
            </a:r>
            <a:r>
              <a:rPr lang="pt-BR" sz="2600" dirty="0"/>
              <a:t>reimpressão - 2014. </a:t>
            </a:r>
            <a:r>
              <a:rPr lang="pt-BR" sz="2600" dirty="0" smtClean="0"/>
              <a:t/>
            </a:r>
            <a:br>
              <a:rPr lang="pt-BR" sz="2600" dirty="0" smtClean="0"/>
            </a:br>
            <a:r>
              <a:rPr lang="pt-BR" sz="2600" dirty="0" smtClean="0"/>
              <a:t>582 p. </a:t>
            </a:r>
            <a:br>
              <a:rPr lang="pt-BR" sz="2600" dirty="0" smtClean="0"/>
            </a:br>
            <a:r>
              <a:rPr lang="pt-BR" sz="2600" dirty="0" smtClean="0"/>
              <a:t>ISBN </a:t>
            </a:r>
            <a:r>
              <a:rPr lang="pt-BR" sz="2600" dirty="0"/>
              <a:t>978-85-7605-924-0.</a:t>
            </a:r>
            <a:endParaRPr lang="pt-BR" sz="2600" dirty="0" smtClean="0"/>
          </a:p>
          <a:p>
            <a:endParaRPr lang="pt-BR" sz="2600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APROFUNDE SEUS </a:t>
            </a:r>
            <a:br>
              <a:rPr lang="pt-BR" dirty="0" smtClean="0"/>
            </a:br>
            <a:r>
              <a:rPr lang="pt-BR" dirty="0" smtClean="0"/>
              <a:t>CONHECIMENTOS</a:t>
            </a:r>
            <a:endParaRPr lang="pt-BR" dirty="0"/>
          </a:p>
        </p:txBody>
      </p:sp>
      <p:pic>
        <p:nvPicPr>
          <p:cNvPr id="4" name="Picture 2" descr="http://bibliotecaweb.cesumar.br:8080/pergamumweb/vinculos/00000f/00000f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09" y="2308541"/>
            <a:ext cx="3312368" cy="44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1"/>
            <a:ext cx="8784976" cy="5589239"/>
          </a:xfrm>
        </p:spPr>
        <p:txBody>
          <a:bodyPr>
            <a:noAutofit/>
          </a:bodyPr>
          <a:lstStyle/>
          <a:p>
            <a:r>
              <a:rPr lang="pt-BR" dirty="0" smtClean="0"/>
              <a:t>TANENBAUM</a:t>
            </a:r>
            <a:r>
              <a:rPr lang="pt-BR" dirty="0"/>
              <a:t>, Andrew S.; WETHERAL, David; VIEIRA, Daniel. </a:t>
            </a:r>
            <a:r>
              <a:rPr lang="pt-BR" b="1" dirty="0"/>
              <a:t>Redes de computadores</a:t>
            </a:r>
            <a:r>
              <a:rPr lang="pt-BR" dirty="0"/>
              <a:t>. 5. ed. São Paulo: Pearson Prentice Hall, 2011 – 3ª reimpressão - 2014.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3752"/>
            <a:ext cx="8265096" cy="11430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8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8960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FUNDAMENTOS EM REDES DE COMPUTADORES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Prof. Me. Pietro Martins de Oliveira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451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FUNDAMENTOS EM REDES DE COMPUTADORES</vt:lpstr>
      <vt:lpstr>Redes de Computadores</vt:lpstr>
      <vt:lpstr>Redes de Computadores</vt:lpstr>
      <vt:lpstr>Redes de Computadores</vt:lpstr>
      <vt:lpstr>Redes de Computadores</vt:lpstr>
      <vt:lpstr>Redes de Computadores</vt:lpstr>
      <vt:lpstr>APROFUNDE SEUS  CONHECIMENTOS</vt:lpstr>
      <vt:lpstr>Referências</vt:lpstr>
      <vt:lpstr>FUNDAMENTOS EM REDES DE COMPUTADORES</vt:lpstr>
      <vt:lpstr>CISCO PACKET TRACER</vt:lpstr>
      <vt:lpstr>Cisco Packet Tracer</vt:lpstr>
      <vt:lpstr>Cisco Packet Tracer - Interface</vt:lpstr>
      <vt:lpstr>Cisco Packet Tracer - Interface</vt:lpstr>
      <vt:lpstr>Cisco Packet Tracer - Interface</vt:lpstr>
      <vt:lpstr>Cisco Packet Tracer - Interface</vt:lpstr>
      <vt:lpstr>Cisco Packet Tracer - Interface</vt:lpstr>
      <vt:lpstr>Referências</vt:lpstr>
      <vt:lpstr>CISCO PACKET TRACER</vt:lpstr>
      <vt:lpstr>FUNDAMENTOS EM REDES DE COMPUTADORES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Normas para revisão de slides</dc:title>
  <dc:creator>Viviane Favaro Notari</dc:creator>
  <cp:lastModifiedBy>Desktop</cp:lastModifiedBy>
  <cp:revision>278</cp:revision>
  <dcterms:created xsi:type="dcterms:W3CDTF">2014-11-19T13:41:35Z</dcterms:created>
  <dcterms:modified xsi:type="dcterms:W3CDTF">2018-08-31T12:45:24Z</dcterms:modified>
</cp:coreProperties>
</file>