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HK Grotesk Medium" panose="020B0604020202020204" charset="-52"/>
      <p:regular r:id="rId12"/>
    </p:embeddedFont>
    <p:embeddedFont>
      <p:font typeface="Arimo" panose="020B0604020202020204" charset="0"/>
      <p:regular r:id="rId13"/>
    </p:embeddedFont>
    <p:embeddedFont>
      <p:font typeface="HK Grotesk Bold" panose="020B0604020202020204" charset="-52"/>
      <p:regular r:id="rId14"/>
    </p:embeddedFont>
    <p:embeddedFont>
      <p:font typeface="HK Grotesk Light Bold" panose="020B0604020202020204" charset="-52"/>
      <p:regular r:id="rId15"/>
    </p:embeddedFont>
    <p:embeddedFont>
      <p:font typeface="Arimo Bold" panose="020B0604020202020204" charset="0"/>
      <p:regular r:id="rId16"/>
    </p:embeddedFont>
    <p:embeddedFont>
      <p:font typeface="HK Grotesk Medium Bold" panose="020B0604020202020204" charset="-52"/>
      <p:regular r:id="rId17"/>
    </p:embeddedFont>
    <p:embeddedFont>
      <p:font typeface="HK Grotesk Light" panose="020B0604020202020204" charset="-52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3" d="100"/>
          <a:sy n="73" d="100"/>
        </p:scale>
        <p:origin x="594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4339543" y="2747885"/>
            <a:ext cx="1895690" cy="1762992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-212949" y="9064981"/>
            <a:ext cx="2701398" cy="1387119"/>
            <a:chOff x="0" y="0"/>
            <a:chExt cx="18336550" cy="9415487"/>
          </a:xfrm>
        </p:grpSpPr>
        <p:sp>
          <p:nvSpPr>
            <p:cNvPr id="4" name="Freeform 4"/>
            <p:cNvSpPr/>
            <p:nvPr/>
          </p:nvSpPr>
          <p:spPr>
            <a:xfrm>
              <a:off x="72390" y="72390"/>
              <a:ext cx="18191770" cy="9270708"/>
            </a:xfrm>
            <a:custGeom>
              <a:avLst/>
              <a:gdLst/>
              <a:ahLst/>
              <a:cxnLst/>
              <a:rect l="l" t="t" r="r" b="b"/>
              <a:pathLst>
                <a:path w="18191770" h="9270708">
                  <a:moveTo>
                    <a:pt x="0" y="0"/>
                  </a:moveTo>
                  <a:lnTo>
                    <a:pt x="18191770" y="0"/>
                  </a:lnTo>
                  <a:lnTo>
                    <a:pt x="18191770" y="9270708"/>
                  </a:lnTo>
                  <a:lnTo>
                    <a:pt x="0" y="92707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18336551" cy="9415487"/>
            </a:xfrm>
            <a:custGeom>
              <a:avLst/>
              <a:gdLst/>
              <a:ahLst/>
              <a:cxnLst/>
              <a:rect l="l" t="t" r="r" b="b"/>
              <a:pathLst>
                <a:path w="18336551" h="9415487">
                  <a:moveTo>
                    <a:pt x="18191770" y="9270708"/>
                  </a:moveTo>
                  <a:lnTo>
                    <a:pt x="18336551" y="9270708"/>
                  </a:lnTo>
                  <a:lnTo>
                    <a:pt x="18336551" y="9415487"/>
                  </a:lnTo>
                  <a:lnTo>
                    <a:pt x="18191770" y="9415487"/>
                  </a:lnTo>
                  <a:lnTo>
                    <a:pt x="18191770" y="9270708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9270708"/>
                  </a:lnTo>
                  <a:lnTo>
                    <a:pt x="0" y="9270708"/>
                  </a:lnTo>
                  <a:lnTo>
                    <a:pt x="0" y="144780"/>
                  </a:lnTo>
                  <a:close/>
                  <a:moveTo>
                    <a:pt x="0" y="9270708"/>
                  </a:moveTo>
                  <a:lnTo>
                    <a:pt x="144780" y="9270708"/>
                  </a:lnTo>
                  <a:lnTo>
                    <a:pt x="144780" y="9415487"/>
                  </a:lnTo>
                  <a:lnTo>
                    <a:pt x="0" y="9415487"/>
                  </a:lnTo>
                  <a:lnTo>
                    <a:pt x="0" y="9270708"/>
                  </a:lnTo>
                  <a:close/>
                  <a:moveTo>
                    <a:pt x="18191770" y="144780"/>
                  </a:moveTo>
                  <a:lnTo>
                    <a:pt x="18336551" y="144780"/>
                  </a:lnTo>
                  <a:lnTo>
                    <a:pt x="18336551" y="9270708"/>
                  </a:lnTo>
                  <a:lnTo>
                    <a:pt x="18191770" y="9270708"/>
                  </a:lnTo>
                  <a:lnTo>
                    <a:pt x="18191770" y="144780"/>
                  </a:lnTo>
                  <a:close/>
                  <a:moveTo>
                    <a:pt x="144780" y="9270708"/>
                  </a:moveTo>
                  <a:lnTo>
                    <a:pt x="18191770" y="9270708"/>
                  </a:lnTo>
                  <a:lnTo>
                    <a:pt x="18191770" y="9415487"/>
                  </a:lnTo>
                  <a:lnTo>
                    <a:pt x="144780" y="9415487"/>
                  </a:lnTo>
                  <a:lnTo>
                    <a:pt x="144780" y="9270708"/>
                  </a:lnTo>
                  <a:close/>
                  <a:moveTo>
                    <a:pt x="18191770" y="0"/>
                  </a:moveTo>
                  <a:lnTo>
                    <a:pt x="18336551" y="0"/>
                  </a:lnTo>
                  <a:lnTo>
                    <a:pt x="18336551" y="144780"/>
                  </a:lnTo>
                  <a:lnTo>
                    <a:pt x="18191770" y="144780"/>
                  </a:lnTo>
                  <a:lnTo>
                    <a:pt x="18191770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8191770" y="0"/>
                  </a:lnTo>
                  <a:lnTo>
                    <a:pt x="18191770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1C1C1E"/>
            </a:solidFill>
          </p:spPr>
        </p:sp>
      </p:grpSp>
      <p:sp>
        <p:nvSpPr>
          <p:cNvPr id="6" name="AutoShape 6"/>
          <p:cNvSpPr/>
          <p:nvPr/>
        </p:nvSpPr>
        <p:spPr>
          <a:xfrm>
            <a:off x="-212949" y="9064981"/>
            <a:ext cx="18713898" cy="17548"/>
          </a:xfrm>
          <a:prstGeom prst="rect">
            <a:avLst/>
          </a:prstGeom>
          <a:solidFill>
            <a:srgbClr val="1C1C1E"/>
          </a:solidFill>
        </p:spPr>
      </p:sp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10614515" y="2443834"/>
            <a:ext cx="4672873" cy="4672873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1686810" y="2443834"/>
            <a:ext cx="7793851" cy="4672873"/>
            <a:chOff x="0" y="0"/>
            <a:chExt cx="10391801" cy="6230497"/>
          </a:xfrm>
        </p:grpSpPr>
        <p:sp>
          <p:nvSpPr>
            <p:cNvPr id="9" name="TextBox 9"/>
            <p:cNvSpPr txBox="1"/>
            <p:nvPr/>
          </p:nvSpPr>
          <p:spPr>
            <a:xfrm>
              <a:off x="0" y="825500"/>
              <a:ext cx="10391801" cy="40354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1137"/>
                </a:lnSpc>
              </a:pPr>
              <a:r>
                <a:rPr lang="en-US" sz="12375" spc="-371">
                  <a:solidFill>
                    <a:srgbClr val="1C1C1E"/>
                  </a:solidFill>
                  <a:latin typeface="HK Grotesk Bold Bold"/>
                </a:rPr>
                <a:t>Мини-кинотеатр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65100" y="5497072"/>
              <a:ext cx="10207266" cy="7334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20"/>
                </a:lnSpc>
              </a:pPr>
              <a:r>
                <a:rPr lang="en-US" sz="3600">
                  <a:solidFill>
                    <a:srgbClr val="1C1C1E"/>
                  </a:solidFill>
                  <a:latin typeface="HK Grotesk Medium"/>
                </a:rPr>
                <a:t>Проект ЯЛ на PyQt5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28700" y="9457048"/>
            <a:ext cx="935221" cy="437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1C1C1E"/>
                </a:solidFill>
                <a:latin typeface="HK Grotesk Medium Bold"/>
              </a:rPr>
              <a:t>01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822479" y="9523590"/>
            <a:ext cx="3926930" cy="361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HK Grotesk Medium"/>
              </a:rPr>
              <a:t>Сафронова Екатерина 9-9</a:t>
            </a:r>
          </a:p>
        </p:txBody>
      </p:sp>
      <p:sp>
        <p:nvSpPr>
          <p:cNvPr id="13" name="AutoShape 13"/>
          <p:cNvSpPr/>
          <p:nvPr/>
        </p:nvSpPr>
        <p:spPr>
          <a:xfrm>
            <a:off x="16804458" y="9704565"/>
            <a:ext cx="909684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12949" y="9064981"/>
            <a:ext cx="18713898" cy="17548"/>
          </a:xfrm>
          <a:prstGeom prst="rect">
            <a:avLst/>
          </a:prstGeom>
          <a:solidFill>
            <a:srgbClr val="1C1C1E"/>
          </a:solidFill>
        </p:spPr>
      </p:sp>
      <p:sp>
        <p:nvSpPr>
          <p:cNvPr id="3" name="TextBox 3"/>
          <p:cNvSpPr txBox="1"/>
          <p:nvPr/>
        </p:nvSpPr>
        <p:spPr>
          <a:xfrm>
            <a:off x="3525984" y="1778920"/>
            <a:ext cx="11236031" cy="18054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7"/>
              </a:lnSpc>
            </a:pPr>
            <a:r>
              <a:rPr lang="en-US" sz="7365" spc="-220">
                <a:solidFill>
                  <a:srgbClr val="1C1C1E"/>
                </a:solidFill>
                <a:latin typeface="HK Grotesk Bold"/>
              </a:rPr>
              <a:t>Планы на масштабирование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212949" y="9064981"/>
            <a:ext cx="2701398" cy="1387119"/>
            <a:chOff x="0" y="0"/>
            <a:chExt cx="18336550" cy="9415487"/>
          </a:xfrm>
        </p:grpSpPr>
        <p:sp>
          <p:nvSpPr>
            <p:cNvPr id="5" name="Freeform 5"/>
            <p:cNvSpPr/>
            <p:nvPr/>
          </p:nvSpPr>
          <p:spPr>
            <a:xfrm>
              <a:off x="72390" y="72390"/>
              <a:ext cx="18191770" cy="9270708"/>
            </a:xfrm>
            <a:custGeom>
              <a:avLst/>
              <a:gdLst/>
              <a:ahLst/>
              <a:cxnLst/>
              <a:rect l="l" t="t" r="r" b="b"/>
              <a:pathLst>
                <a:path w="18191770" h="9270708">
                  <a:moveTo>
                    <a:pt x="0" y="0"/>
                  </a:moveTo>
                  <a:lnTo>
                    <a:pt x="18191770" y="0"/>
                  </a:lnTo>
                  <a:lnTo>
                    <a:pt x="18191770" y="9270708"/>
                  </a:lnTo>
                  <a:lnTo>
                    <a:pt x="0" y="92707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DA30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18336551" cy="9415487"/>
            </a:xfrm>
            <a:custGeom>
              <a:avLst/>
              <a:gdLst/>
              <a:ahLst/>
              <a:cxnLst/>
              <a:rect l="l" t="t" r="r" b="b"/>
              <a:pathLst>
                <a:path w="18336551" h="9415487">
                  <a:moveTo>
                    <a:pt x="18191770" y="9270708"/>
                  </a:moveTo>
                  <a:lnTo>
                    <a:pt x="18336551" y="9270708"/>
                  </a:lnTo>
                  <a:lnTo>
                    <a:pt x="18336551" y="9415487"/>
                  </a:lnTo>
                  <a:lnTo>
                    <a:pt x="18191770" y="9415487"/>
                  </a:lnTo>
                  <a:lnTo>
                    <a:pt x="18191770" y="9270708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9270708"/>
                  </a:lnTo>
                  <a:lnTo>
                    <a:pt x="0" y="9270708"/>
                  </a:lnTo>
                  <a:lnTo>
                    <a:pt x="0" y="144780"/>
                  </a:lnTo>
                  <a:close/>
                  <a:moveTo>
                    <a:pt x="0" y="9270708"/>
                  </a:moveTo>
                  <a:lnTo>
                    <a:pt x="144780" y="9270708"/>
                  </a:lnTo>
                  <a:lnTo>
                    <a:pt x="144780" y="9415487"/>
                  </a:lnTo>
                  <a:lnTo>
                    <a:pt x="0" y="9415487"/>
                  </a:lnTo>
                  <a:lnTo>
                    <a:pt x="0" y="9270708"/>
                  </a:lnTo>
                  <a:close/>
                  <a:moveTo>
                    <a:pt x="18191770" y="144780"/>
                  </a:moveTo>
                  <a:lnTo>
                    <a:pt x="18336551" y="144780"/>
                  </a:lnTo>
                  <a:lnTo>
                    <a:pt x="18336551" y="9270708"/>
                  </a:lnTo>
                  <a:lnTo>
                    <a:pt x="18191770" y="9270708"/>
                  </a:lnTo>
                  <a:lnTo>
                    <a:pt x="18191770" y="144780"/>
                  </a:lnTo>
                  <a:close/>
                  <a:moveTo>
                    <a:pt x="144780" y="9270708"/>
                  </a:moveTo>
                  <a:lnTo>
                    <a:pt x="18191770" y="9270708"/>
                  </a:lnTo>
                  <a:lnTo>
                    <a:pt x="18191770" y="9415487"/>
                  </a:lnTo>
                  <a:lnTo>
                    <a:pt x="144780" y="9415487"/>
                  </a:lnTo>
                  <a:lnTo>
                    <a:pt x="144780" y="9270708"/>
                  </a:lnTo>
                  <a:close/>
                  <a:moveTo>
                    <a:pt x="18191770" y="0"/>
                  </a:moveTo>
                  <a:lnTo>
                    <a:pt x="18336551" y="0"/>
                  </a:lnTo>
                  <a:lnTo>
                    <a:pt x="18336551" y="144780"/>
                  </a:lnTo>
                  <a:lnTo>
                    <a:pt x="18191770" y="144780"/>
                  </a:lnTo>
                  <a:lnTo>
                    <a:pt x="18191770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8191770" y="0"/>
                  </a:lnTo>
                  <a:lnTo>
                    <a:pt x="18191770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1C1C1E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1028700" y="9457048"/>
            <a:ext cx="869698" cy="437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1C1C1E"/>
                </a:solidFill>
                <a:latin typeface="HK Grotesk Medium"/>
              </a:rPr>
              <a:t>10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388692" y="4422919"/>
            <a:ext cx="4438482" cy="3765448"/>
            <a:chOff x="0" y="0"/>
            <a:chExt cx="5917976" cy="5020597"/>
          </a:xfrm>
        </p:grpSpPr>
        <p:sp>
          <p:nvSpPr>
            <p:cNvPr id="9" name="TextBox 9"/>
            <p:cNvSpPr txBox="1"/>
            <p:nvPr/>
          </p:nvSpPr>
          <p:spPr>
            <a:xfrm>
              <a:off x="0" y="1551577"/>
              <a:ext cx="5917976" cy="34690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64"/>
                </a:lnSpc>
              </a:pPr>
              <a:r>
                <a:rPr lang="en-US" sz="2474">
                  <a:solidFill>
                    <a:srgbClr val="1C1C1E"/>
                  </a:solidFill>
                  <a:latin typeface="HK Grotesk Light"/>
                </a:rPr>
                <a:t>Сейчас: sqlite3.OperationalError: database is locked - продажа в 2 шага, изменение вручную</a:t>
              </a:r>
            </a:p>
            <a:p>
              <a:pPr algn="ctr">
                <a:lnSpc>
                  <a:spcPts val="3464"/>
                </a:lnSpc>
              </a:pPr>
              <a:r>
                <a:rPr lang="en-US" sz="2474">
                  <a:solidFill>
                    <a:srgbClr val="1C1C1E"/>
                  </a:solidFill>
                  <a:latin typeface="HK Grotesk Light"/>
                </a:rPr>
                <a:t>Надо: изменение в 1 шаг, автоматически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0"/>
              <a:ext cx="5917976" cy="482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79"/>
                </a:lnSpc>
              </a:pPr>
              <a:r>
                <a:rPr lang="en-US" sz="2400">
                  <a:solidFill>
                    <a:srgbClr val="1C1C1E"/>
                  </a:solidFill>
                  <a:latin typeface="HK Grotesk Bold"/>
                </a:rPr>
                <a:t>Продажа билетов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922549" y="4373526"/>
            <a:ext cx="4442901" cy="1539947"/>
            <a:chOff x="0" y="0"/>
            <a:chExt cx="5923868" cy="2053263"/>
          </a:xfrm>
        </p:grpSpPr>
        <p:sp>
          <p:nvSpPr>
            <p:cNvPr id="12" name="TextBox 12"/>
            <p:cNvSpPr txBox="1"/>
            <p:nvPr/>
          </p:nvSpPr>
          <p:spPr>
            <a:xfrm>
              <a:off x="0" y="1551577"/>
              <a:ext cx="5923868" cy="5016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84"/>
                </a:lnSpc>
              </a:pPr>
              <a:r>
                <a:rPr lang="en-US" sz="2274">
                  <a:solidFill>
                    <a:srgbClr val="1C1C1E"/>
                  </a:solidFill>
                  <a:latin typeface="HK Grotesk Light Bold"/>
                </a:rPr>
                <a:t>Аналогично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0"/>
              <a:ext cx="5923868" cy="482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79"/>
                </a:lnSpc>
              </a:pPr>
              <a:r>
                <a:rPr lang="en-US" sz="2400">
                  <a:solidFill>
                    <a:srgbClr val="1C1C1E"/>
                  </a:solidFill>
                  <a:latin typeface="HK Grotesk Bold"/>
                </a:rPr>
                <a:t>Добавление фильмов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2460826" y="4373526"/>
            <a:ext cx="4442901" cy="1539947"/>
            <a:chOff x="0" y="0"/>
            <a:chExt cx="5923868" cy="2053263"/>
          </a:xfrm>
        </p:grpSpPr>
        <p:sp>
          <p:nvSpPr>
            <p:cNvPr id="15" name="TextBox 15"/>
            <p:cNvSpPr txBox="1"/>
            <p:nvPr/>
          </p:nvSpPr>
          <p:spPr>
            <a:xfrm>
              <a:off x="0" y="1551576"/>
              <a:ext cx="5923868" cy="5016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84"/>
                </a:lnSpc>
              </a:pPr>
              <a:r>
                <a:rPr lang="en-US" sz="2274">
                  <a:solidFill>
                    <a:srgbClr val="1C1C1E"/>
                  </a:solidFill>
                  <a:latin typeface="HK Grotesk Light Bold"/>
                </a:rPr>
                <a:t>Аналогично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0"/>
              <a:ext cx="5923868" cy="4949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79"/>
                </a:lnSpc>
              </a:pPr>
              <a:r>
                <a:rPr lang="en-US" sz="2400" dirty="0" err="1">
                  <a:solidFill>
                    <a:srgbClr val="1C1C1E"/>
                  </a:solidFill>
                  <a:latin typeface="HK Grotesk Bold" panose="020B0604020202020204" charset="-52"/>
                </a:rPr>
                <a:t>Удаление</a:t>
              </a:r>
              <a:r>
                <a:rPr lang="en-US" sz="2400" dirty="0">
                  <a:solidFill>
                    <a:srgbClr val="1C1C1E"/>
                  </a:solidFill>
                  <a:latin typeface="HK Grotesk Bold" panose="020B0604020202020204" charset="-52"/>
                </a:rPr>
                <a:t> </a:t>
              </a:r>
              <a:r>
                <a:rPr lang="en-US" sz="2400" dirty="0" err="1">
                  <a:solidFill>
                    <a:srgbClr val="1C1C1E"/>
                  </a:solidFill>
                  <a:latin typeface="HK Grotesk Bold" panose="020B0604020202020204" charset="-52"/>
                </a:rPr>
                <a:t>фильмов</a:t>
              </a:r>
              <a:endParaRPr lang="en-US" sz="2400" dirty="0">
                <a:solidFill>
                  <a:srgbClr val="1C1C1E"/>
                </a:solidFill>
                <a:latin typeface="HK Grotesk Bold" panose="020B0604020202020204" charset="-52"/>
              </a:endParaRPr>
            </a:p>
          </p:txBody>
        </p:sp>
      </p:grpSp>
      <p:sp>
        <p:nvSpPr>
          <p:cNvPr id="17" name="AutoShape 17"/>
          <p:cNvSpPr/>
          <p:nvPr/>
        </p:nvSpPr>
        <p:spPr>
          <a:xfrm>
            <a:off x="16804458" y="9704565"/>
            <a:ext cx="909684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58958" y="4195266"/>
            <a:ext cx="13970085" cy="375066"/>
            <a:chOff x="0" y="0"/>
            <a:chExt cx="18626779" cy="500088"/>
          </a:xfrm>
        </p:grpSpPr>
        <p:sp>
          <p:nvSpPr>
            <p:cNvPr id="3" name="AutoShape 3"/>
            <p:cNvSpPr/>
            <p:nvPr/>
          </p:nvSpPr>
          <p:spPr>
            <a:xfrm>
              <a:off x="145401" y="226647"/>
              <a:ext cx="18189462" cy="26456"/>
            </a:xfrm>
            <a:prstGeom prst="rect">
              <a:avLst/>
            </a:prstGeom>
            <a:solidFill>
              <a:srgbClr val="1C1C1E"/>
            </a:solidFill>
          </p:spPr>
        </p:sp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0" y="0"/>
              <a:ext cx="500088" cy="500088"/>
              <a:chOff x="0" y="0"/>
              <a:chExt cx="495300" cy="4953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1C1C1E"/>
              </a:solidFill>
            </p:spPr>
          </p:sp>
          <p:sp>
            <p:nvSpPr>
              <p:cNvPr id="6" name="Freeform 6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FCC00"/>
              </a:solidFill>
            </p:spPr>
          </p:sp>
        </p:grpSp>
        <p:grpSp>
          <p:nvGrpSpPr>
            <p:cNvPr id="7" name="Group 7"/>
            <p:cNvGrpSpPr>
              <a:grpSpLocks noChangeAspect="1"/>
            </p:cNvGrpSpPr>
            <p:nvPr/>
          </p:nvGrpSpPr>
          <p:grpSpPr>
            <a:xfrm>
              <a:off x="4531673" y="0"/>
              <a:ext cx="500088" cy="500088"/>
              <a:chOff x="0" y="0"/>
              <a:chExt cx="495300" cy="4953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1C1C1E"/>
              </a:solidFill>
            </p:spPr>
          </p:sp>
          <p:sp>
            <p:nvSpPr>
              <p:cNvPr id="9" name="Freeform 9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FCC00"/>
              </a:solidFill>
            </p:spPr>
          </p:sp>
        </p:grpSp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9063346" y="0"/>
              <a:ext cx="500088" cy="500088"/>
              <a:chOff x="0" y="0"/>
              <a:chExt cx="495300" cy="4953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1C1C1E"/>
              </a:solidFill>
            </p:spPr>
          </p:sp>
          <p:sp>
            <p:nvSpPr>
              <p:cNvPr id="12" name="Freeform 12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FCC00"/>
              </a:solidFill>
            </p:spPr>
          </p:sp>
        </p:grpSp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13595018" y="0"/>
              <a:ext cx="500088" cy="500088"/>
              <a:chOff x="0" y="0"/>
              <a:chExt cx="495300" cy="4953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1C1C1E"/>
              </a:solidFill>
            </p:spPr>
          </p:sp>
          <p:sp>
            <p:nvSpPr>
              <p:cNvPr id="15" name="Freeform 15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FCC00"/>
              </a:solidFill>
            </p:spPr>
          </p:sp>
        </p:grpSp>
        <p:grpSp>
          <p:nvGrpSpPr>
            <p:cNvPr id="16" name="Group 16"/>
            <p:cNvGrpSpPr>
              <a:grpSpLocks noChangeAspect="1"/>
            </p:cNvGrpSpPr>
            <p:nvPr/>
          </p:nvGrpSpPr>
          <p:grpSpPr>
            <a:xfrm>
              <a:off x="18126691" y="0"/>
              <a:ext cx="500088" cy="500088"/>
              <a:chOff x="0" y="0"/>
              <a:chExt cx="495300" cy="4953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1C1C1E"/>
              </a:solidFill>
            </p:spPr>
          </p:sp>
          <p:sp>
            <p:nvSpPr>
              <p:cNvPr id="18" name="Freeform 18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FCC00"/>
              </a:solidFill>
            </p:spPr>
          </p:sp>
        </p:grpSp>
      </p:grpSp>
      <p:sp>
        <p:nvSpPr>
          <p:cNvPr id="19" name="TextBox 19"/>
          <p:cNvSpPr txBox="1"/>
          <p:nvPr/>
        </p:nvSpPr>
        <p:spPr>
          <a:xfrm>
            <a:off x="1729070" y="1823768"/>
            <a:ext cx="14829860" cy="12743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499"/>
              </a:lnSpc>
            </a:pPr>
            <a:r>
              <a:rPr lang="en-US" sz="9999" spc="-299">
                <a:solidFill>
                  <a:srgbClr val="1C1C1E"/>
                </a:solidFill>
                <a:latin typeface="HK Grotesk Bold"/>
              </a:rPr>
              <a:t>Стадии работы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7826209" y="5266189"/>
            <a:ext cx="2635582" cy="2591089"/>
            <a:chOff x="0" y="0"/>
            <a:chExt cx="3514109" cy="3454786"/>
          </a:xfrm>
        </p:grpSpPr>
        <p:sp>
          <p:nvSpPr>
            <p:cNvPr id="21" name="TextBox 21"/>
            <p:cNvSpPr txBox="1"/>
            <p:nvPr/>
          </p:nvSpPr>
          <p:spPr>
            <a:xfrm>
              <a:off x="0" y="1316048"/>
              <a:ext cx="3514109" cy="19565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85"/>
                </a:lnSpc>
              </a:pPr>
              <a:r>
                <a:rPr lang="en-US" sz="2132">
                  <a:solidFill>
                    <a:srgbClr val="1C1C1E"/>
                  </a:solidFill>
                  <a:latin typeface="Arimo Bold"/>
                </a:rPr>
                <a:t>Написание кода программы, тесты и исправление ошибок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0"/>
              <a:ext cx="3514109" cy="482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79"/>
                </a:lnSpc>
              </a:pPr>
              <a:r>
                <a:rPr lang="en-US" sz="2400" dirty="0" err="1">
                  <a:solidFill>
                    <a:srgbClr val="1C1C1E"/>
                  </a:solidFill>
                  <a:latin typeface="HK Grotesk Bold Bold"/>
                </a:rPr>
                <a:t>Кодинг</a:t>
              </a:r>
              <a:endParaRPr lang="en-US" sz="2400" dirty="0">
                <a:solidFill>
                  <a:srgbClr val="1C1C1E"/>
                </a:solidFill>
                <a:latin typeface="HK Grotesk Bold Bold"/>
              </a:endParaRP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224964" y="5266189"/>
            <a:ext cx="2635582" cy="2219614"/>
            <a:chOff x="0" y="0"/>
            <a:chExt cx="3514109" cy="2959486"/>
          </a:xfrm>
        </p:grpSpPr>
        <p:sp>
          <p:nvSpPr>
            <p:cNvPr id="24" name="TextBox 24"/>
            <p:cNvSpPr txBox="1"/>
            <p:nvPr/>
          </p:nvSpPr>
          <p:spPr>
            <a:xfrm>
              <a:off x="0" y="1316048"/>
              <a:ext cx="3514109" cy="14612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85"/>
                </a:lnSpc>
              </a:pPr>
              <a:r>
                <a:rPr lang="en-US" sz="2132">
                  <a:solidFill>
                    <a:srgbClr val="1C1C1E"/>
                  </a:solidFill>
                  <a:latin typeface="Arimo Bold"/>
                </a:rPr>
                <a:t>Составление презентации для готового проекта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0"/>
              <a:ext cx="3514109" cy="482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79"/>
                </a:lnSpc>
              </a:pPr>
              <a:r>
                <a:rPr lang="en-US" sz="2400">
                  <a:solidFill>
                    <a:srgbClr val="1C1C1E"/>
                  </a:solidFill>
                  <a:latin typeface="HK Grotesk Bold Bold"/>
                </a:rPr>
                <a:t>Презентация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4623718" y="5266189"/>
            <a:ext cx="2635582" cy="1471644"/>
            <a:chOff x="0" y="0"/>
            <a:chExt cx="3514109" cy="1962191"/>
          </a:xfrm>
        </p:grpSpPr>
        <p:sp>
          <p:nvSpPr>
            <p:cNvPr id="27" name="TextBox 27"/>
            <p:cNvSpPr txBox="1"/>
            <p:nvPr/>
          </p:nvSpPr>
          <p:spPr>
            <a:xfrm>
              <a:off x="0" y="1316048"/>
              <a:ext cx="3514109" cy="4640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85"/>
                </a:lnSpc>
              </a:pPr>
              <a:r>
                <a:rPr lang="en-US" sz="2132">
                  <a:solidFill>
                    <a:srgbClr val="1C1C1E"/>
                  </a:solidFill>
                  <a:latin typeface="Arimo Bold"/>
                </a:rPr>
                <a:t>Представление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0"/>
              <a:ext cx="3514109" cy="482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79"/>
                </a:lnSpc>
              </a:pPr>
              <a:r>
                <a:rPr lang="en-US" sz="2400" dirty="0" err="1">
                  <a:solidFill>
                    <a:srgbClr val="1C1C1E"/>
                  </a:solidFill>
                  <a:latin typeface="HK Grotesk Bold Bold"/>
                </a:rPr>
                <a:t>Защита</a:t>
              </a:r>
              <a:endParaRPr lang="en-US" sz="2400" dirty="0">
                <a:solidFill>
                  <a:srgbClr val="1C1C1E"/>
                </a:solidFill>
                <a:latin typeface="HK Grotesk Bold Bold"/>
              </a:endParaRP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028700" y="5266189"/>
            <a:ext cx="2635582" cy="1867190"/>
            <a:chOff x="0" y="0"/>
            <a:chExt cx="3514109" cy="2489586"/>
          </a:xfrm>
        </p:grpSpPr>
        <p:sp>
          <p:nvSpPr>
            <p:cNvPr id="30" name="TextBox 30"/>
            <p:cNvSpPr txBox="1"/>
            <p:nvPr/>
          </p:nvSpPr>
          <p:spPr>
            <a:xfrm>
              <a:off x="0" y="1306523"/>
              <a:ext cx="3514109" cy="10003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08"/>
                </a:lnSpc>
              </a:pPr>
              <a:r>
                <a:rPr lang="en-US" sz="2149">
                  <a:solidFill>
                    <a:srgbClr val="1C1C1E"/>
                  </a:solidFill>
                  <a:latin typeface="Arimo Bold"/>
                </a:rPr>
                <a:t>Поиск идеи и защита темы</a:t>
              </a: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0"/>
              <a:ext cx="3514109" cy="482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79"/>
                </a:lnSpc>
              </a:pPr>
              <a:r>
                <a:rPr lang="en-US" sz="2400">
                  <a:solidFill>
                    <a:srgbClr val="1C1C1E"/>
                  </a:solidFill>
                  <a:latin typeface="HK Grotesk Bold Bold"/>
                </a:rPr>
                <a:t>Идея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4427455" y="5228089"/>
            <a:ext cx="2635582" cy="3254169"/>
            <a:chOff x="0" y="0"/>
            <a:chExt cx="3514109" cy="4338891"/>
          </a:xfrm>
        </p:grpSpPr>
        <p:sp>
          <p:nvSpPr>
            <p:cNvPr id="33" name="TextBox 33"/>
            <p:cNvSpPr txBox="1"/>
            <p:nvPr/>
          </p:nvSpPr>
          <p:spPr>
            <a:xfrm>
              <a:off x="0" y="1306523"/>
              <a:ext cx="3514109" cy="30323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08"/>
                </a:lnSpc>
              </a:pPr>
              <a:r>
                <a:rPr lang="en-US" sz="2149" dirty="0" err="1">
                  <a:solidFill>
                    <a:srgbClr val="1C1C1E"/>
                  </a:solidFill>
                  <a:latin typeface="Arimo Bold"/>
                </a:rPr>
                <a:t>Составление</a:t>
              </a:r>
              <a:r>
                <a:rPr lang="en-US" sz="2149" dirty="0">
                  <a:solidFill>
                    <a:srgbClr val="1C1C1E"/>
                  </a:solidFill>
                  <a:latin typeface="Arimo Bold"/>
                </a:rPr>
                <a:t> </a:t>
              </a:r>
              <a:r>
                <a:rPr lang="en-US" sz="2149" dirty="0" err="1">
                  <a:solidFill>
                    <a:srgbClr val="1C1C1E"/>
                  </a:solidFill>
                  <a:latin typeface="Arimo Bold"/>
                </a:rPr>
                <a:t>конкретного</a:t>
              </a:r>
              <a:r>
                <a:rPr lang="en-US" sz="2149" dirty="0">
                  <a:solidFill>
                    <a:srgbClr val="1C1C1E"/>
                  </a:solidFill>
                  <a:latin typeface="Arimo Bold"/>
                </a:rPr>
                <a:t> </a:t>
              </a:r>
              <a:r>
                <a:rPr lang="en-US" sz="2149" dirty="0" err="1">
                  <a:solidFill>
                    <a:srgbClr val="1C1C1E"/>
                  </a:solidFill>
                  <a:latin typeface="Arimo Bold"/>
                </a:rPr>
                <a:t>плана</a:t>
              </a:r>
              <a:r>
                <a:rPr lang="en-US" sz="2149" dirty="0">
                  <a:solidFill>
                    <a:srgbClr val="1C1C1E"/>
                  </a:solidFill>
                  <a:latin typeface="Arimo Bold"/>
                </a:rPr>
                <a:t> </a:t>
              </a:r>
              <a:r>
                <a:rPr lang="en-US" sz="2149" dirty="0" err="1">
                  <a:solidFill>
                    <a:srgbClr val="1C1C1E"/>
                  </a:solidFill>
                  <a:latin typeface="Arimo Bold"/>
                </a:rPr>
                <a:t>действий</a:t>
              </a:r>
              <a:r>
                <a:rPr lang="en-US" sz="2149" dirty="0">
                  <a:solidFill>
                    <a:srgbClr val="1C1C1E"/>
                  </a:solidFill>
                  <a:latin typeface="Arimo Bold"/>
                </a:rPr>
                <a:t> и </a:t>
              </a:r>
              <a:r>
                <a:rPr lang="en-US" sz="2149" dirty="0" err="1">
                  <a:solidFill>
                    <a:srgbClr val="1C1C1E"/>
                  </a:solidFill>
                  <a:latin typeface="Arimo Bold"/>
                </a:rPr>
                <a:t>списка</a:t>
              </a:r>
              <a:r>
                <a:rPr lang="en-US" sz="2149" dirty="0">
                  <a:solidFill>
                    <a:srgbClr val="1C1C1E"/>
                  </a:solidFill>
                  <a:latin typeface="Arimo Bold"/>
                </a:rPr>
                <a:t> </a:t>
              </a:r>
              <a:r>
                <a:rPr lang="en-US" sz="2149" dirty="0" err="1">
                  <a:solidFill>
                    <a:srgbClr val="1C1C1E"/>
                  </a:solidFill>
                  <a:latin typeface="Arimo Bold"/>
                </a:rPr>
                <a:t>тех</a:t>
              </a:r>
              <a:r>
                <a:rPr lang="en-US" sz="2149" dirty="0">
                  <a:solidFill>
                    <a:srgbClr val="1C1C1E"/>
                  </a:solidFill>
                  <a:latin typeface="Arimo Bold"/>
                </a:rPr>
                <a:t> </a:t>
              </a:r>
              <a:r>
                <a:rPr lang="en-US" sz="2149" dirty="0" err="1">
                  <a:solidFill>
                    <a:srgbClr val="1C1C1E"/>
                  </a:solidFill>
                  <a:latin typeface="Arimo Bold"/>
                </a:rPr>
                <a:t>функций</a:t>
              </a:r>
              <a:r>
                <a:rPr lang="en-US" sz="2149" dirty="0">
                  <a:solidFill>
                    <a:srgbClr val="1C1C1E"/>
                  </a:solidFill>
                  <a:latin typeface="Arimo Bold"/>
                </a:rPr>
                <a:t>, </a:t>
              </a:r>
              <a:r>
                <a:rPr lang="en-US" sz="2149" dirty="0" err="1">
                  <a:solidFill>
                    <a:srgbClr val="1C1C1E"/>
                  </a:solidFill>
                  <a:latin typeface="Arimo Bold"/>
                </a:rPr>
                <a:t>которые</a:t>
              </a:r>
              <a:r>
                <a:rPr lang="en-US" sz="2149" dirty="0">
                  <a:solidFill>
                    <a:srgbClr val="1C1C1E"/>
                  </a:solidFill>
                  <a:latin typeface="Arimo Bold"/>
                </a:rPr>
                <a:t> </a:t>
              </a:r>
              <a:r>
                <a:rPr lang="en-US" sz="2149" dirty="0" err="1">
                  <a:solidFill>
                    <a:srgbClr val="1C1C1E"/>
                  </a:solidFill>
                  <a:latin typeface="Arimo Bold"/>
                </a:rPr>
                <a:t>надо</a:t>
              </a:r>
              <a:r>
                <a:rPr lang="en-US" sz="2149" dirty="0">
                  <a:solidFill>
                    <a:srgbClr val="1C1C1E"/>
                  </a:solidFill>
                  <a:latin typeface="Arimo Bold"/>
                </a:rPr>
                <a:t> </a:t>
              </a:r>
              <a:r>
                <a:rPr lang="en-US" sz="2149" dirty="0" err="1">
                  <a:solidFill>
                    <a:srgbClr val="1C1C1E"/>
                  </a:solidFill>
                  <a:latin typeface="Arimo Bold"/>
                </a:rPr>
                <a:t>написать</a:t>
              </a:r>
              <a:endParaRPr lang="en-US" sz="2149" dirty="0">
                <a:solidFill>
                  <a:srgbClr val="1C1C1E"/>
                </a:solidFill>
                <a:latin typeface="Arimo Bold"/>
              </a:endParaRPr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0" y="0"/>
              <a:ext cx="3514109" cy="4652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79"/>
                </a:lnSpc>
              </a:pPr>
              <a:r>
                <a:rPr lang="en-US" sz="2400" dirty="0" err="1">
                  <a:solidFill>
                    <a:srgbClr val="1C1C1E"/>
                  </a:solidFill>
                  <a:latin typeface="HK Grotesk Bold Bold"/>
                </a:rPr>
                <a:t>План</a:t>
              </a:r>
              <a:endParaRPr lang="en-US" sz="2400" dirty="0">
                <a:solidFill>
                  <a:srgbClr val="1C1C1E"/>
                </a:solidFill>
                <a:latin typeface="HK Grotesk Bold Bold"/>
              </a:endParaRP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-212949" y="9064981"/>
            <a:ext cx="2701398" cy="1387119"/>
            <a:chOff x="0" y="0"/>
            <a:chExt cx="18336550" cy="9415487"/>
          </a:xfrm>
        </p:grpSpPr>
        <p:sp>
          <p:nvSpPr>
            <p:cNvPr id="36" name="Freeform 36"/>
            <p:cNvSpPr/>
            <p:nvPr/>
          </p:nvSpPr>
          <p:spPr>
            <a:xfrm>
              <a:off x="72390" y="72390"/>
              <a:ext cx="18191770" cy="9270708"/>
            </a:xfrm>
            <a:custGeom>
              <a:avLst/>
              <a:gdLst/>
              <a:ahLst/>
              <a:cxnLst/>
              <a:rect l="l" t="t" r="r" b="b"/>
              <a:pathLst>
                <a:path w="18191770" h="9270708">
                  <a:moveTo>
                    <a:pt x="0" y="0"/>
                  </a:moveTo>
                  <a:lnTo>
                    <a:pt x="18191770" y="0"/>
                  </a:lnTo>
                  <a:lnTo>
                    <a:pt x="18191770" y="9270708"/>
                  </a:lnTo>
                  <a:lnTo>
                    <a:pt x="0" y="92707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</p:spPr>
        </p:sp>
        <p:sp>
          <p:nvSpPr>
            <p:cNvPr id="37" name="Freeform 37"/>
            <p:cNvSpPr/>
            <p:nvPr/>
          </p:nvSpPr>
          <p:spPr>
            <a:xfrm>
              <a:off x="0" y="0"/>
              <a:ext cx="18336551" cy="9415487"/>
            </a:xfrm>
            <a:custGeom>
              <a:avLst/>
              <a:gdLst/>
              <a:ahLst/>
              <a:cxnLst/>
              <a:rect l="l" t="t" r="r" b="b"/>
              <a:pathLst>
                <a:path w="18336551" h="9415487">
                  <a:moveTo>
                    <a:pt x="18191770" y="9270708"/>
                  </a:moveTo>
                  <a:lnTo>
                    <a:pt x="18336551" y="9270708"/>
                  </a:lnTo>
                  <a:lnTo>
                    <a:pt x="18336551" y="9415487"/>
                  </a:lnTo>
                  <a:lnTo>
                    <a:pt x="18191770" y="9415487"/>
                  </a:lnTo>
                  <a:lnTo>
                    <a:pt x="18191770" y="9270708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9270708"/>
                  </a:lnTo>
                  <a:lnTo>
                    <a:pt x="0" y="9270708"/>
                  </a:lnTo>
                  <a:lnTo>
                    <a:pt x="0" y="144780"/>
                  </a:lnTo>
                  <a:close/>
                  <a:moveTo>
                    <a:pt x="0" y="9270708"/>
                  </a:moveTo>
                  <a:lnTo>
                    <a:pt x="144780" y="9270708"/>
                  </a:lnTo>
                  <a:lnTo>
                    <a:pt x="144780" y="9415487"/>
                  </a:lnTo>
                  <a:lnTo>
                    <a:pt x="0" y="9415487"/>
                  </a:lnTo>
                  <a:lnTo>
                    <a:pt x="0" y="9270708"/>
                  </a:lnTo>
                  <a:close/>
                  <a:moveTo>
                    <a:pt x="18191770" y="144780"/>
                  </a:moveTo>
                  <a:lnTo>
                    <a:pt x="18336551" y="144780"/>
                  </a:lnTo>
                  <a:lnTo>
                    <a:pt x="18336551" y="9270708"/>
                  </a:lnTo>
                  <a:lnTo>
                    <a:pt x="18191770" y="9270708"/>
                  </a:lnTo>
                  <a:lnTo>
                    <a:pt x="18191770" y="144780"/>
                  </a:lnTo>
                  <a:close/>
                  <a:moveTo>
                    <a:pt x="144780" y="9270708"/>
                  </a:moveTo>
                  <a:lnTo>
                    <a:pt x="18191770" y="9270708"/>
                  </a:lnTo>
                  <a:lnTo>
                    <a:pt x="18191770" y="9415487"/>
                  </a:lnTo>
                  <a:lnTo>
                    <a:pt x="144780" y="9415487"/>
                  </a:lnTo>
                  <a:lnTo>
                    <a:pt x="144780" y="9270708"/>
                  </a:lnTo>
                  <a:close/>
                  <a:moveTo>
                    <a:pt x="18191770" y="0"/>
                  </a:moveTo>
                  <a:lnTo>
                    <a:pt x="18336551" y="0"/>
                  </a:lnTo>
                  <a:lnTo>
                    <a:pt x="18336551" y="144780"/>
                  </a:lnTo>
                  <a:lnTo>
                    <a:pt x="18191770" y="144780"/>
                  </a:lnTo>
                  <a:lnTo>
                    <a:pt x="18191770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8191770" y="0"/>
                  </a:lnTo>
                  <a:lnTo>
                    <a:pt x="18191770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1C1C1E"/>
            </a:solidFill>
          </p:spPr>
        </p:sp>
      </p:grpSp>
      <p:sp>
        <p:nvSpPr>
          <p:cNvPr id="38" name="AutoShape 38"/>
          <p:cNvSpPr/>
          <p:nvPr/>
        </p:nvSpPr>
        <p:spPr>
          <a:xfrm>
            <a:off x="-212949" y="9064981"/>
            <a:ext cx="18713898" cy="17548"/>
          </a:xfrm>
          <a:prstGeom prst="rect">
            <a:avLst/>
          </a:prstGeom>
          <a:solidFill>
            <a:srgbClr val="1C1C1E"/>
          </a:solidFill>
        </p:spPr>
      </p:sp>
      <p:sp>
        <p:nvSpPr>
          <p:cNvPr id="39" name="TextBox 39"/>
          <p:cNvSpPr txBox="1"/>
          <p:nvPr/>
        </p:nvSpPr>
        <p:spPr>
          <a:xfrm>
            <a:off x="1028700" y="9457048"/>
            <a:ext cx="1017124" cy="437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1C1C1E"/>
                </a:solidFill>
                <a:latin typeface="HK Grotesk Medium Bold"/>
              </a:rPr>
              <a:t>02</a:t>
            </a:r>
          </a:p>
        </p:txBody>
      </p:sp>
      <p:sp>
        <p:nvSpPr>
          <p:cNvPr id="40" name="AutoShape 40"/>
          <p:cNvSpPr/>
          <p:nvPr/>
        </p:nvSpPr>
        <p:spPr>
          <a:xfrm>
            <a:off x="16804458" y="9685515"/>
            <a:ext cx="909684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12949" y="9064981"/>
            <a:ext cx="18713898" cy="17548"/>
          </a:xfrm>
          <a:prstGeom prst="rect">
            <a:avLst/>
          </a:prstGeom>
          <a:solidFill>
            <a:srgbClr val="1C1C1E"/>
          </a:solidFill>
        </p:spPr>
      </p:sp>
      <p:sp>
        <p:nvSpPr>
          <p:cNvPr id="3" name="TextBox 3"/>
          <p:cNvSpPr txBox="1"/>
          <p:nvPr/>
        </p:nvSpPr>
        <p:spPr>
          <a:xfrm>
            <a:off x="9762352" y="2682514"/>
            <a:ext cx="6970382" cy="1690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20"/>
              </a:lnSpc>
            </a:pPr>
            <a:r>
              <a:rPr lang="en-US" sz="6863" spc="-205">
                <a:solidFill>
                  <a:srgbClr val="1C1C1E"/>
                </a:solidFill>
                <a:latin typeface="HK Grotesk Bold"/>
              </a:rPr>
              <a:t>Идея и </a:t>
            </a:r>
          </a:p>
          <a:p>
            <a:pPr marL="0" lvl="0" indent="0">
              <a:lnSpc>
                <a:spcPts val="6520"/>
              </a:lnSpc>
              <a:spcBef>
                <a:spcPct val="0"/>
              </a:spcBef>
            </a:pPr>
            <a:r>
              <a:rPr lang="en-US" sz="6863" spc="-205">
                <a:solidFill>
                  <a:srgbClr val="1C1C1E"/>
                </a:solidFill>
                <a:latin typeface="HK Grotesk Bold"/>
              </a:rPr>
              <a:t>"решение задач"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212949" y="9064981"/>
            <a:ext cx="2701398" cy="1387119"/>
            <a:chOff x="0" y="0"/>
            <a:chExt cx="18336550" cy="9415487"/>
          </a:xfrm>
        </p:grpSpPr>
        <p:sp>
          <p:nvSpPr>
            <p:cNvPr id="5" name="Freeform 5"/>
            <p:cNvSpPr/>
            <p:nvPr/>
          </p:nvSpPr>
          <p:spPr>
            <a:xfrm>
              <a:off x="72390" y="72390"/>
              <a:ext cx="18191770" cy="9270708"/>
            </a:xfrm>
            <a:custGeom>
              <a:avLst/>
              <a:gdLst/>
              <a:ahLst/>
              <a:cxnLst/>
              <a:rect l="l" t="t" r="r" b="b"/>
              <a:pathLst>
                <a:path w="18191770" h="9270708">
                  <a:moveTo>
                    <a:pt x="0" y="0"/>
                  </a:moveTo>
                  <a:lnTo>
                    <a:pt x="18191770" y="0"/>
                  </a:lnTo>
                  <a:lnTo>
                    <a:pt x="18191770" y="9270708"/>
                  </a:lnTo>
                  <a:lnTo>
                    <a:pt x="0" y="92707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18336551" cy="9415487"/>
            </a:xfrm>
            <a:custGeom>
              <a:avLst/>
              <a:gdLst/>
              <a:ahLst/>
              <a:cxnLst/>
              <a:rect l="l" t="t" r="r" b="b"/>
              <a:pathLst>
                <a:path w="18336551" h="9415487">
                  <a:moveTo>
                    <a:pt x="18191770" y="9270708"/>
                  </a:moveTo>
                  <a:lnTo>
                    <a:pt x="18336551" y="9270708"/>
                  </a:lnTo>
                  <a:lnTo>
                    <a:pt x="18336551" y="9415487"/>
                  </a:lnTo>
                  <a:lnTo>
                    <a:pt x="18191770" y="9415487"/>
                  </a:lnTo>
                  <a:lnTo>
                    <a:pt x="18191770" y="9270708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9270708"/>
                  </a:lnTo>
                  <a:lnTo>
                    <a:pt x="0" y="9270708"/>
                  </a:lnTo>
                  <a:lnTo>
                    <a:pt x="0" y="144780"/>
                  </a:lnTo>
                  <a:close/>
                  <a:moveTo>
                    <a:pt x="0" y="9270708"/>
                  </a:moveTo>
                  <a:lnTo>
                    <a:pt x="144780" y="9270708"/>
                  </a:lnTo>
                  <a:lnTo>
                    <a:pt x="144780" y="9415487"/>
                  </a:lnTo>
                  <a:lnTo>
                    <a:pt x="0" y="9415487"/>
                  </a:lnTo>
                  <a:lnTo>
                    <a:pt x="0" y="9270708"/>
                  </a:lnTo>
                  <a:close/>
                  <a:moveTo>
                    <a:pt x="18191770" y="144780"/>
                  </a:moveTo>
                  <a:lnTo>
                    <a:pt x="18336551" y="144780"/>
                  </a:lnTo>
                  <a:lnTo>
                    <a:pt x="18336551" y="9270708"/>
                  </a:lnTo>
                  <a:lnTo>
                    <a:pt x="18191770" y="9270708"/>
                  </a:lnTo>
                  <a:lnTo>
                    <a:pt x="18191770" y="144780"/>
                  </a:lnTo>
                  <a:close/>
                  <a:moveTo>
                    <a:pt x="144780" y="9270708"/>
                  </a:moveTo>
                  <a:lnTo>
                    <a:pt x="18191770" y="9270708"/>
                  </a:lnTo>
                  <a:lnTo>
                    <a:pt x="18191770" y="9415487"/>
                  </a:lnTo>
                  <a:lnTo>
                    <a:pt x="144780" y="9415487"/>
                  </a:lnTo>
                  <a:lnTo>
                    <a:pt x="144780" y="9270708"/>
                  </a:lnTo>
                  <a:close/>
                  <a:moveTo>
                    <a:pt x="18191770" y="0"/>
                  </a:moveTo>
                  <a:lnTo>
                    <a:pt x="18336551" y="0"/>
                  </a:lnTo>
                  <a:lnTo>
                    <a:pt x="18336551" y="144780"/>
                  </a:lnTo>
                  <a:lnTo>
                    <a:pt x="18191770" y="144780"/>
                  </a:lnTo>
                  <a:lnTo>
                    <a:pt x="18191770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8191770" y="0"/>
                  </a:lnTo>
                  <a:lnTo>
                    <a:pt x="18191770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1C1C1E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1028700" y="9457048"/>
            <a:ext cx="869698" cy="437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1C1C1E"/>
                </a:solidFill>
                <a:latin typeface="HK Grotesk Medium Bold"/>
              </a:rPr>
              <a:t>03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5545665" y="2530114"/>
            <a:ext cx="1895690" cy="1762992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3030956" y="7247003"/>
            <a:ext cx="1151915" cy="1151915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2060561" y="1004567"/>
            <a:ext cx="5285544" cy="1153591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9762352" y="5133975"/>
            <a:ext cx="6179427" cy="1495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1C1C1E"/>
                </a:solidFill>
                <a:latin typeface="Arimo Bold"/>
              </a:rPr>
              <a:t>Приложение для кинотеатра, где могут работать</a:t>
            </a:r>
          </a:p>
          <a:p>
            <a:pPr>
              <a:lnSpc>
                <a:spcPts val="2999"/>
              </a:lnSpc>
              <a:spcBef>
                <a:spcPct val="0"/>
              </a:spcBef>
            </a:pPr>
            <a:r>
              <a:rPr lang="en-US" sz="2499">
                <a:solidFill>
                  <a:srgbClr val="1C1C1E"/>
                </a:solidFill>
                <a:latin typeface="Arimo Bold"/>
              </a:rPr>
              <a:t>сотрудники, и ознакомляться  с данными посетители</a:t>
            </a:r>
          </a:p>
        </p:txBody>
      </p:sp>
      <p:sp>
        <p:nvSpPr>
          <p:cNvPr id="13" name="AutoShape 13"/>
          <p:cNvSpPr/>
          <p:nvPr/>
        </p:nvSpPr>
        <p:spPr>
          <a:xfrm>
            <a:off x="16804458" y="9704565"/>
            <a:ext cx="909684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12949" y="9064981"/>
            <a:ext cx="18713898" cy="17548"/>
          </a:xfrm>
          <a:prstGeom prst="rect">
            <a:avLst/>
          </a:prstGeom>
          <a:solidFill>
            <a:srgbClr val="1C1C1E"/>
          </a:solidFill>
        </p:spPr>
      </p:sp>
      <p:grpSp>
        <p:nvGrpSpPr>
          <p:cNvPr id="3" name="Group 3"/>
          <p:cNvGrpSpPr/>
          <p:nvPr/>
        </p:nvGrpSpPr>
        <p:grpSpPr>
          <a:xfrm>
            <a:off x="-212949" y="9064981"/>
            <a:ext cx="2701398" cy="1387119"/>
            <a:chOff x="0" y="0"/>
            <a:chExt cx="18336550" cy="9415487"/>
          </a:xfrm>
        </p:grpSpPr>
        <p:sp>
          <p:nvSpPr>
            <p:cNvPr id="4" name="Freeform 4"/>
            <p:cNvSpPr/>
            <p:nvPr/>
          </p:nvSpPr>
          <p:spPr>
            <a:xfrm>
              <a:off x="72390" y="72390"/>
              <a:ext cx="18191770" cy="9270708"/>
            </a:xfrm>
            <a:custGeom>
              <a:avLst/>
              <a:gdLst/>
              <a:ahLst/>
              <a:cxnLst/>
              <a:rect l="l" t="t" r="r" b="b"/>
              <a:pathLst>
                <a:path w="18191770" h="9270708">
                  <a:moveTo>
                    <a:pt x="0" y="0"/>
                  </a:moveTo>
                  <a:lnTo>
                    <a:pt x="18191770" y="0"/>
                  </a:lnTo>
                  <a:lnTo>
                    <a:pt x="18191770" y="9270708"/>
                  </a:lnTo>
                  <a:lnTo>
                    <a:pt x="0" y="92707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18336551" cy="9415487"/>
            </a:xfrm>
            <a:custGeom>
              <a:avLst/>
              <a:gdLst/>
              <a:ahLst/>
              <a:cxnLst/>
              <a:rect l="l" t="t" r="r" b="b"/>
              <a:pathLst>
                <a:path w="18336551" h="9415487">
                  <a:moveTo>
                    <a:pt x="18191770" y="9270708"/>
                  </a:moveTo>
                  <a:lnTo>
                    <a:pt x="18336551" y="9270708"/>
                  </a:lnTo>
                  <a:lnTo>
                    <a:pt x="18336551" y="9415487"/>
                  </a:lnTo>
                  <a:lnTo>
                    <a:pt x="18191770" y="9415487"/>
                  </a:lnTo>
                  <a:lnTo>
                    <a:pt x="18191770" y="9270708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9270708"/>
                  </a:lnTo>
                  <a:lnTo>
                    <a:pt x="0" y="9270708"/>
                  </a:lnTo>
                  <a:lnTo>
                    <a:pt x="0" y="144780"/>
                  </a:lnTo>
                  <a:close/>
                  <a:moveTo>
                    <a:pt x="0" y="9270708"/>
                  </a:moveTo>
                  <a:lnTo>
                    <a:pt x="144780" y="9270708"/>
                  </a:lnTo>
                  <a:lnTo>
                    <a:pt x="144780" y="9415487"/>
                  </a:lnTo>
                  <a:lnTo>
                    <a:pt x="0" y="9415487"/>
                  </a:lnTo>
                  <a:lnTo>
                    <a:pt x="0" y="9270708"/>
                  </a:lnTo>
                  <a:close/>
                  <a:moveTo>
                    <a:pt x="18191770" y="144780"/>
                  </a:moveTo>
                  <a:lnTo>
                    <a:pt x="18336551" y="144780"/>
                  </a:lnTo>
                  <a:lnTo>
                    <a:pt x="18336551" y="9270708"/>
                  </a:lnTo>
                  <a:lnTo>
                    <a:pt x="18191770" y="9270708"/>
                  </a:lnTo>
                  <a:lnTo>
                    <a:pt x="18191770" y="144780"/>
                  </a:lnTo>
                  <a:close/>
                  <a:moveTo>
                    <a:pt x="144780" y="9270708"/>
                  </a:moveTo>
                  <a:lnTo>
                    <a:pt x="18191770" y="9270708"/>
                  </a:lnTo>
                  <a:lnTo>
                    <a:pt x="18191770" y="9415487"/>
                  </a:lnTo>
                  <a:lnTo>
                    <a:pt x="144780" y="9415487"/>
                  </a:lnTo>
                  <a:lnTo>
                    <a:pt x="144780" y="9270708"/>
                  </a:lnTo>
                  <a:close/>
                  <a:moveTo>
                    <a:pt x="18191770" y="0"/>
                  </a:moveTo>
                  <a:lnTo>
                    <a:pt x="18336551" y="0"/>
                  </a:lnTo>
                  <a:lnTo>
                    <a:pt x="18336551" y="144780"/>
                  </a:lnTo>
                  <a:lnTo>
                    <a:pt x="18191770" y="144780"/>
                  </a:lnTo>
                  <a:lnTo>
                    <a:pt x="18191770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8191770" y="0"/>
                  </a:lnTo>
                  <a:lnTo>
                    <a:pt x="18191770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1C1C1E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028700" y="9457048"/>
            <a:ext cx="1033505" cy="437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1C1C1E"/>
                </a:solidFill>
                <a:latin typeface="HK Grotesk Medium Bold"/>
              </a:rPr>
              <a:t>04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771075" y="2439635"/>
            <a:ext cx="14745849" cy="4638280"/>
            <a:chOff x="-1" y="-40574"/>
            <a:chExt cx="19661132" cy="6184373"/>
          </a:xfrm>
        </p:grpSpPr>
        <p:sp>
          <p:nvSpPr>
            <p:cNvPr id="8" name="TextBox 8"/>
            <p:cNvSpPr txBox="1"/>
            <p:nvPr/>
          </p:nvSpPr>
          <p:spPr>
            <a:xfrm>
              <a:off x="-1" y="-40574"/>
              <a:ext cx="19661132" cy="17790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9428"/>
                </a:lnSpc>
              </a:pPr>
              <a:r>
                <a:rPr lang="en-US" sz="9925" spc="-297" dirty="0" err="1">
                  <a:solidFill>
                    <a:srgbClr val="1C1C1E"/>
                  </a:solidFill>
                  <a:latin typeface="HK Grotesk Bold"/>
                </a:rPr>
                <a:t>Что</a:t>
              </a:r>
              <a:r>
                <a:rPr lang="en-US" sz="9925" spc="-297" dirty="0">
                  <a:solidFill>
                    <a:srgbClr val="1C1C1E"/>
                  </a:solidFill>
                  <a:latin typeface="HK Grotesk Bold"/>
                </a:rPr>
                <a:t> </a:t>
              </a:r>
              <a:r>
                <a:rPr lang="en-US" sz="9925" spc="-297" dirty="0" err="1">
                  <a:solidFill>
                    <a:srgbClr val="1C1C1E"/>
                  </a:solidFill>
                  <a:latin typeface="HK Grotesk Bold"/>
                </a:rPr>
                <a:t>делает</a:t>
              </a:r>
              <a:r>
                <a:rPr lang="en-US" sz="9925" spc="-297" dirty="0">
                  <a:solidFill>
                    <a:srgbClr val="1C1C1E"/>
                  </a:solidFill>
                  <a:latin typeface="HK Grotesk Bold"/>
                </a:rPr>
                <a:t> </a:t>
              </a:r>
              <a:r>
                <a:rPr lang="en-US" sz="9925" spc="-297" dirty="0" err="1">
                  <a:solidFill>
                    <a:srgbClr val="1C1C1E"/>
                  </a:solidFill>
                  <a:latin typeface="HK Grotesk Bold"/>
                </a:rPr>
                <a:t>этот</a:t>
              </a:r>
              <a:r>
                <a:rPr lang="en-US" sz="9925" spc="-297" dirty="0">
                  <a:solidFill>
                    <a:srgbClr val="1C1C1E"/>
                  </a:solidFill>
                  <a:latin typeface="HK Grotesk Bold"/>
                </a:rPr>
                <a:t> </a:t>
              </a:r>
              <a:r>
                <a:rPr lang="en-US" sz="9925" spc="-297" dirty="0" err="1">
                  <a:solidFill>
                    <a:srgbClr val="1C1C1E"/>
                  </a:solidFill>
                  <a:latin typeface="HK Grotesk Bold"/>
                </a:rPr>
                <a:t>проект</a:t>
              </a:r>
              <a:r>
                <a:rPr lang="en-US" sz="9925" spc="-297" dirty="0">
                  <a:solidFill>
                    <a:srgbClr val="1C1C1E"/>
                  </a:solidFill>
                  <a:latin typeface="HK Grotesk Bold"/>
                </a:rPr>
                <a:t>?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738407" y="3259779"/>
              <a:ext cx="16184315" cy="28840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7"/>
                </a:lnSpc>
              </a:pPr>
              <a:r>
                <a:rPr lang="en-US" sz="2498" dirty="0">
                  <a:solidFill>
                    <a:srgbClr val="1C1C1E"/>
                  </a:solidFill>
                  <a:latin typeface="HK Grotesk Light Bold"/>
                </a:rPr>
                <a:t>В </a:t>
              </a:r>
              <a:r>
                <a:rPr lang="en-US" sz="2498" dirty="0" err="1">
                  <a:solidFill>
                    <a:srgbClr val="1C1C1E"/>
                  </a:solidFill>
                  <a:latin typeface="HK Grotesk Light Bold"/>
                </a:rPr>
                <a:t>моём</a:t>
              </a:r>
              <a:r>
                <a:rPr lang="en-US" sz="2498" dirty="0">
                  <a:solidFill>
                    <a:srgbClr val="1C1C1E"/>
                  </a:solidFill>
                  <a:latin typeface="HK Grotesk Light Bold"/>
                </a:rPr>
                <a:t> </a:t>
              </a:r>
              <a:r>
                <a:rPr lang="en-US" sz="2498" dirty="0" err="1">
                  <a:solidFill>
                    <a:srgbClr val="1C1C1E"/>
                  </a:solidFill>
                  <a:latin typeface="HK Grotesk Light Bold"/>
                </a:rPr>
                <a:t>проекте</a:t>
              </a:r>
              <a:r>
                <a:rPr lang="en-US" sz="2498" dirty="0">
                  <a:solidFill>
                    <a:srgbClr val="1C1C1E"/>
                  </a:solidFill>
                  <a:latin typeface="HK Grotesk Light Bold"/>
                </a:rPr>
                <a:t> </a:t>
              </a:r>
              <a:r>
                <a:rPr lang="en-US" sz="2498" dirty="0" err="1">
                  <a:solidFill>
                    <a:srgbClr val="1C1C1E"/>
                  </a:solidFill>
                  <a:latin typeface="HK Grotesk Light Bold"/>
                </a:rPr>
                <a:t>есть</a:t>
              </a:r>
              <a:r>
                <a:rPr lang="en-US" sz="2498" dirty="0">
                  <a:solidFill>
                    <a:srgbClr val="1C1C1E"/>
                  </a:solidFill>
                  <a:latin typeface="HK Grotesk Light Bold"/>
                </a:rPr>
                <a:t> 3 </a:t>
              </a:r>
              <a:r>
                <a:rPr lang="en-US" sz="2498" dirty="0" err="1">
                  <a:solidFill>
                    <a:srgbClr val="1C1C1E"/>
                  </a:solidFill>
                  <a:latin typeface="HK Grotesk Light Bold"/>
                </a:rPr>
                <a:t>окна</a:t>
              </a:r>
              <a:r>
                <a:rPr lang="en-US" sz="2498" dirty="0">
                  <a:solidFill>
                    <a:srgbClr val="1C1C1E"/>
                  </a:solidFill>
                  <a:latin typeface="HK Grotesk Light Bold"/>
                </a:rPr>
                <a:t>, </a:t>
              </a:r>
              <a:r>
                <a:rPr lang="en-US" sz="2498" dirty="0" err="1">
                  <a:solidFill>
                    <a:srgbClr val="1C1C1E"/>
                  </a:solidFill>
                  <a:latin typeface="HK Grotesk Light Bold"/>
                </a:rPr>
                <a:t>которые</a:t>
              </a:r>
              <a:r>
                <a:rPr lang="en-US" sz="2498" dirty="0">
                  <a:solidFill>
                    <a:srgbClr val="1C1C1E"/>
                  </a:solidFill>
                  <a:latin typeface="HK Grotesk Light Bold"/>
                </a:rPr>
                <a:t> </a:t>
              </a:r>
              <a:r>
                <a:rPr lang="en-US" sz="2498" dirty="0" err="1">
                  <a:solidFill>
                    <a:srgbClr val="1C1C1E"/>
                  </a:solidFill>
                  <a:latin typeface="HK Grotesk Light Bold"/>
                </a:rPr>
                <a:t>отведены</a:t>
              </a:r>
              <a:r>
                <a:rPr lang="en-US" sz="2498" dirty="0">
                  <a:solidFill>
                    <a:srgbClr val="1C1C1E"/>
                  </a:solidFill>
                  <a:latin typeface="HK Grotesk Light Bold"/>
                </a:rPr>
                <a:t> </a:t>
              </a:r>
              <a:r>
                <a:rPr lang="en-US" sz="2498" dirty="0" err="1">
                  <a:solidFill>
                    <a:srgbClr val="1C1C1E"/>
                  </a:solidFill>
                  <a:latin typeface="HK Grotesk Light Bold"/>
                </a:rPr>
                <a:t>для</a:t>
              </a:r>
              <a:r>
                <a:rPr lang="en-US" sz="2498" dirty="0">
                  <a:solidFill>
                    <a:srgbClr val="1C1C1E"/>
                  </a:solidFill>
                  <a:latin typeface="HK Grotesk Light Bold"/>
                </a:rPr>
                <a:t> </a:t>
              </a:r>
              <a:r>
                <a:rPr lang="en-US" sz="2498" dirty="0" err="1">
                  <a:solidFill>
                    <a:srgbClr val="1C1C1E"/>
                  </a:solidFill>
                  <a:latin typeface="HK Grotesk Light Bold"/>
                </a:rPr>
                <a:t>разных</a:t>
              </a:r>
              <a:r>
                <a:rPr lang="en-US" sz="2498" dirty="0">
                  <a:solidFill>
                    <a:srgbClr val="1C1C1E"/>
                  </a:solidFill>
                  <a:latin typeface="HK Grotesk Light Bold"/>
                </a:rPr>
                <a:t> </a:t>
              </a:r>
              <a:r>
                <a:rPr lang="en-US" sz="2498" dirty="0" err="1">
                  <a:solidFill>
                    <a:srgbClr val="1C1C1E"/>
                  </a:solidFill>
                  <a:latin typeface="HK Grotesk Light Bold"/>
                </a:rPr>
                <a:t>пользователей</a:t>
              </a:r>
              <a:r>
                <a:rPr lang="en-US" sz="2498" dirty="0">
                  <a:solidFill>
                    <a:srgbClr val="1C1C1E"/>
                  </a:solidFill>
                  <a:latin typeface="HK Grotesk Light Bold"/>
                </a:rPr>
                <a:t>. </a:t>
              </a:r>
              <a:r>
                <a:rPr lang="en-US" sz="2498" dirty="0" err="1">
                  <a:solidFill>
                    <a:srgbClr val="1C1C1E"/>
                  </a:solidFill>
                  <a:latin typeface="HK Grotesk Light Bold"/>
                </a:rPr>
                <a:t>Менеджер</a:t>
              </a:r>
              <a:r>
                <a:rPr lang="en-US" sz="2498" dirty="0">
                  <a:solidFill>
                    <a:srgbClr val="1C1C1E"/>
                  </a:solidFill>
                  <a:latin typeface="HK Grotesk Light Bold"/>
                </a:rPr>
                <a:t> </a:t>
              </a:r>
              <a:r>
                <a:rPr lang="en-US" sz="2498" dirty="0" err="1">
                  <a:solidFill>
                    <a:srgbClr val="1C1C1E"/>
                  </a:solidFill>
                  <a:latin typeface="HK Grotesk Light Bold"/>
                </a:rPr>
                <a:t>может</a:t>
              </a:r>
              <a:r>
                <a:rPr lang="en-US" sz="2498" dirty="0">
                  <a:solidFill>
                    <a:srgbClr val="1C1C1E"/>
                  </a:solidFill>
                  <a:latin typeface="HK Grotesk Light Bold"/>
                </a:rPr>
                <a:t> </a:t>
              </a:r>
              <a:r>
                <a:rPr lang="en-US" sz="2498" dirty="0" err="1">
                  <a:solidFill>
                    <a:srgbClr val="1C1C1E"/>
                  </a:solidFill>
                  <a:latin typeface="HK Grotesk Light Bold"/>
                </a:rPr>
                <a:t>менять</a:t>
              </a:r>
              <a:r>
                <a:rPr lang="en-US" sz="2498" dirty="0">
                  <a:solidFill>
                    <a:srgbClr val="1C1C1E"/>
                  </a:solidFill>
                  <a:latin typeface="HK Grotesk Light Bold"/>
                </a:rPr>
                <a:t> </a:t>
              </a:r>
              <a:r>
                <a:rPr lang="en-US" sz="2498" dirty="0" err="1">
                  <a:solidFill>
                    <a:srgbClr val="1C1C1E"/>
                  </a:solidFill>
                  <a:latin typeface="HK Grotesk Light Bold"/>
                </a:rPr>
                <a:t>все</a:t>
              </a:r>
              <a:r>
                <a:rPr lang="en-US" sz="2498" dirty="0">
                  <a:solidFill>
                    <a:srgbClr val="1C1C1E"/>
                  </a:solidFill>
                  <a:latin typeface="HK Grotesk Light Bold"/>
                </a:rPr>
                <a:t> </a:t>
              </a:r>
              <a:r>
                <a:rPr lang="en-US" sz="2498" dirty="0" err="1">
                  <a:solidFill>
                    <a:srgbClr val="1C1C1E"/>
                  </a:solidFill>
                  <a:latin typeface="HK Grotesk Light Bold"/>
                </a:rPr>
                <a:t>данные</a:t>
              </a:r>
              <a:r>
                <a:rPr lang="en-US" sz="2498" dirty="0">
                  <a:solidFill>
                    <a:srgbClr val="1C1C1E"/>
                  </a:solidFill>
                  <a:latin typeface="HK Grotesk Light Bold"/>
                </a:rPr>
                <a:t> в </a:t>
              </a:r>
              <a:r>
                <a:rPr lang="en-US" sz="2498" dirty="0" err="1">
                  <a:solidFill>
                    <a:srgbClr val="1C1C1E"/>
                  </a:solidFill>
                  <a:latin typeface="HK Grotesk Light Bold"/>
                </a:rPr>
                <a:t>таблице</a:t>
              </a:r>
              <a:r>
                <a:rPr lang="en-US" sz="2498" dirty="0">
                  <a:solidFill>
                    <a:srgbClr val="1C1C1E"/>
                  </a:solidFill>
                  <a:latin typeface="HK Grotesk Light Bold"/>
                </a:rPr>
                <a:t> </a:t>
              </a:r>
              <a:r>
                <a:rPr lang="en-US" sz="2498" dirty="0" err="1">
                  <a:solidFill>
                    <a:srgbClr val="1C1C1E"/>
                  </a:solidFill>
                  <a:latin typeface="HK Grotesk Light Bold"/>
                </a:rPr>
                <a:t>фильмов</a:t>
              </a:r>
              <a:r>
                <a:rPr lang="en-US" sz="2498" dirty="0">
                  <a:solidFill>
                    <a:srgbClr val="1C1C1E"/>
                  </a:solidFill>
                  <a:latin typeface="HK Grotesk Light Bold"/>
                </a:rPr>
                <a:t>, </a:t>
              </a:r>
              <a:r>
                <a:rPr lang="en-US" sz="2498" dirty="0" err="1">
                  <a:solidFill>
                    <a:srgbClr val="1C1C1E"/>
                  </a:solidFill>
                  <a:latin typeface="HK Grotesk Light Bold"/>
                </a:rPr>
                <a:t>также</a:t>
              </a:r>
              <a:r>
                <a:rPr lang="en-US" sz="2498" dirty="0">
                  <a:solidFill>
                    <a:srgbClr val="1C1C1E"/>
                  </a:solidFill>
                  <a:latin typeface="HK Grotesk Light Bold"/>
                </a:rPr>
                <a:t> </a:t>
              </a:r>
              <a:r>
                <a:rPr lang="en-US" sz="2498" dirty="0" err="1">
                  <a:solidFill>
                    <a:srgbClr val="1C1C1E"/>
                  </a:solidFill>
                  <a:latin typeface="HK Grotesk Light Bold"/>
                </a:rPr>
                <a:t>добавлять</a:t>
              </a:r>
              <a:r>
                <a:rPr lang="en-US" sz="2498" dirty="0">
                  <a:solidFill>
                    <a:srgbClr val="1C1C1E"/>
                  </a:solidFill>
                  <a:latin typeface="HK Grotesk Light Bold"/>
                </a:rPr>
                <a:t> </a:t>
              </a:r>
              <a:r>
                <a:rPr lang="en-US" sz="2498" dirty="0" err="1">
                  <a:solidFill>
                    <a:srgbClr val="1C1C1E"/>
                  </a:solidFill>
                  <a:latin typeface="HK Grotesk Light Bold"/>
                </a:rPr>
                <a:t>новые</a:t>
              </a:r>
              <a:r>
                <a:rPr lang="en-US" sz="2498" dirty="0">
                  <a:solidFill>
                    <a:srgbClr val="1C1C1E"/>
                  </a:solidFill>
                  <a:latin typeface="HK Grotesk Light Bold"/>
                </a:rPr>
                <a:t> и </a:t>
              </a:r>
              <a:r>
                <a:rPr lang="en-US" sz="2498" dirty="0" err="1">
                  <a:solidFill>
                    <a:srgbClr val="1C1C1E"/>
                  </a:solidFill>
                  <a:latin typeface="HK Grotesk Light Bold"/>
                </a:rPr>
                <a:t>удалять</a:t>
              </a:r>
              <a:r>
                <a:rPr lang="en-US" sz="2498" dirty="0">
                  <a:solidFill>
                    <a:srgbClr val="1C1C1E"/>
                  </a:solidFill>
                  <a:latin typeface="HK Grotesk Light Bold"/>
                </a:rPr>
                <a:t> </a:t>
              </a:r>
              <a:r>
                <a:rPr lang="en-US" sz="2498" dirty="0" err="1">
                  <a:solidFill>
                    <a:srgbClr val="1C1C1E"/>
                  </a:solidFill>
                  <a:latin typeface="HK Grotesk Light Bold"/>
                </a:rPr>
                <a:t>старые</a:t>
              </a:r>
              <a:r>
                <a:rPr lang="en-US" sz="2498" dirty="0">
                  <a:solidFill>
                    <a:srgbClr val="1C1C1E"/>
                  </a:solidFill>
                  <a:latin typeface="HK Grotesk Light Bold"/>
                </a:rPr>
                <a:t>. </a:t>
              </a:r>
              <a:r>
                <a:rPr lang="en-US" sz="2498" dirty="0" err="1">
                  <a:solidFill>
                    <a:srgbClr val="1C1C1E"/>
                  </a:solidFill>
                  <a:latin typeface="HK Grotesk Light Bold"/>
                </a:rPr>
                <a:t>Кассир</a:t>
              </a:r>
              <a:r>
                <a:rPr lang="en-US" sz="2498" dirty="0">
                  <a:solidFill>
                    <a:srgbClr val="1C1C1E"/>
                  </a:solidFill>
                  <a:latin typeface="HK Grotesk Light Bold"/>
                </a:rPr>
                <a:t> </a:t>
              </a:r>
              <a:r>
                <a:rPr lang="en-US" sz="2498" dirty="0" err="1">
                  <a:solidFill>
                    <a:srgbClr val="1C1C1E"/>
                  </a:solidFill>
                  <a:latin typeface="HK Grotesk Light Bold"/>
                </a:rPr>
                <a:t>может</a:t>
              </a:r>
              <a:r>
                <a:rPr lang="en-US" sz="2498" dirty="0">
                  <a:solidFill>
                    <a:srgbClr val="1C1C1E"/>
                  </a:solidFill>
                  <a:latin typeface="HK Grotesk Light Bold"/>
                </a:rPr>
                <a:t> </a:t>
              </a:r>
              <a:r>
                <a:rPr lang="en-US" sz="2498" dirty="0" err="1">
                  <a:solidFill>
                    <a:srgbClr val="1C1C1E"/>
                  </a:solidFill>
                  <a:latin typeface="HK Grotesk Light Bold"/>
                </a:rPr>
                <a:t>продавать</a:t>
              </a:r>
              <a:r>
                <a:rPr lang="en-US" sz="2498" dirty="0">
                  <a:solidFill>
                    <a:srgbClr val="1C1C1E"/>
                  </a:solidFill>
                  <a:latin typeface="HK Grotesk Light Bold"/>
                </a:rPr>
                <a:t> </a:t>
              </a:r>
              <a:r>
                <a:rPr lang="en-US" sz="2498" dirty="0" err="1">
                  <a:solidFill>
                    <a:srgbClr val="1C1C1E"/>
                  </a:solidFill>
                  <a:latin typeface="HK Grotesk Light Bold"/>
                </a:rPr>
                <a:t>билеты</a:t>
              </a:r>
              <a:r>
                <a:rPr lang="en-US" sz="2498" dirty="0">
                  <a:solidFill>
                    <a:srgbClr val="1C1C1E"/>
                  </a:solidFill>
                  <a:latin typeface="HK Grotesk Light Bold"/>
                </a:rPr>
                <a:t> (</a:t>
              </a:r>
              <a:r>
                <a:rPr lang="en-US" sz="2498" dirty="0" err="1">
                  <a:solidFill>
                    <a:srgbClr val="1C1C1E"/>
                  </a:solidFill>
                  <a:latin typeface="HK Grotesk Light Bold"/>
                </a:rPr>
                <a:t>плюс</a:t>
              </a:r>
              <a:r>
                <a:rPr lang="en-US" sz="2498" dirty="0">
                  <a:solidFill>
                    <a:srgbClr val="1C1C1E"/>
                  </a:solidFill>
                  <a:latin typeface="HK Grotesk Light Bold"/>
                </a:rPr>
                <a:t> </a:t>
              </a:r>
              <a:r>
                <a:rPr lang="en-US" sz="2498" dirty="0" err="1">
                  <a:solidFill>
                    <a:srgbClr val="1C1C1E"/>
                  </a:solidFill>
                  <a:latin typeface="HK Grotesk Light Bold"/>
                </a:rPr>
                <a:t>вывод</a:t>
              </a:r>
              <a:r>
                <a:rPr lang="en-US" sz="2498" dirty="0">
                  <a:solidFill>
                    <a:srgbClr val="1C1C1E"/>
                  </a:solidFill>
                  <a:latin typeface="HK Grotesk Light Bold"/>
                </a:rPr>
                <a:t> в </a:t>
              </a:r>
              <a:r>
                <a:rPr lang="en-US" sz="2498" dirty="0" err="1">
                  <a:solidFill>
                    <a:srgbClr val="1C1C1E"/>
                  </a:solidFill>
                  <a:latin typeface="HK Grotesk Light Bold"/>
                </a:rPr>
                <a:t>консоль</a:t>
              </a:r>
              <a:r>
                <a:rPr lang="en-US" sz="2498" dirty="0">
                  <a:solidFill>
                    <a:srgbClr val="1C1C1E"/>
                  </a:solidFill>
                  <a:latin typeface="HK Grotesk Light Bold"/>
                </a:rPr>
                <a:t> о </a:t>
              </a:r>
              <a:r>
                <a:rPr lang="en-US" sz="2498" dirty="0" err="1">
                  <a:solidFill>
                    <a:srgbClr val="1C1C1E"/>
                  </a:solidFill>
                  <a:latin typeface="HK Grotesk Light Bold"/>
                </a:rPr>
                <a:t>продаже</a:t>
              </a:r>
              <a:r>
                <a:rPr lang="en-US" sz="2498" dirty="0">
                  <a:solidFill>
                    <a:srgbClr val="1C1C1E"/>
                  </a:solidFill>
                  <a:latin typeface="HK Grotesk Light Bold"/>
                </a:rPr>
                <a:t>). Пользователь </a:t>
              </a:r>
              <a:r>
                <a:rPr lang="en-US" sz="2498" dirty="0" err="1">
                  <a:solidFill>
                    <a:srgbClr val="1C1C1E"/>
                  </a:solidFill>
                  <a:latin typeface="HK Grotesk Light Bold"/>
                </a:rPr>
                <a:t>имеет</a:t>
              </a:r>
              <a:r>
                <a:rPr lang="en-US" sz="2498" dirty="0">
                  <a:solidFill>
                    <a:srgbClr val="1C1C1E"/>
                  </a:solidFill>
                  <a:latin typeface="HK Grotesk Light Bold"/>
                </a:rPr>
                <a:t> </a:t>
              </a:r>
              <a:r>
                <a:rPr lang="en-US" sz="2498" dirty="0" err="1">
                  <a:solidFill>
                    <a:srgbClr val="1C1C1E"/>
                  </a:solidFill>
                  <a:latin typeface="HK Grotesk Light Bold"/>
                </a:rPr>
                <a:t>доступ</a:t>
              </a:r>
              <a:r>
                <a:rPr lang="en-US" sz="2498" dirty="0">
                  <a:solidFill>
                    <a:srgbClr val="1C1C1E"/>
                  </a:solidFill>
                  <a:latin typeface="HK Grotesk Light Bold"/>
                </a:rPr>
                <a:t> </a:t>
              </a:r>
              <a:r>
                <a:rPr lang="en-US" sz="2498" dirty="0" err="1">
                  <a:solidFill>
                    <a:srgbClr val="1C1C1E"/>
                  </a:solidFill>
                  <a:latin typeface="HK Grotesk Light Bold"/>
                </a:rPr>
                <a:t>лишь</a:t>
              </a:r>
              <a:r>
                <a:rPr lang="en-US" sz="2498" dirty="0">
                  <a:solidFill>
                    <a:srgbClr val="1C1C1E"/>
                  </a:solidFill>
                  <a:latin typeface="HK Grotesk Light Bold"/>
                </a:rPr>
                <a:t> к </a:t>
              </a:r>
              <a:r>
                <a:rPr lang="en-US" sz="2498" dirty="0" err="1">
                  <a:solidFill>
                    <a:srgbClr val="1C1C1E"/>
                  </a:solidFill>
                  <a:latin typeface="HK Grotesk Light Bold"/>
                </a:rPr>
                <a:t>просмотру</a:t>
              </a:r>
              <a:r>
                <a:rPr lang="en-US" sz="2498" dirty="0">
                  <a:solidFill>
                    <a:srgbClr val="1C1C1E"/>
                  </a:solidFill>
                  <a:latin typeface="HK Grotesk Light Bold"/>
                </a:rPr>
                <a:t> </a:t>
              </a:r>
              <a:r>
                <a:rPr lang="en-US" sz="2498" dirty="0" err="1">
                  <a:solidFill>
                    <a:srgbClr val="1C1C1E"/>
                  </a:solidFill>
                  <a:latin typeface="HK Grotesk Light Bold"/>
                </a:rPr>
                <a:t>таблицы</a:t>
              </a:r>
              <a:r>
                <a:rPr lang="en-US" sz="2498" dirty="0">
                  <a:solidFill>
                    <a:srgbClr val="1C1C1E"/>
                  </a:solidFill>
                  <a:latin typeface="HK Grotesk Light Bold"/>
                </a:rPr>
                <a:t> с </a:t>
              </a:r>
              <a:r>
                <a:rPr lang="en-US" sz="2498" dirty="0" err="1">
                  <a:solidFill>
                    <a:srgbClr val="1C1C1E"/>
                  </a:solidFill>
                  <a:latin typeface="HK Grotesk Light Bold"/>
                </a:rPr>
                <a:t>данными</a:t>
              </a:r>
              <a:r>
                <a:rPr lang="en-US" sz="2498" dirty="0">
                  <a:solidFill>
                    <a:srgbClr val="1C1C1E"/>
                  </a:solidFill>
                  <a:latin typeface="HK Grotesk Light Bold"/>
                </a:rPr>
                <a:t> о </a:t>
              </a:r>
              <a:r>
                <a:rPr lang="en-US" sz="2498" dirty="0" err="1">
                  <a:solidFill>
                    <a:srgbClr val="1C1C1E"/>
                  </a:solidFill>
                  <a:latin typeface="HK Grotesk Light Bold"/>
                </a:rPr>
                <a:t>текущих</a:t>
              </a:r>
              <a:r>
                <a:rPr lang="en-US" sz="2498" dirty="0">
                  <a:solidFill>
                    <a:srgbClr val="1C1C1E"/>
                  </a:solidFill>
                  <a:latin typeface="HK Grotesk Light Bold"/>
                </a:rPr>
                <a:t> </a:t>
              </a:r>
              <a:r>
                <a:rPr lang="en-US" sz="2498" dirty="0" err="1">
                  <a:solidFill>
                    <a:srgbClr val="1C1C1E"/>
                  </a:solidFill>
                  <a:latin typeface="HK Grotesk Light Bold"/>
                </a:rPr>
                <a:t>фильмах</a:t>
              </a:r>
              <a:r>
                <a:rPr lang="en-US" sz="2498" dirty="0">
                  <a:solidFill>
                    <a:srgbClr val="1C1C1E"/>
                  </a:solidFill>
                  <a:latin typeface="HK Grotesk Light Bold"/>
                </a:rPr>
                <a:t>. </a:t>
              </a:r>
            </a:p>
          </p:txBody>
        </p:sp>
      </p:grpSp>
      <p:sp>
        <p:nvSpPr>
          <p:cNvPr id="10" name="AutoShape 10"/>
          <p:cNvSpPr/>
          <p:nvPr/>
        </p:nvSpPr>
        <p:spPr>
          <a:xfrm>
            <a:off x="16804458" y="9704565"/>
            <a:ext cx="909684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637914" y="4313171"/>
            <a:ext cx="3611631" cy="3054363"/>
            <a:chOff x="0" y="0"/>
            <a:chExt cx="4815508" cy="4072484"/>
          </a:xfrm>
        </p:grpSpPr>
        <p:sp>
          <p:nvSpPr>
            <p:cNvPr id="3" name="TextBox 3"/>
            <p:cNvSpPr txBox="1"/>
            <p:nvPr/>
          </p:nvSpPr>
          <p:spPr>
            <a:xfrm>
              <a:off x="0" y="1306523"/>
              <a:ext cx="4815508" cy="25243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10"/>
                </a:lnSpc>
              </a:pPr>
              <a:r>
                <a:rPr lang="en-US" sz="2150">
                  <a:solidFill>
                    <a:srgbClr val="1C1C1E"/>
                  </a:solidFill>
                  <a:latin typeface="Arimo"/>
                </a:rPr>
                <a:t>При запросе открытия данного окна сразу открывается окно, так как пользователям не требуется пароль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4815508" cy="482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79"/>
                </a:lnSpc>
              </a:pPr>
              <a:r>
                <a:rPr lang="en-US" sz="2400" dirty="0" err="1">
                  <a:solidFill>
                    <a:srgbClr val="1C1C1E"/>
                  </a:solidFill>
                  <a:latin typeface="HK Grotesk Bold"/>
                </a:rPr>
                <a:t>Обычный</a:t>
              </a:r>
              <a:r>
                <a:rPr lang="en-US" sz="2400" dirty="0">
                  <a:solidFill>
                    <a:srgbClr val="1C1C1E"/>
                  </a:solidFill>
                  <a:latin typeface="HK Grotesk Bold"/>
                </a:rPr>
                <a:t> </a:t>
              </a:r>
              <a:r>
                <a:rPr lang="en-US" sz="2400" dirty="0" err="1">
                  <a:solidFill>
                    <a:srgbClr val="1C1C1E"/>
                  </a:solidFill>
                  <a:latin typeface="HK Grotesk Bold"/>
                </a:rPr>
                <a:t>посетитель</a:t>
              </a:r>
              <a:endParaRPr lang="en-US" sz="2400" dirty="0">
                <a:solidFill>
                  <a:srgbClr val="1C1C1E"/>
                </a:solidFill>
                <a:latin typeface="HK Grotesk Bold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212949" y="9064981"/>
            <a:ext cx="2701398" cy="1387119"/>
            <a:chOff x="0" y="0"/>
            <a:chExt cx="18336550" cy="9415487"/>
          </a:xfrm>
        </p:grpSpPr>
        <p:sp>
          <p:nvSpPr>
            <p:cNvPr id="6" name="Freeform 6"/>
            <p:cNvSpPr/>
            <p:nvPr/>
          </p:nvSpPr>
          <p:spPr>
            <a:xfrm>
              <a:off x="72390" y="72390"/>
              <a:ext cx="18191770" cy="9270708"/>
            </a:xfrm>
            <a:custGeom>
              <a:avLst/>
              <a:gdLst/>
              <a:ahLst/>
              <a:cxnLst/>
              <a:rect l="l" t="t" r="r" b="b"/>
              <a:pathLst>
                <a:path w="18191770" h="9270708">
                  <a:moveTo>
                    <a:pt x="0" y="0"/>
                  </a:moveTo>
                  <a:lnTo>
                    <a:pt x="18191770" y="0"/>
                  </a:lnTo>
                  <a:lnTo>
                    <a:pt x="18191770" y="9270708"/>
                  </a:lnTo>
                  <a:lnTo>
                    <a:pt x="0" y="92707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18336551" cy="9415487"/>
            </a:xfrm>
            <a:custGeom>
              <a:avLst/>
              <a:gdLst/>
              <a:ahLst/>
              <a:cxnLst/>
              <a:rect l="l" t="t" r="r" b="b"/>
              <a:pathLst>
                <a:path w="18336551" h="9415487">
                  <a:moveTo>
                    <a:pt x="18191770" y="9270708"/>
                  </a:moveTo>
                  <a:lnTo>
                    <a:pt x="18336551" y="9270708"/>
                  </a:lnTo>
                  <a:lnTo>
                    <a:pt x="18336551" y="9415487"/>
                  </a:lnTo>
                  <a:lnTo>
                    <a:pt x="18191770" y="9415487"/>
                  </a:lnTo>
                  <a:lnTo>
                    <a:pt x="18191770" y="9270708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9270708"/>
                  </a:lnTo>
                  <a:lnTo>
                    <a:pt x="0" y="9270708"/>
                  </a:lnTo>
                  <a:lnTo>
                    <a:pt x="0" y="144780"/>
                  </a:lnTo>
                  <a:close/>
                  <a:moveTo>
                    <a:pt x="0" y="9270708"/>
                  </a:moveTo>
                  <a:lnTo>
                    <a:pt x="144780" y="9270708"/>
                  </a:lnTo>
                  <a:lnTo>
                    <a:pt x="144780" y="9415487"/>
                  </a:lnTo>
                  <a:lnTo>
                    <a:pt x="0" y="9415487"/>
                  </a:lnTo>
                  <a:lnTo>
                    <a:pt x="0" y="9270708"/>
                  </a:lnTo>
                  <a:close/>
                  <a:moveTo>
                    <a:pt x="18191770" y="144780"/>
                  </a:moveTo>
                  <a:lnTo>
                    <a:pt x="18336551" y="144780"/>
                  </a:lnTo>
                  <a:lnTo>
                    <a:pt x="18336551" y="9270708"/>
                  </a:lnTo>
                  <a:lnTo>
                    <a:pt x="18191770" y="9270708"/>
                  </a:lnTo>
                  <a:lnTo>
                    <a:pt x="18191770" y="144780"/>
                  </a:lnTo>
                  <a:close/>
                  <a:moveTo>
                    <a:pt x="144780" y="9270708"/>
                  </a:moveTo>
                  <a:lnTo>
                    <a:pt x="18191770" y="9270708"/>
                  </a:lnTo>
                  <a:lnTo>
                    <a:pt x="18191770" y="9415487"/>
                  </a:lnTo>
                  <a:lnTo>
                    <a:pt x="144780" y="9415487"/>
                  </a:lnTo>
                  <a:lnTo>
                    <a:pt x="144780" y="9270708"/>
                  </a:lnTo>
                  <a:close/>
                  <a:moveTo>
                    <a:pt x="18191770" y="0"/>
                  </a:moveTo>
                  <a:lnTo>
                    <a:pt x="18336551" y="0"/>
                  </a:lnTo>
                  <a:lnTo>
                    <a:pt x="18336551" y="144780"/>
                  </a:lnTo>
                  <a:lnTo>
                    <a:pt x="18191770" y="144780"/>
                  </a:lnTo>
                  <a:lnTo>
                    <a:pt x="18191770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8191770" y="0"/>
                  </a:lnTo>
                  <a:lnTo>
                    <a:pt x="18191770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1C1C1E"/>
            </a:solidFill>
          </p:spPr>
        </p:sp>
      </p:grpSp>
      <p:sp>
        <p:nvSpPr>
          <p:cNvPr id="8" name="AutoShape 8"/>
          <p:cNvSpPr/>
          <p:nvPr/>
        </p:nvSpPr>
        <p:spPr>
          <a:xfrm>
            <a:off x="-212949" y="9064981"/>
            <a:ext cx="18713898" cy="17548"/>
          </a:xfrm>
          <a:prstGeom prst="rect">
            <a:avLst/>
          </a:prstGeom>
          <a:solidFill>
            <a:srgbClr val="1C1C1E"/>
          </a:solidFill>
        </p:spPr>
      </p:sp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5592824" y="2269931"/>
            <a:ext cx="1895690" cy="1762992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16346303" y="7223962"/>
            <a:ext cx="1142211" cy="1142211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CC00"/>
            </a:solidFill>
          </p:spPr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12172708" y="1028700"/>
            <a:ext cx="4610391" cy="9056125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981075" y="1042900"/>
            <a:ext cx="8162925" cy="23051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84"/>
              </a:lnSpc>
            </a:pPr>
            <a:r>
              <a:rPr lang="en-US" sz="9247" spc="-277">
                <a:solidFill>
                  <a:srgbClr val="1C1C1E"/>
                </a:solidFill>
                <a:latin typeface="HK Grotesk Bold"/>
              </a:rPr>
              <a:t>Как работают</a:t>
            </a:r>
          </a:p>
          <a:p>
            <a:pPr>
              <a:lnSpc>
                <a:spcPts val="8784"/>
              </a:lnSpc>
            </a:pPr>
            <a:r>
              <a:rPr lang="en-US" sz="9247" spc="-277">
                <a:solidFill>
                  <a:srgbClr val="1C1C1E"/>
                </a:solidFill>
                <a:latin typeface="HK Grotesk Bold"/>
              </a:rPr>
              <a:t>окна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028700" y="4313171"/>
            <a:ext cx="3628012" cy="3899800"/>
            <a:chOff x="0" y="0"/>
            <a:chExt cx="4837349" cy="5199733"/>
          </a:xfrm>
        </p:grpSpPr>
        <p:sp>
          <p:nvSpPr>
            <p:cNvPr id="15" name="TextBox 15"/>
            <p:cNvSpPr txBox="1"/>
            <p:nvPr/>
          </p:nvSpPr>
          <p:spPr>
            <a:xfrm>
              <a:off x="0" y="1316048"/>
              <a:ext cx="4837349" cy="38836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08"/>
                </a:lnSpc>
              </a:pPr>
              <a:r>
                <a:rPr lang="en-US" sz="2149">
                  <a:solidFill>
                    <a:srgbClr val="1C1C1E"/>
                  </a:solidFill>
                  <a:latin typeface="HK Grotesk Light Bold"/>
                </a:rPr>
                <a:t>При запросе открытия данного окна появляется другое с просьбой ввести пароль. При правильном вводе требуется еще раз нажать на первую кнопку, и в таком случае открывается окно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0"/>
              <a:ext cx="4837349" cy="4949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79"/>
                </a:lnSpc>
              </a:pPr>
              <a:r>
                <a:rPr lang="en-US" sz="2400" dirty="0" err="1">
                  <a:solidFill>
                    <a:srgbClr val="1C1C1E"/>
                  </a:solidFill>
                  <a:latin typeface="HK Grotesk Bold" panose="020B0604020202020204" charset="-52"/>
                </a:rPr>
                <a:t>Менеджер</a:t>
              </a:r>
              <a:r>
                <a:rPr lang="en-US" sz="2400" dirty="0">
                  <a:solidFill>
                    <a:srgbClr val="1C1C1E"/>
                  </a:solidFill>
                  <a:latin typeface="HK Grotesk Bold" panose="020B0604020202020204" charset="-52"/>
                </a:rPr>
                <a:t> </a:t>
              </a:r>
              <a:r>
                <a:rPr lang="en-US" sz="2400" dirty="0" err="1">
                  <a:solidFill>
                    <a:srgbClr val="1C1C1E"/>
                  </a:solidFill>
                  <a:latin typeface="HK Grotesk Bold" panose="020B0604020202020204" charset="-52"/>
                </a:rPr>
                <a:t>кинотеатра</a:t>
              </a:r>
              <a:endParaRPr lang="en-US" sz="2400" dirty="0">
                <a:solidFill>
                  <a:srgbClr val="1C1C1E"/>
                </a:solidFill>
                <a:latin typeface="HK Grotesk Bold" panose="020B0604020202020204" charset="-52"/>
              </a:endParaRP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5333307" y="4313171"/>
            <a:ext cx="3628012" cy="4016145"/>
            <a:chOff x="0" y="0"/>
            <a:chExt cx="4837349" cy="5354860"/>
          </a:xfrm>
        </p:grpSpPr>
        <p:sp>
          <p:nvSpPr>
            <p:cNvPr id="18" name="TextBox 18"/>
            <p:cNvSpPr txBox="1"/>
            <p:nvPr/>
          </p:nvSpPr>
          <p:spPr>
            <a:xfrm>
              <a:off x="0" y="1316048"/>
              <a:ext cx="4837349" cy="40388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10"/>
                </a:lnSpc>
              </a:pPr>
              <a:r>
                <a:rPr lang="en-US" sz="2150">
                  <a:solidFill>
                    <a:srgbClr val="1C1C1E"/>
                  </a:solidFill>
                  <a:latin typeface="HK Grotesk Light Bold"/>
                </a:rPr>
                <a:t>При запросе открытия данного окна появляется другое с просьбой ввести пароль. При правильном вводе требуется еще раз нажать на первую кнопку, и в таком случае открывается окно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0"/>
              <a:ext cx="4837349" cy="4949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79"/>
                </a:lnSpc>
              </a:pPr>
              <a:r>
                <a:rPr lang="en-US" sz="2400" dirty="0" err="1">
                  <a:solidFill>
                    <a:srgbClr val="1C1C1E"/>
                  </a:solidFill>
                  <a:latin typeface="HK Grotesk Bold" panose="020B0604020202020204" charset="-52"/>
                </a:rPr>
                <a:t>Кассир</a:t>
              </a:r>
              <a:endParaRPr lang="en-US" sz="2400" dirty="0">
                <a:solidFill>
                  <a:srgbClr val="1C1C1E"/>
                </a:solidFill>
                <a:latin typeface="HK Grotesk Bold" panose="020B0604020202020204" charset="-52"/>
              </a:endParaRP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028700" y="9457048"/>
            <a:ext cx="1017124" cy="437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1C1C1E"/>
                </a:solidFill>
                <a:latin typeface="HK Grotesk Medium Bold"/>
              </a:rPr>
              <a:t>05</a:t>
            </a:r>
          </a:p>
        </p:txBody>
      </p:sp>
      <p:sp>
        <p:nvSpPr>
          <p:cNvPr id="21" name="AutoShape 21"/>
          <p:cNvSpPr/>
          <p:nvPr/>
        </p:nvSpPr>
        <p:spPr>
          <a:xfrm>
            <a:off x="16804458" y="9704565"/>
            <a:ext cx="909684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12949" y="9064981"/>
            <a:ext cx="2701398" cy="1387119"/>
            <a:chOff x="0" y="0"/>
            <a:chExt cx="18336550" cy="9415487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18191770" cy="9270708"/>
            </a:xfrm>
            <a:custGeom>
              <a:avLst/>
              <a:gdLst/>
              <a:ahLst/>
              <a:cxnLst/>
              <a:rect l="l" t="t" r="r" b="b"/>
              <a:pathLst>
                <a:path w="18191770" h="9270708">
                  <a:moveTo>
                    <a:pt x="0" y="0"/>
                  </a:moveTo>
                  <a:lnTo>
                    <a:pt x="18191770" y="0"/>
                  </a:lnTo>
                  <a:lnTo>
                    <a:pt x="18191770" y="9270708"/>
                  </a:lnTo>
                  <a:lnTo>
                    <a:pt x="0" y="92707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8336551" cy="9415487"/>
            </a:xfrm>
            <a:custGeom>
              <a:avLst/>
              <a:gdLst/>
              <a:ahLst/>
              <a:cxnLst/>
              <a:rect l="l" t="t" r="r" b="b"/>
              <a:pathLst>
                <a:path w="18336551" h="9415487">
                  <a:moveTo>
                    <a:pt x="18191770" y="9270708"/>
                  </a:moveTo>
                  <a:lnTo>
                    <a:pt x="18336551" y="9270708"/>
                  </a:lnTo>
                  <a:lnTo>
                    <a:pt x="18336551" y="9415487"/>
                  </a:lnTo>
                  <a:lnTo>
                    <a:pt x="18191770" y="9415487"/>
                  </a:lnTo>
                  <a:lnTo>
                    <a:pt x="18191770" y="9270708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9270708"/>
                  </a:lnTo>
                  <a:lnTo>
                    <a:pt x="0" y="9270708"/>
                  </a:lnTo>
                  <a:lnTo>
                    <a:pt x="0" y="144780"/>
                  </a:lnTo>
                  <a:close/>
                  <a:moveTo>
                    <a:pt x="0" y="9270708"/>
                  </a:moveTo>
                  <a:lnTo>
                    <a:pt x="144780" y="9270708"/>
                  </a:lnTo>
                  <a:lnTo>
                    <a:pt x="144780" y="9415487"/>
                  </a:lnTo>
                  <a:lnTo>
                    <a:pt x="0" y="9415487"/>
                  </a:lnTo>
                  <a:lnTo>
                    <a:pt x="0" y="9270708"/>
                  </a:lnTo>
                  <a:close/>
                  <a:moveTo>
                    <a:pt x="18191770" y="144780"/>
                  </a:moveTo>
                  <a:lnTo>
                    <a:pt x="18336551" y="144780"/>
                  </a:lnTo>
                  <a:lnTo>
                    <a:pt x="18336551" y="9270708"/>
                  </a:lnTo>
                  <a:lnTo>
                    <a:pt x="18191770" y="9270708"/>
                  </a:lnTo>
                  <a:lnTo>
                    <a:pt x="18191770" y="144780"/>
                  </a:lnTo>
                  <a:close/>
                  <a:moveTo>
                    <a:pt x="144780" y="9270708"/>
                  </a:moveTo>
                  <a:lnTo>
                    <a:pt x="18191770" y="9270708"/>
                  </a:lnTo>
                  <a:lnTo>
                    <a:pt x="18191770" y="9415487"/>
                  </a:lnTo>
                  <a:lnTo>
                    <a:pt x="144780" y="9415487"/>
                  </a:lnTo>
                  <a:lnTo>
                    <a:pt x="144780" y="9270708"/>
                  </a:lnTo>
                  <a:close/>
                  <a:moveTo>
                    <a:pt x="18191770" y="0"/>
                  </a:moveTo>
                  <a:lnTo>
                    <a:pt x="18336551" y="0"/>
                  </a:lnTo>
                  <a:lnTo>
                    <a:pt x="18336551" y="144780"/>
                  </a:lnTo>
                  <a:lnTo>
                    <a:pt x="18191770" y="144780"/>
                  </a:lnTo>
                  <a:lnTo>
                    <a:pt x="18191770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8191770" y="0"/>
                  </a:lnTo>
                  <a:lnTo>
                    <a:pt x="18191770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1C1C1E"/>
            </a:solidFill>
          </p:spPr>
        </p:sp>
      </p:grpSp>
      <p:sp>
        <p:nvSpPr>
          <p:cNvPr id="5" name="AutoShape 5"/>
          <p:cNvSpPr/>
          <p:nvPr/>
        </p:nvSpPr>
        <p:spPr>
          <a:xfrm>
            <a:off x="-212949" y="9064981"/>
            <a:ext cx="18713898" cy="17548"/>
          </a:xfrm>
          <a:prstGeom prst="rect">
            <a:avLst/>
          </a:prstGeom>
          <a:solidFill>
            <a:srgbClr val="1C1C1E"/>
          </a:solidFill>
        </p:spPr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 t="1443" b="5002"/>
          <a:stretch>
            <a:fillRect/>
          </a:stretch>
        </p:blipFill>
        <p:spPr>
          <a:xfrm>
            <a:off x="1137750" y="2533555"/>
            <a:ext cx="7256247" cy="5347551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 r="2424"/>
          <a:stretch>
            <a:fillRect/>
          </a:stretch>
        </p:blipFill>
        <p:spPr>
          <a:xfrm>
            <a:off x="9144000" y="2533555"/>
            <a:ext cx="8351714" cy="5347551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981075" y="1042900"/>
            <a:ext cx="8162925" cy="1189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84"/>
              </a:lnSpc>
            </a:pPr>
            <a:r>
              <a:rPr lang="en-US" sz="9247" spc="-277">
                <a:solidFill>
                  <a:srgbClr val="1C1C1E"/>
                </a:solidFill>
                <a:latin typeface="HK Grotesk Bold"/>
              </a:rPr>
              <a:t>Пользователь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9457048"/>
            <a:ext cx="1017124" cy="437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1C1C1E"/>
                </a:solidFill>
                <a:latin typeface="HK Grotesk Medium Bold"/>
              </a:rPr>
              <a:t>06</a:t>
            </a:r>
          </a:p>
        </p:txBody>
      </p:sp>
      <p:sp>
        <p:nvSpPr>
          <p:cNvPr id="10" name="AutoShape 10"/>
          <p:cNvSpPr/>
          <p:nvPr/>
        </p:nvSpPr>
        <p:spPr>
          <a:xfrm>
            <a:off x="16804458" y="9704565"/>
            <a:ext cx="909684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12949" y="9064981"/>
            <a:ext cx="2701398" cy="1387119"/>
            <a:chOff x="0" y="0"/>
            <a:chExt cx="18336550" cy="9415487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18191770" cy="9270708"/>
            </a:xfrm>
            <a:custGeom>
              <a:avLst/>
              <a:gdLst/>
              <a:ahLst/>
              <a:cxnLst/>
              <a:rect l="l" t="t" r="r" b="b"/>
              <a:pathLst>
                <a:path w="18191770" h="9270708">
                  <a:moveTo>
                    <a:pt x="0" y="0"/>
                  </a:moveTo>
                  <a:lnTo>
                    <a:pt x="18191770" y="0"/>
                  </a:lnTo>
                  <a:lnTo>
                    <a:pt x="18191770" y="9270708"/>
                  </a:lnTo>
                  <a:lnTo>
                    <a:pt x="0" y="92707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8336551" cy="9415487"/>
            </a:xfrm>
            <a:custGeom>
              <a:avLst/>
              <a:gdLst/>
              <a:ahLst/>
              <a:cxnLst/>
              <a:rect l="l" t="t" r="r" b="b"/>
              <a:pathLst>
                <a:path w="18336551" h="9415487">
                  <a:moveTo>
                    <a:pt x="18191770" y="9270708"/>
                  </a:moveTo>
                  <a:lnTo>
                    <a:pt x="18336551" y="9270708"/>
                  </a:lnTo>
                  <a:lnTo>
                    <a:pt x="18336551" y="9415487"/>
                  </a:lnTo>
                  <a:lnTo>
                    <a:pt x="18191770" y="9415487"/>
                  </a:lnTo>
                  <a:lnTo>
                    <a:pt x="18191770" y="9270708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9270708"/>
                  </a:lnTo>
                  <a:lnTo>
                    <a:pt x="0" y="9270708"/>
                  </a:lnTo>
                  <a:lnTo>
                    <a:pt x="0" y="144780"/>
                  </a:lnTo>
                  <a:close/>
                  <a:moveTo>
                    <a:pt x="0" y="9270708"/>
                  </a:moveTo>
                  <a:lnTo>
                    <a:pt x="144780" y="9270708"/>
                  </a:lnTo>
                  <a:lnTo>
                    <a:pt x="144780" y="9415487"/>
                  </a:lnTo>
                  <a:lnTo>
                    <a:pt x="0" y="9415487"/>
                  </a:lnTo>
                  <a:lnTo>
                    <a:pt x="0" y="9270708"/>
                  </a:lnTo>
                  <a:close/>
                  <a:moveTo>
                    <a:pt x="18191770" y="144780"/>
                  </a:moveTo>
                  <a:lnTo>
                    <a:pt x="18336551" y="144780"/>
                  </a:lnTo>
                  <a:lnTo>
                    <a:pt x="18336551" y="9270708"/>
                  </a:lnTo>
                  <a:lnTo>
                    <a:pt x="18191770" y="9270708"/>
                  </a:lnTo>
                  <a:lnTo>
                    <a:pt x="18191770" y="144780"/>
                  </a:lnTo>
                  <a:close/>
                  <a:moveTo>
                    <a:pt x="144780" y="9270708"/>
                  </a:moveTo>
                  <a:lnTo>
                    <a:pt x="18191770" y="9270708"/>
                  </a:lnTo>
                  <a:lnTo>
                    <a:pt x="18191770" y="9415487"/>
                  </a:lnTo>
                  <a:lnTo>
                    <a:pt x="144780" y="9415487"/>
                  </a:lnTo>
                  <a:lnTo>
                    <a:pt x="144780" y="9270708"/>
                  </a:lnTo>
                  <a:close/>
                  <a:moveTo>
                    <a:pt x="18191770" y="0"/>
                  </a:moveTo>
                  <a:lnTo>
                    <a:pt x="18336551" y="0"/>
                  </a:lnTo>
                  <a:lnTo>
                    <a:pt x="18336551" y="144780"/>
                  </a:lnTo>
                  <a:lnTo>
                    <a:pt x="18191770" y="144780"/>
                  </a:lnTo>
                  <a:lnTo>
                    <a:pt x="18191770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8191770" y="0"/>
                  </a:lnTo>
                  <a:lnTo>
                    <a:pt x="18191770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1C1C1E"/>
            </a:solidFill>
          </p:spPr>
        </p:sp>
      </p:grpSp>
      <p:sp>
        <p:nvSpPr>
          <p:cNvPr id="5" name="AutoShape 5"/>
          <p:cNvSpPr/>
          <p:nvPr/>
        </p:nvSpPr>
        <p:spPr>
          <a:xfrm>
            <a:off x="-212949" y="9064981"/>
            <a:ext cx="18713898" cy="17548"/>
          </a:xfrm>
          <a:prstGeom prst="rect">
            <a:avLst/>
          </a:prstGeom>
          <a:solidFill>
            <a:srgbClr val="1C1C1E"/>
          </a:solidFill>
        </p:spPr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 l="1193" r="1193"/>
          <a:stretch>
            <a:fillRect/>
          </a:stretch>
        </p:blipFill>
        <p:spPr>
          <a:xfrm>
            <a:off x="1137750" y="2533555"/>
            <a:ext cx="7176435" cy="5347551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558080" y="2533555"/>
            <a:ext cx="9338379" cy="5347551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981075" y="1042900"/>
            <a:ext cx="8162925" cy="1189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84"/>
              </a:lnSpc>
            </a:pPr>
            <a:r>
              <a:rPr lang="en-US" sz="9247" spc="-277">
                <a:solidFill>
                  <a:srgbClr val="1C1C1E"/>
                </a:solidFill>
                <a:latin typeface="HK Grotesk Bold"/>
              </a:rPr>
              <a:t>Менеджер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9457048"/>
            <a:ext cx="1017124" cy="437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1C1C1E"/>
                </a:solidFill>
                <a:latin typeface="HK Grotesk Medium Bold"/>
              </a:rPr>
              <a:t>07</a:t>
            </a:r>
          </a:p>
        </p:txBody>
      </p:sp>
      <p:sp>
        <p:nvSpPr>
          <p:cNvPr id="10" name="AutoShape 10"/>
          <p:cNvSpPr/>
          <p:nvPr/>
        </p:nvSpPr>
        <p:spPr>
          <a:xfrm>
            <a:off x="16804458" y="9704565"/>
            <a:ext cx="909684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12949" y="9064981"/>
            <a:ext cx="2701398" cy="1387119"/>
            <a:chOff x="0" y="0"/>
            <a:chExt cx="18336550" cy="9415487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18191770" cy="9270708"/>
            </a:xfrm>
            <a:custGeom>
              <a:avLst/>
              <a:gdLst/>
              <a:ahLst/>
              <a:cxnLst/>
              <a:rect l="l" t="t" r="r" b="b"/>
              <a:pathLst>
                <a:path w="18191770" h="9270708">
                  <a:moveTo>
                    <a:pt x="0" y="0"/>
                  </a:moveTo>
                  <a:lnTo>
                    <a:pt x="18191770" y="0"/>
                  </a:lnTo>
                  <a:lnTo>
                    <a:pt x="18191770" y="9270708"/>
                  </a:lnTo>
                  <a:lnTo>
                    <a:pt x="0" y="92707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8336551" cy="9415487"/>
            </a:xfrm>
            <a:custGeom>
              <a:avLst/>
              <a:gdLst/>
              <a:ahLst/>
              <a:cxnLst/>
              <a:rect l="l" t="t" r="r" b="b"/>
              <a:pathLst>
                <a:path w="18336551" h="9415487">
                  <a:moveTo>
                    <a:pt x="18191770" y="9270708"/>
                  </a:moveTo>
                  <a:lnTo>
                    <a:pt x="18336551" y="9270708"/>
                  </a:lnTo>
                  <a:lnTo>
                    <a:pt x="18336551" y="9415487"/>
                  </a:lnTo>
                  <a:lnTo>
                    <a:pt x="18191770" y="9415487"/>
                  </a:lnTo>
                  <a:lnTo>
                    <a:pt x="18191770" y="9270708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9270708"/>
                  </a:lnTo>
                  <a:lnTo>
                    <a:pt x="0" y="9270708"/>
                  </a:lnTo>
                  <a:lnTo>
                    <a:pt x="0" y="144780"/>
                  </a:lnTo>
                  <a:close/>
                  <a:moveTo>
                    <a:pt x="0" y="9270708"/>
                  </a:moveTo>
                  <a:lnTo>
                    <a:pt x="144780" y="9270708"/>
                  </a:lnTo>
                  <a:lnTo>
                    <a:pt x="144780" y="9415487"/>
                  </a:lnTo>
                  <a:lnTo>
                    <a:pt x="0" y="9415487"/>
                  </a:lnTo>
                  <a:lnTo>
                    <a:pt x="0" y="9270708"/>
                  </a:lnTo>
                  <a:close/>
                  <a:moveTo>
                    <a:pt x="18191770" y="144780"/>
                  </a:moveTo>
                  <a:lnTo>
                    <a:pt x="18336551" y="144780"/>
                  </a:lnTo>
                  <a:lnTo>
                    <a:pt x="18336551" y="9270708"/>
                  </a:lnTo>
                  <a:lnTo>
                    <a:pt x="18191770" y="9270708"/>
                  </a:lnTo>
                  <a:lnTo>
                    <a:pt x="18191770" y="144780"/>
                  </a:lnTo>
                  <a:close/>
                  <a:moveTo>
                    <a:pt x="144780" y="9270708"/>
                  </a:moveTo>
                  <a:lnTo>
                    <a:pt x="18191770" y="9270708"/>
                  </a:lnTo>
                  <a:lnTo>
                    <a:pt x="18191770" y="9415487"/>
                  </a:lnTo>
                  <a:lnTo>
                    <a:pt x="144780" y="9415487"/>
                  </a:lnTo>
                  <a:lnTo>
                    <a:pt x="144780" y="9270708"/>
                  </a:lnTo>
                  <a:close/>
                  <a:moveTo>
                    <a:pt x="18191770" y="0"/>
                  </a:moveTo>
                  <a:lnTo>
                    <a:pt x="18336551" y="0"/>
                  </a:lnTo>
                  <a:lnTo>
                    <a:pt x="18336551" y="144780"/>
                  </a:lnTo>
                  <a:lnTo>
                    <a:pt x="18191770" y="144780"/>
                  </a:lnTo>
                  <a:lnTo>
                    <a:pt x="18191770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8191770" y="0"/>
                  </a:lnTo>
                  <a:lnTo>
                    <a:pt x="18191770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1C1C1E"/>
            </a:solidFill>
          </p:spPr>
        </p:sp>
      </p:grpSp>
      <p:sp>
        <p:nvSpPr>
          <p:cNvPr id="5" name="AutoShape 5"/>
          <p:cNvSpPr/>
          <p:nvPr/>
        </p:nvSpPr>
        <p:spPr>
          <a:xfrm>
            <a:off x="-212949" y="9064981"/>
            <a:ext cx="18713898" cy="17548"/>
          </a:xfrm>
          <a:prstGeom prst="rect">
            <a:avLst/>
          </a:prstGeom>
          <a:solidFill>
            <a:srgbClr val="1C1C1E"/>
          </a:solidFill>
        </p:spPr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 l="1174" r="1174"/>
          <a:stretch>
            <a:fillRect/>
          </a:stretch>
        </p:blipFill>
        <p:spPr>
          <a:xfrm>
            <a:off x="981075" y="2531577"/>
            <a:ext cx="7282175" cy="534953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470961" y="2531577"/>
            <a:ext cx="9543051" cy="534953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981075" y="1042900"/>
            <a:ext cx="8162925" cy="1189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84"/>
              </a:lnSpc>
            </a:pPr>
            <a:r>
              <a:rPr lang="en-US" sz="9247" spc="-277">
                <a:solidFill>
                  <a:srgbClr val="1C1C1E"/>
                </a:solidFill>
                <a:latin typeface="HK Grotesk Bold"/>
              </a:rPr>
              <a:t>Кассир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9457048"/>
            <a:ext cx="1017124" cy="437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1C1C1E"/>
                </a:solidFill>
                <a:latin typeface="HK Grotesk Medium Bold"/>
              </a:rPr>
              <a:t>08</a:t>
            </a:r>
          </a:p>
        </p:txBody>
      </p:sp>
      <p:sp>
        <p:nvSpPr>
          <p:cNvPr id="10" name="AutoShape 10"/>
          <p:cNvSpPr/>
          <p:nvPr/>
        </p:nvSpPr>
        <p:spPr>
          <a:xfrm>
            <a:off x="16804458" y="9704565"/>
            <a:ext cx="909684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058221" y="1891155"/>
            <a:ext cx="5970125" cy="2137385"/>
            <a:chOff x="0" y="0"/>
            <a:chExt cx="7960166" cy="284984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500088" cy="500088"/>
              <a:chOff x="0" y="0"/>
              <a:chExt cx="495300" cy="4953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1C1C1E"/>
              </a:solidFill>
            </p:spPr>
          </p:sp>
          <p:sp>
            <p:nvSpPr>
              <p:cNvPr id="5" name="Freeform 5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FCC00"/>
              </a:solidFill>
            </p:spPr>
          </p:sp>
        </p:grpSp>
        <p:sp>
          <p:nvSpPr>
            <p:cNvPr id="6" name="TextBox 6"/>
            <p:cNvSpPr txBox="1"/>
            <p:nvPr/>
          </p:nvSpPr>
          <p:spPr>
            <a:xfrm>
              <a:off x="1066111" y="858119"/>
              <a:ext cx="6894056" cy="17155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499"/>
                </a:lnSpc>
              </a:pPr>
              <a:r>
                <a:rPr lang="en-US" sz="2499">
                  <a:solidFill>
                    <a:srgbClr val="1C1C1E"/>
                  </a:solidFill>
                  <a:latin typeface="HK Grotesk Light Bold"/>
                </a:rPr>
                <a:t>Для создания дизайна и окон использовалась библиотека PyQt5 и QTDesigner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066111" y="7963"/>
              <a:ext cx="6894056" cy="5302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19"/>
                </a:lnSpc>
              </a:pPr>
              <a:r>
                <a:rPr lang="en-US" sz="2599" dirty="0" err="1">
                  <a:solidFill>
                    <a:srgbClr val="1C1C1E"/>
                  </a:solidFill>
                  <a:latin typeface="HK Grotesk Bold" panose="020B0604020202020204" charset="-52"/>
                </a:rPr>
                <a:t>Дизайн</a:t>
              </a:r>
              <a:endParaRPr lang="en-US" sz="2599" dirty="0">
                <a:solidFill>
                  <a:srgbClr val="1C1C1E"/>
                </a:solidFill>
                <a:latin typeface="HK Grotesk Bold" panose="020B0604020202020204" charset="-52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058221" y="4196048"/>
            <a:ext cx="5970125" cy="1686118"/>
            <a:chOff x="0" y="0"/>
            <a:chExt cx="7960166" cy="2248158"/>
          </a:xfrm>
        </p:grpSpPr>
        <p:grpSp>
          <p:nvGrpSpPr>
            <p:cNvPr id="9" name="Group 9"/>
            <p:cNvGrpSpPr>
              <a:grpSpLocks noChangeAspect="1"/>
            </p:cNvGrpSpPr>
            <p:nvPr/>
          </p:nvGrpSpPr>
          <p:grpSpPr>
            <a:xfrm>
              <a:off x="0" y="0"/>
              <a:ext cx="500088" cy="500088"/>
              <a:chOff x="0" y="0"/>
              <a:chExt cx="495300" cy="4953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1C1C1E"/>
              </a:solidFill>
            </p:spPr>
          </p:sp>
          <p:sp>
            <p:nvSpPr>
              <p:cNvPr id="11" name="Freeform 11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FCC00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1066111" y="831106"/>
              <a:ext cx="6894056" cy="11408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sz="2500">
                  <a:solidFill>
                    <a:srgbClr val="1C1C1E"/>
                  </a:solidFill>
                  <a:latin typeface="HK Grotesk Light Bold"/>
                </a:rPr>
                <a:t>SQL- таблица и SQL-запросы для обработки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066111" y="-9525"/>
              <a:ext cx="6894056" cy="5302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19"/>
                </a:lnSpc>
              </a:pPr>
              <a:r>
                <a:rPr lang="en-US" sz="2599">
                  <a:solidFill>
                    <a:srgbClr val="1C1C1E"/>
                  </a:solidFill>
                  <a:latin typeface="HK Grotesk Bold"/>
                </a:rPr>
                <a:t>Данные таблицы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0058221" y="6487825"/>
            <a:ext cx="5970125" cy="1686118"/>
            <a:chOff x="0" y="0"/>
            <a:chExt cx="7960166" cy="2248158"/>
          </a:xfrm>
        </p:grpSpPr>
        <p:grpSp>
          <p:nvGrpSpPr>
            <p:cNvPr id="15" name="Group 15"/>
            <p:cNvGrpSpPr>
              <a:grpSpLocks noChangeAspect="1"/>
            </p:cNvGrpSpPr>
            <p:nvPr/>
          </p:nvGrpSpPr>
          <p:grpSpPr>
            <a:xfrm>
              <a:off x="0" y="0"/>
              <a:ext cx="500088" cy="500088"/>
              <a:chOff x="0" y="0"/>
              <a:chExt cx="495300" cy="4953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1C1C1E"/>
              </a:solidFill>
            </p:spPr>
          </p:sp>
          <p:sp>
            <p:nvSpPr>
              <p:cNvPr id="17" name="Freeform 17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FCC00"/>
              </a:solidFill>
            </p:spPr>
          </p:sp>
        </p:grpSp>
        <p:sp>
          <p:nvSpPr>
            <p:cNvPr id="18" name="TextBox 18"/>
            <p:cNvSpPr txBox="1"/>
            <p:nvPr/>
          </p:nvSpPr>
          <p:spPr>
            <a:xfrm>
              <a:off x="1066111" y="831106"/>
              <a:ext cx="6894056" cy="11408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sz="2500">
                  <a:solidFill>
                    <a:srgbClr val="1C1C1E"/>
                  </a:solidFill>
                  <a:latin typeface="HK Grotesk Light"/>
                </a:rPr>
                <a:t>Обработка исключений, Uic-файлы, ООП, GIT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1066111" y="-9525"/>
              <a:ext cx="6894056" cy="5302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20"/>
                </a:lnSpc>
              </a:pPr>
              <a:r>
                <a:rPr lang="en-US" sz="2600" dirty="0" err="1">
                  <a:solidFill>
                    <a:srgbClr val="1C1C1E"/>
                  </a:solidFill>
                  <a:latin typeface="HK Grotesk Bold" panose="020B0604020202020204" charset="-52"/>
                </a:rPr>
                <a:t>Сам</a:t>
              </a:r>
              <a:r>
                <a:rPr lang="en-US" sz="2600" dirty="0">
                  <a:solidFill>
                    <a:srgbClr val="1C1C1E"/>
                  </a:solidFill>
                  <a:latin typeface="HK Grotesk Bold" panose="020B0604020202020204" charset="-52"/>
                </a:rPr>
                <a:t> </a:t>
              </a:r>
              <a:r>
                <a:rPr lang="en-US" sz="2600" dirty="0" err="1">
                  <a:solidFill>
                    <a:srgbClr val="1C1C1E"/>
                  </a:solidFill>
                  <a:latin typeface="HK Grotesk Bold" panose="020B0604020202020204" charset="-52"/>
                </a:rPr>
                <a:t>код</a:t>
              </a:r>
              <a:endParaRPr lang="en-US" sz="2600" dirty="0">
                <a:solidFill>
                  <a:srgbClr val="1C1C1E"/>
                </a:solidFill>
                <a:latin typeface="HK Grotesk Bold" panose="020B0604020202020204" charset="-52"/>
              </a:endParaRP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-212949" y="9064981"/>
            <a:ext cx="2701398" cy="1387119"/>
            <a:chOff x="0" y="0"/>
            <a:chExt cx="18336550" cy="9415487"/>
          </a:xfrm>
        </p:grpSpPr>
        <p:sp>
          <p:nvSpPr>
            <p:cNvPr id="21" name="Freeform 21"/>
            <p:cNvSpPr/>
            <p:nvPr/>
          </p:nvSpPr>
          <p:spPr>
            <a:xfrm>
              <a:off x="72390" y="72390"/>
              <a:ext cx="18191770" cy="9270708"/>
            </a:xfrm>
            <a:custGeom>
              <a:avLst/>
              <a:gdLst/>
              <a:ahLst/>
              <a:cxnLst/>
              <a:rect l="l" t="t" r="r" b="b"/>
              <a:pathLst>
                <a:path w="18191770" h="9270708">
                  <a:moveTo>
                    <a:pt x="0" y="0"/>
                  </a:moveTo>
                  <a:lnTo>
                    <a:pt x="18191770" y="0"/>
                  </a:lnTo>
                  <a:lnTo>
                    <a:pt x="18191770" y="9270708"/>
                  </a:lnTo>
                  <a:lnTo>
                    <a:pt x="0" y="92707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</p:spPr>
        </p:sp>
        <p:sp>
          <p:nvSpPr>
            <p:cNvPr id="22" name="Freeform 22"/>
            <p:cNvSpPr/>
            <p:nvPr/>
          </p:nvSpPr>
          <p:spPr>
            <a:xfrm>
              <a:off x="0" y="0"/>
              <a:ext cx="18336551" cy="9415487"/>
            </a:xfrm>
            <a:custGeom>
              <a:avLst/>
              <a:gdLst/>
              <a:ahLst/>
              <a:cxnLst/>
              <a:rect l="l" t="t" r="r" b="b"/>
              <a:pathLst>
                <a:path w="18336551" h="9415487">
                  <a:moveTo>
                    <a:pt x="18191770" y="9270708"/>
                  </a:moveTo>
                  <a:lnTo>
                    <a:pt x="18336551" y="9270708"/>
                  </a:lnTo>
                  <a:lnTo>
                    <a:pt x="18336551" y="9415487"/>
                  </a:lnTo>
                  <a:lnTo>
                    <a:pt x="18191770" y="9415487"/>
                  </a:lnTo>
                  <a:lnTo>
                    <a:pt x="18191770" y="9270708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9270708"/>
                  </a:lnTo>
                  <a:lnTo>
                    <a:pt x="0" y="9270708"/>
                  </a:lnTo>
                  <a:lnTo>
                    <a:pt x="0" y="144780"/>
                  </a:lnTo>
                  <a:close/>
                  <a:moveTo>
                    <a:pt x="0" y="9270708"/>
                  </a:moveTo>
                  <a:lnTo>
                    <a:pt x="144780" y="9270708"/>
                  </a:lnTo>
                  <a:lnTo>
                    <a:pt x="144780" y="9415487"/>
                  </a:lnTo>
                  <a:lnTo>
                    <a:pt x="0" y="9415487"/>
                  </a:lnTo>
                  <a:lnTo>
                    <a:pt x="0" y="9270708"/>
                  </a:lnTo>
                  <a:close/>
                  <a:moveTo>
                    <a:pt x="18191770" y="144780"/>
                  </a:moveTo>
                  <a:lnTo>
                    <a:pt x="18336551" y="144780"/>
                  </a:lnTo>
                  <a:lnTo>
                    <a:pt x="18336551" y="9270708"/>
                  </a:lnTo>
                  <a:lnTo>
                    <a:pt x="18191770" y="9270708"/>
                  </a:lnTo>
                  <a:lnTo>
                    <a:pt x="18191770" y="144780"/>
                  </a:lnTo>
                  <a:close/>
                  <a:moveTo>
                    <a:pt x="144780" y="9270708"/>
                  </a:moveTo>
                  <a:lnTo>
                    <a:pt x="18191770" y="9270708"/>
                  </a:lnTo>
                  <a:lnTo>
                    <a:pt x="18191770" y="9415487"/>
                  </a:lnTo>
                  <a:lnTo>
                    <a:pt x="144780" y="9415487"/>
                  </a:lnTo>
                  <a:lnTo>
                    <a:pt x="144780" y="9270708"/>
                  </a:lnTo>
                  <a:close/>
                  <a:moveTo>
                    <a:pt x="18191770" y="0"/>
                  </a:moveTo>
                  <a:lnTo>
                    <a:pt x="18336551" y="0"/>
                  </a:lnTo>
                  <a:lnTo>
                    <a:pt x="18336551" y="144780"/>
                  </a:lnTo>
                  <a:lnTo>
                    <a:pt x="18191770" y="144780"/>
                  </a:lnTo>
                  <a:lnTo>
                    <a:pt x="18191770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8191770" y="0"/>
                  </a:lnTo>
                  <a:lnTo>
                    <a:pt x="18191770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1C1C1E"/>
            </a:solidFill>
          </p:spPr>
        </p:sp>
      </p:grpSp>
      <p:sp>
        <p:nvSpPr>
          <p:cNvPr id="23" name="AutoShape 23"/>
          <p:cNvSpPr/>
          <p:nvPr/>
        </p:nvSpPr>
        <p:spPr>
          <a:xfrm>
            <a:off x="-212949" y="9064981"/>
            <a:ext cx="18713898" cy="17548"/>
          </a:xfrm>
          <a:prstGeom prst="rect">
            <a:avLst/>
          </a:prstGeom>
          <a:solidFill>
            <a:srgbClr val="1C1C1E"/>
          </a:solidFill>
        </p:spPr>
      </p:sp>
      <p:pic>
        <p:nvPicPr>
          <p:cNvPr id="24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6907135" y="2940375"/>
            <a:ext cx="1895690" cy="1762992"/>
          </a:xfrm>
          <a:prstGeom prst="rect">
            <a:avLst/>
          </a:prstGeom>
        </p:spPr>
      </p:pic>
      <p:grpSp>
        <p:nvGrpSpPr>
          <p:cNvPr id="25" name="Group 25"/>
          <p:cNvGrpSpPr/>
          <p:nvPr/>
        </p:nvGrpSpPr>
        <p:grpSpPr>
          <a:xfrm>
            <a:off x="1917344" y="5058680"/>
            <a:ext cx="1142211" cy="1142211"/>
            <a:chOff x="0" y="0"/>
            <a:chExt cx="6350000" cy="6350000"/>
          </a:xfrm>
        </p:grpSpPr>
        <p:sp>
          <p:nvSpPr>
            <p:cNvPr id="26" name="Freeform 2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CC00"/>
            </a:solidFill>
          </p:spPr>
        </p:sp>
      </p:grpSp>
      <p:sp>
        <p:nvSpPr>
          <p:cNvPr id="27" name="TextBox 27"/>
          <p:cNvSpPr txBox="1"/>
          <p:nvPr/>
        </p:nvSpPr>
        <p:spPr>
          <a:xfrm>
            <a:off x="1028700" y="1133475"/>
            <a:ext cx="7355816" cy="1508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5819"/>
              </a:lnSpc>
              <a:spcBef>
                <a:spcPct val="0"/>
              </a:spcBef>
            </a:pPr>
            <a:r>
              <a:rPr lang="en-US" sz="5819" spc="-174">
                <a:solidFill>
                  <a:srgbClr val="1C1C1E"/>
                </a:solidFill>
                <a:latin typeface="HK Grotesk Medium"/>
              </a:rPr>
              <a:t>Использованные Технологии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028700" y="9457048"/>
            <a:ext cx="1017124" cy="437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1C1C1E"/>
                </a:solidFill>
                <a:latin typeface="HK Grotesk Medium Bold"/>
              </a:rPr>
              <a:t>09</a:t>
            </a:r>
          </a:p>
        </p:txBody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2245380" y="2823018"/>
            <a:ext cx="6287575" cy="7071914"/>
          </a:xfrm>
          <a:prstGeom prst="rect">
            <a:avLst/>
          </a:prstGeom>
        </p:spPr>
      </p:pic>
      <p:sp>
        <p:nvSpPr>
          <p:cNvPr id="30" name="AutoShape 30"/>
          <p:cNvSpPr/>
          <p:nvPr/>
        </p:nvSpPr>
        <p:spPr>
          <a:xfrm>
            <a:off x="16804458" y="9704565"/>
            <a:ext cx="909684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284</Words>
  <Application>Microsoft Office PowerPoint</Application>
  <PresentationFormat>Произвольный</PresentationFormat>
  <Paragraphs>56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21" baseType="lpstr">
      <vt:lpstr>HK Grotesk Medium</vt:lpstr>
      <vt:lpstr>Arial</vt:lpstr>
      <vt:lpstr>Arimo</vt:lpstr>
      <vt:lpstr>HK Grotesk Bold</vt:lpstr>
      <vt:lpstr>HK Grotesk Light Bold</vt:lpstr>
      <vt:lpstr>Arimo Bold</vt:lpstr>
      <vt:lpstr>HK Grotesk Medium Bold</vt:lpstr>
      <vt:lpstr>HK Grotesk Light</vt:lpstr>
      <vt:lpstr>HK Grotesk Bold Bold</vt:lpstr>
      <vt:lpstr>Calibri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Желтый и Черный Корпоративный Набросок Виртуальный Ассистент Маркетинговая Презентация</dc:title>
  <dc:creator>Алёна</dc:creator>
  <cp:lastModifiedBy>Пользователь Windows</cp:lastModifiedBy>
  <cp:revision>3</cp:revision>
  <dcterms:created xsi:type="dcterms:W3CDTF">2006-08-16T00:00:00Z</dcterms:created>
  <dcterms:modified xsi:type="dcterms:W3CDTF">2022-12-16T21:14:53Z</dcterms:modified>
  <dc:identifier>DAFUS1Z62Kw</dc:identifier>
</cp:coreProperties>
</file>