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71" r:id="rId5"/>
    <p:sldId id="272" r:id="rId6"/>
    <p:sldId id="274" r:id="rId7"/>
    <p:sldId id="284" r:id="rId8"/>
    <p:sldId id="257" r:id="rId9"/>
    <p:sldId id="260" r:id="rId10"/>
    <p:sldId id="261" r:id="rId11"/>
    <p:sldId id="263" r:id="rId12"/>
    <p:sldId id="264" r:id="rId13"/>
    <p:sldId id="262" r:id="rId14"/>
    <p:sldId id="266" r:id="rId15"/>
    <p:sldId id="267" r:id="rId16"/>
    <p:sldId id="268" r:id="rId17"/>
    <p:sldId id="269" r:id="rId18"/>
    <p:sldId id="270" r:id="rId19"/>
    <p:sldId id="275" r:id="rId20"/>
    <p:sldId id="276" r:id="rId21"/>
    <p:sldId id="287" r:id="rId22"/>
    <p:sldId id="285" r:id="rId23"/>
    <p:sldId id="277" r:id="rId24"/>
    <p:sldId id="288" r:id="rId25"/>
    <p:sldId id="278" r:id="rId26"/>
    <p:sldId id="279" r:id="rId27"/>
    <p:sldId id="289" r:id="rId28"/>
    <p:sldId id="280" r:id="rId29"/>
    <p:sldId id="290" r:id="rId30"/>
    <p:sldId id="291" r:id="rId31"/>
    <p:sldId id="286" r:id="rId32"/>
    <p:sldId id="281" r:id="rId33"/>
    <p:sldId id="292" r:id="rId34"/>
    <p:sldId id="282" r:id="rId35"/>
    <p:sldId id="283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24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9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2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1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5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03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85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6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3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DE265C-F0A5-41A7-8DA2-EA06FB64FDA7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8F3D82-ECD7-4642-840D-03009EDD406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3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e Sistemas Distribuídos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Rafael A. 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9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1.1 - Computação </a:t>
            </a:r>
            <a:r>
              <a:rPr lang="pt-BR" b="1" dirty="0"/>
              <a:t>em </a:t>
            </a:r>
            <a:r>
              <a:rPr lang="pt-BR" b="1" dirty="0" smtClean="0"/>
              <a:t>cluster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500" b="1" dirty="0" smtClean="0"/>
              <a:t>Característica Homogênea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500" dirty="0" smtClean="0"/>
              <a:t>O</a:t>
            </a:r>
            <a:r>
              <a:rPr lang="pt-BR" sz="2500" b="1" dirty="0" smtClean="0"/>
              <a:t> </a:t>
            </a:r>
            <a:r>
              <a:rPr lang="pt-BR" sz="2500" b="1" dirty="0">
                <a:solidFill>
                  <a:srgbClr val="FF0000"/>
                </a:solidFill>
              </a:rPr>
              <a:t>hardware</a:t>
            </a:r>
            <a:r>
              <a:rPr lang="pt-BR" sz="2500" b="1" dirty="0"/>
              <a:t> consiste em um conjunto de estações de trabalho </a:t>
            </a:r>
            <a:r>
              <a:rPr lang="pt-BR" sz="2500" b="1" dirty="0" smtClean="0"/>
              <a:t>semelhantes.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500" b="1" dirty="0" smtClean="0"/>
              <a:t>Conectados </a:t>
            </a:r>
            <a:r>
              <a:rPr lang="pt-BR" sz="2500" b="1" dirty="0"/>
              <a:t>por meio de uma </a:t>
            </a:r>
            <a:r>
              <a:rPr lang="pt-BR" sz="2500" b="1" dirty="0">
                <a:solidFill>
                  <a:srgbClr val="FF0000"/>
                </a:solidFill>
              </a:rPr>
              <a:t>rede local </a:t>
            </a:r>
            <a:r>
              <a:rPr lang="pt-BR" sz="2500" b="1" dirty="0" smtClean="0"/>
              <a:t>de </a:t>
            </a:r>
            <a:r>
              <a:rPr lang="pt-BR" sz="2500" b="1" dirty="0"/>
              <a:t>alta velocidade</a:t>
            </a:r>
            <a:r>
              <a:rPr lang="pt-BR" sz="2500" dirty="0" smtClean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500" dirty="0" smtClean="0"/>
              <a:t>Cada nó executa o mesmo </a:t>
            </a:r>
            <a:r>
              <a:rPr lang="pt-BR" sz="2500" b="1" dirty="0" smtClean="0">
                <a:solidFill>
                  <a:srgbClr val="FF0000"/>
                </a:solidFill>
              </a:rPr>
              <a:t>Sistema Operacional</a:t>
            </a:r>
            <a:r>
              <a:rPr lang="pt-BR" sz="25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500" dirty="0" smtClean="0"/>
              <a:t>Atualmente este tipo de sistema distribuído é utilizado em </a:t>
            </a:r>
            <a:r>
              <a:rPr lang="pt-BR" sz="2500" b="1" dirty="0" smtClean="0">
                <a:solidFill>
                  <a:srgbClr val="FF0000"/>
                </a:solidFill>
              </a:rPr>
              <a:t>programação paralela</a:t>
            </a:r>
            <a:r>
              <a:rPr lang="pt-BR" sz="2500" dirty="0" smtClean="0"/>
              <a:t>, que no caso uma aplicação é executa de forma paralela em diversos computadores.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500" dirty="0" smtClean="0"/>
              <a:t>Fortemente acoplada ente os nós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87413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1.1 - </a:t>
            </a:r>
            <a:r>
              <a:rPr lang="pt-BR" b="1" dirty="0" smtClean="0"/>
              <a:t>Computação </a:t>
            </a:r>
            <a:r>
              <a:rPr lang="pt-BR" b="1" dirty="0"/>
              <a:t>em </a:t>
            </a:r>
            <a:r>
              <a:rPr lang="pt-BR" b="1" dirty="0" smtClean="0"/>
              <a:t>cluster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Cada cluster consiste em um conjunto de nós </a:t>
            </a:r>
            <a:r>
              <a:rPr lang="pt-BR" sz="2800" dirty="0" smtClean="0"/>
              <a:t>que</a:t>
            </a:r>
            <a:r>
              <a:rPr lang="pt-BR" sz="2800" b="1" dirty="0" smtClean="0"/>
              <a:t> são controlados e acessados por meio de um único nó mestre</a:t>
            </a:r>
            <a:r>
              <a:rPr lang="pt-BR" sz="2800" dirty="0" smtClean="0"/>
              <a:t>, que: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/>
              <a:t>Manipula a alocação de nós a um determinado programa paralelo;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/>
              <a:t>Mantem um fila de Jobs apresentados; e,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/>
              <a:t>Proporciona uma interface para os usuários do sistema.</a:t>
            </a:r>
            <a:endParaRPr lang="pt-BR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/>
              <a:t>Provê transparência de localização e migração.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112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1.1 - </a:t>
            </a:r>
            <a:r>
              <a:rPr lang="pt-BR" b="1" dirty="0" smtClean="0"/>
              <a:t>Computação </a:t>
            </a:r>
            <a:r>
              <a:rPr lang="pt-BR" b="1" dirty="0"/>
              <a:t>em </a:t>
            </a:r>
            <a:r>
              <a:rPr lang="pt-BR" b="1" dirty="0" smtClean="0"/>
              <a:t>cluster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O metre executa o Middleware necessário para a execução de programas e o gerenciamento do cluster. Enquanto isso os outros terminais necessitam apenas de um SO para.</a:t>
            </a:r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373014"/>
            <a:ext cx="6361612" cy="27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1.2 </a:t>
            </a:r>
            <a:r>
              <a:rPr lang="pt-BR" b="1" dirty="0"/>
              <a:t>- </a:t>
            </a:r>
            <a:r>
              <a:rPr lang="pt-BR" b="1" dirty="0" smtClean="0"/>
              <a:t>Computação </a:t>
            </a:r>
            <a:r>
              <a:rPr lang="pt-BR" b="1" dirty="0"/>
              <a:t>em </a:t>
            </a:r>
            <a:r>
              <a:rPr lang="pt-BR" b="1" dirty="0" smtClean="0"/>
              <a:t>grid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Características de heterogeneidade:</a:t>
            </a:r>
          </a:p>
          <a:p>
            <a:pPr algn="just"/>
            <a:r>
              <a:rPr lang="pt-BR" sz="2800" dirty="0" smtClean="0"/>
              <a:t>Na computação </a:t>
            </a:r>
            <a:r>
              <a:rPr lang="pt-BR" sz="2800" dirty="0"/>
              <a:t>em </a:t>
            </a:r>
            <a:r>
              <a:rPr lang="pt-BR" sz="2800" dirty="0" smtClean="0"/>
              <a:t>grid, </a:t>
            </a:r>
            <a:r>
              <a:rPr lang="pt-BR" sz="2800" b="1" dirty="0" smtClean="0"/>
              <a:t>costuma ser montados como federação de computadores</a:t>
            </a:r>
            <a:r>
              <a:rPr lang="pt-BR" sz="2800" dirty="0" smtClean="0"/>
              <a:t>, no qual cada sistema pode cair sobre um </a:t>
            </a:r>
            <a:r>
              <a:rPr lang="pt-BR" sz="2800" b="1" dirty="0" smtClean="0"/>
              <a:t>domínio administrativo diferente</a:t>
            </a:r>
            <a:r>
              <a:rPr lang="pt-BR" sz="2800" dirty="0" smtClean="0"/>
              <a:t>, e pode ser muito diferente </a:t>
            </a:r>
            <a:r>
              <a:rPr lang="pt-BR" sz="2800" b="1" dirty="0" smtClean="0"/>
              <a:t>no que tange o hardware, software e tecnologia de rede empregada.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8822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73541"/>
            <a:ext cx="7543800" cy="1450757"/>
          </a:xfrm>
        </p:spPr>
        <p:txBody>
          <a:bodyPr/>
          <a:lstStyle/>
          <a:p>
            <a:r>
              <a:rPr lang="pt-BR" b="1" dirty="0" smtClean="0"/>
              <a:t>1.2 </a:t>
            </a:r>
            <a:r>
              <a:rPr lang="pt-BR" b="1" dirty="0"/>
              <a:t>- </a:t>
            </a:r>
            <a:r>
              <a:rPr lang="pt-BR" b="1" dirty="0" smtClean="0"/>
              <a:t>Computação </a:t>
            </a:r>
            <a:r>
              <a:rPr lang="pt-BR" b="1" dirty="0"/>
              <a:t>em </a:t>
            </a:r>
            <a:r>
              <a:rPr lang="pt-BR" b="1" dirty="0" smtClean="0"/>
              <a:t>grid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800" dirty="0" smtClean="0"/>
              <a:t>Recursos de diferentes organizações são reunidos para permitir a colaboração de um grupo de pessoas ou instituição, da forma de uma </a:t>
            </a:r>
            <a:r>
              <a:rPr lang="pt-BR" sz="2800" b="1" dirty="0" smtClean="0"/>
              <a:t>organização virtual.</a:t>
            </a:r>
          </a:p>
          <a:p>
            <a:pPr algn="just"/>
            <a:r>
              <a:rPr lang="pt-BR" sz="2800" dirty="0" smtClean="0"/>
              <a:t>Esta arquitetura consiste em 5 camadas: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/>
              <a:t>Camada-base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/>
              <a:t>Camada de conectividade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/>
              <a:t>Camada de recursos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/>
              <a:t>Camada coletiva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/>
              <a:t>Camada de aplicação</a:t>
            </a:r>
            <a:endParaRPr lang="pt-BR" sz="2800" dirty="0"/>
          </a:p>
        </p:txBody>
      </p:sp>
      <p:grpSp>
        <p:nvGrpSpPr>
          <p:cNvPr id="5" name="Agrupar 4"/>
          <p:cNvGrpSpPr/>
          <p:nvPr/>
        </p:nvGrpSpPr>
        <p:grpSpPr>
          <a:xfrm>
            <a:off x="3251200" y="3744686"/>
            <a:ext cx="5892799" cy="2456233"/>
            <a:chOff x="-2423415" y="1998617"/>
            <a:chExt cx="6294917" cy="3853959"/>
          </a:xfrm>
        </p:grpSpPr>
        <p:sp>
          <p:nvSpPr>
            <p:cNvPr id="6" name="Retângulo 5"/>
            <p:cNvSpPr/>
            <p:nvPr/>
          </p:nvSpPr>
          <p:spPr>
            <a:xfrm>
              <a:off x="-182518" y="1998617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Aplicações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-182882" y="3181435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coletiva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-2423415" y="4085336"/>
              <a:ext cx="2912905" cy="470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conectividade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87449" y="4085337"/>
              <a:ext cx="2684053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recurso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-255907" y="4983706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base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de Seta Reta 10"/>
            <p:cNvCxnSpPr>
              <a:stCxn id="6" idx="2"/>
              <a:endCxn id="7" idx="0"/>
            </p:cNvCxnSpPr>
            <p:nvPr/>
          </p:nvCxnSpPr>
          <p:spPr>
            <a:xfrm flipH="1">
              <a:off x="822959" y="2474781"/>
              <a:ext cx="364" cy="706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998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1503137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-2177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499962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8" idx="3"/>
              <a:endCxn id="9" idx="1"/>
            </p:cNvCxnSpPr>
            <p:nvPr/>
          </p:nvCxnSpPr>
          <p:spPr>
            <a:xfrm>
              <a:off x="489490" y="4320652"/>
              <a:ext cx="697960" cy="2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-2268369" y="5529411"/>
              <a:ext cx="57740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dirty="0" smtClean="0"/>
                <a:t>Fonte: Arquitetura em camadas para sistemas de computação em grade</a:t>
              </a:r>
              <a:endParaRPr lang="pt-B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73541"/>
            <a:ext cx="7543800" cy="1450757"/>
          </a:xfrm>
        </p:spPr>
        <p:txBody>
          <a:bodyPr/>
          <a:lstStyle/>
          <a:p>
            <a:pPr algn="just"/>
            <a:r>
              <a:rPr lang="pt-BR" dirty="0"/>
              <a:t>Camada-base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Esta camada provê interfaces para recursos locais em um site específico, e </a:t>
            </a:r>
            <a:r>
              <a:rPr lang="pt-BR" sz="2800" b="1" dirty="0" smtClean="0"/>
              <a:t>é projeta para permitir compartilhamento de recursos dentro de uma organização virtua</a:t>
            </a:r>
            <a:r>
              <a:rPr lang="pt-BR" sz="2800" dirty="0" smtClean="0"/>
              <a:t>l, ou seja, prove funções de liberar, barrar, consultar o estado e as capacidades de um recurso.</a:t>
            </a:r>
            <a:endParaRPr lang="pt-BR" sz="2800" dirty="0"/>
          </a:p>
        </p:txBody>
      </p:sp>
      <p:grpSp>
        <p:nvGrpSpPr>
          <p:cNvPr id="5" name="Agrupar 4"/>
          <p:cNvGrpSpPr/>
          <p:nvPr/>
        </p:nvGrpSpPr>
        <p:grpSpPr>
          <a:xfrm>
            <a:off x="3251200" y="3744686"/>
            <a:ext cx="5892799" cy="2456233"/>
            <a:chOff x="-2423415" y="1998617"/>
            <a:chExt cx="6294917" cy="3853959"/>
          </a:xfrm>
        </p:grpSpPr>
        <p:sp>
          <p:nvSpPr>
            <p:cNvPr id="6" name="Retângulo 5"/>
            <p:cNvSpPr/>
            <p:nvPr/>
          </p:nvSpPr>
          <p:spPr>
            <a:xfrm>
              <a:off x="-182518" y="1998617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Aplicações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-182882" y="3181435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coletiva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-2423415" y="4085336"/>
              <a:ext cx="2912905" cy="470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conectividade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87449" y="4085337"/>
              <a:ext cx="2684053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recurso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-255907" y="4983706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base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de Seta Reta 10"/>
            <p:cNvCxnSpPr>
              <a:stCxn id="6" idx="2"/>
              <a:endCxn id="7" idx="0"/>
            </p:cNvCxnSpPr>
            <p:nvPr/>
          </p:nvCxnSpPr>
          <p:spPr>
            <a:xfrm flipH="1">
              <a:off x="822959" y="2474781"/>
              <a:ext cx="364" cy="706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998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1503137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-2177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499962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8" idx="3"/>
              <a:endCxn id="9" idx="1"/>
            </p:cNvCxnSpPr>
            <p:nvPr/>
          </p:nvCxnSpPr>
          <p:spPr>
            <a:xfrm>
              <a:off x="489490" y="4320652"/>
              <a:ext cx="697960" cy="2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-2268369" y="5529411"/>
              <a:ext cx="57740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dirty="0" smtClean="0"/>
                <a:t>Fonte: Arquitetura em camadas para sistemas de computação em grade</a:t>
              </a:r>
              <a:endParaRPr lang="pt-B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9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73541"/>
            <a:ext cx="7543800" cy="1450757"/>
          </a:xfrm>
        </p:spPr>
        <p:txBody>
          <a:bodyPr/>
          <a:lstStyle/>
          <a:p>
            <a:pPr algn="just"/>
            <a:r>
              <a:rPr lang="pt-BR" dirty="0" smtClean="0"/>
              <a:t>Camada-conectividade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Consiste em protocolos de comunicação para suportar transações da grade que abranjam a utilização de múltiplos recursos</a:t>
            </a:r>
            <a:r>
              <a:rPr lang="pt-BR" sz="2800" dirty="0" smtClean="0"/>
              <a:t>. Além destes protocolos, </a:t>
            </a:r>
            <a:r>
              <a:rPr lang="pt-BR" sz="2800" b="1" dirty="0" smtClean="0"/>
              <a:t>esta camada ainda provê recursos de autenticação de sistemas e recursos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grpSp>
        <p:nvGrpSpPr>
          <p:cNvPr id="5" name="Agrupar 4"/>
          <p:cNvGrpSpPr/>
          <p:nvPr/>
        </p:nvGrpSpPr>
        <p:grpSpPr>
          <a:xfrm>
            <a:off x="3251200" y="3744686"/>
            <a:ext cx="5892799" cy="2456233"/>
            <a:chOff x="-2423415" y="1998617"/>
            <a:chExt cx="6294917" cy="3853959"/>
          </a:xfrm>
        </p:grpSpPr>
        <p:sp>
          <p:nvSpPr>
            <p:cNvPr id="6" name="Retângulo 5"/>
            <p:cNvSpPr/>
            <p:nvPr/>
          </p:nvSpPr>
          <p:spPr>
            <a:xfrm>
              <a:off x="-182518" y="1998617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Aplicações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-182882" y="3181435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coletiva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-2423415" y="4085336"/>
              <a:ext cx="2912905" cy="470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conectividade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87449" y="4085337"/>
              <a:ext cx="2684053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recurso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-255907" y="4983706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base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de Seta Reta 10"/>
            <p:cNvCxnSpPr>
              <a:stCxn id="6" idx="2"/>
              <a:endCxn id="7" idx="0"/>
            </p:cNvCxnSpPr>
            <p:nvPr/>
          </p:nvCxnSpPr>
          <p:spPr>
            <a:xfrm flipH="1">
              <a:off x="822959" y="2474781"/>
              <a:ext cx="364" cy="706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998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1503137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-2177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499962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8" idx="3"/>
              <a:endCxn id="9" idx="1"/>
            </p:cNvCxnSpPr>
            <p:nvPr/>
          </p:nvCxnSpPr>
          <p:spPr>
            <a:xfrm>
              <a:off x="489490" y="4320652"/>
              <a:ext cx="697960" cy="2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-2268369" y="5529411"/>
              <a:ext cx="57740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dirty="0" smtClean="0"/>
                <a:t>Fonte: Arquitetura em camadas para sistemas de computação em grade</a:t>
              </a:r>
              <a:endParaRPr lang="pt-B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36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73541"/>
            <a:ext cx="7543800" cy="1450757"/>
          </a:xfrm>
        </p:spPr>
        <p:txBody>
          <a:bodyPr/>
          <a:lstStyle/>
          <a:p>
            <a:pPr algn="just"/>
            <a:r>
              <a:rPr lang="pt-BR" dirty="0" smtClean="0"/>
              <a:t>Camada de 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É responsável pelo gerenciamento de um único recurso. Ele utiliza as funções fornecidas pela camada de conectividade e chama diretamente as interfaces da camada base.</a:t>
            </a:r>
            <a:endParaRPr lang="pt-BR" sz="2800" dirty="0"/>
          </a:p>
        </p:txBody>
      </p:sp>
      <p:grpSp>
        <p:nvGrpSpPr>
          <p:cNvPr id="5" name="Agrupar 4"/>
          <p:cNvGrpSpPr/>
          <p:nvPr/>
        </p:nvGrpSpPr>
        <p:grpSpPr>
          <a:xfrm>
            <a:off x="3251200" y="3744686"/>
            <a:ext cx="5892799" cy="2456233"/>
            <a:chOff x="-2423415" y="1998617"/>
            <a:chExt cx="6294917" cy="3853959"/>
          </a:xfrm>
        </p:grpSpPr>
        <p:sp>
          <p:nvSpPr>
            <p:cNvPr id="6" name="Retângulo 5"/>
            <p:cNvSpPr/>
            <p:nvPr/>
          </p:nvSpPr>
          <p:spPr>
            <a:xfrm>
              <a:off x="-182518" y="1998617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Aplicações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-182882" y="3181435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coletiva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-2423415" y="4085336"/>
              <a:ext cx="2912905" cy="470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conectividade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87449" y="4085337"/>
              <a:ext cx="2684053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recurso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-255907" y="4983706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base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de Seta Reta 10"/>
            <p:cNvCxnSpPr>
              <a:stCxn id="6" idx="2"/>
              <a:endCxn id="7" idx="0"/>
            </p:cNvCxnSpPr>
            <p:nvPr/>
          </p:nvCxnSpPr>
          <p:spPr>
            <a:xfrm flipH="1">
              <a:off x="822959" y="2474781"/>
              <a:ext cx="364" cy="706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998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1503137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-2177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499962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8" idx="3"/>
              <a:endCxn id="9" idx="1"/>
            </p:cNvCxnSpPr>
            <p:nvPr/>
          </p:nvCxnSpPr>
          <p:spPr>
            <a:xfrm>
              <a:off x="489490" y="4320652"/>
              <a:ext cx="697960" cy="2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-2268369" y="5529411"/>
              <a:ext cx="57740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dirty="0" smtClean="0"/>
                <a:t>Fonte: Arquitetura em camadas para sistemas de computação em grade</a:t>
              </a:r>
              <a:endParaRPr lang="pt-B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6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73541"/>
            <a:ext cx="7543800" cy="1450757"/>
          </a:xfrm>
        </p:spPr>
        <p:txBody>
          <a:bodyPr/>
          <a:lstStyle/>
          <a:p>
            <a:pPr algn="just"/>
            <a:r>
              <a:rPr lang="pt-BR" dirty="0" smtClean="0"/>
              <a:t>Camada coletiva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Ela trata de manipular acesso a múltiplos recursos e normalmente consiste em serviços para descoberta de recursos, alocação e escalonamento de tarefas para múltiplos recursos, replicação </a:t>
            </a:r>
            <a:r>
              <a:rPr lang="pt-BR" sz="2800" smtClean="0"/>
              <a:t>de dados.</a:t>
            </a:r>
            <a:endParaRPr lang="pt-BR" sz="2800" dirty="0"/>
          </a:p>
        </p:txBody>
      </p:sp>
      <p:grpSp>
        <p:nvGrpSpPr>
          <p:cNvPr id="5" name="Agrupar 4"/>
          <p:cNvGrpSpPr/>
          <p:nvPr/>
        </p:nvGrpSpPr>
        <p:grpSpPr>
          <a:xfrm>
            <a:off x="3251200" y="3744686"/>
            <a:ext cx="5892799" cy="2456233"/>
            <a:chOff x="-2423415" y="1998617"/>
            <a:chExt cx="6294917" cy="3853959"/>
          </a:xfrm>
        </p:grpSpPr>
        <p:sp>
          <p:nvSpPr>
            <p:cNvPr id="6" name="Retângulo 5"/>
            <p:cNvSpPr/>
            <p:nvPr/>
          </p:nvSpPr>
          <p:spPr>
            <a:xfrm>
              <a:off x="-182518" y="1998617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Aplicações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-182882" y="3181435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coletiva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-2423415" y="4085336"/>
              <a:ext cx="2912905" cy="470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conectividade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87449" y="4085337"/>
              <a:ext cx="2684053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recurso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-255907" y="4983706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base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de Seta Reta 10"/>
            <p:cNvCxnSpPr>
              <a:stCxn id="6" idx="2"/>
              <a:endCxn id="7" idx="0"/>
            </p:cNvCxnSpPr>
            <p:nvPr/>
          </p:nvCxnSpPr>
          <p:spPr>
            <a:xfrm flipH="1">
              <a:off x="822959" y="2474781"/>
              <a:ext cx="364" cy="706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998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1503137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-2177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499962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8" idx="3"/>
              <a:endCxn id="9" idx="1"/>
            </p:cNvCxnSpPr>
            <p:nvPr/>
          </p:nvCxnSpPr>
          <p:spPr>
            <a:xfrm>
              <a:off x="489490" y="4320652"/>
              <a:ext cx="697960" cy="2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-2268369" y="5529411"/>
              <a:ext cx="57740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dirty="0" smtClean="0"/>
                <a:t>Fonte: Arquitetura em camadas para sistemas de computação em grade</a:t>
              </a:r>
              <a:endParaRPr lang="pt-B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12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73541"/>
            <a:ext cx="7543800" cy="1450757"/>
          </a:xfrm>
        </p:spPr>
        <p:txBody>
          <a:bodyPr/>
          <a:lstStyle/>
          <a:p>
            <a:pPr algn="just"/>
            <a:r>
              <a:rPr lang="pt-BR" dirty="0" smtClean="0"/>
              <a:t>Camada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Consiste em aplicações que funcionam dentro de uma organização virtual e que fazem uso do ambiente de computação em grade.</a:t>
            </a:r>
            <a:endParaRPr lang="pt-BR" sz="2800" dirty="0"/>
          </a:p>
        </p:txBody>
      </p:sp>
      <p:grpSp>
        <p:nvGrpSpPr>
          <p:cNvPr id="5" name="Agrupar 4"/>
          <p:cNvGrpSpPr/>
          <p:nvPr/>
        </p:nvGrpSpPr>
        <p:grpSpPr>
          <a:xfrm>
            <a:off x="3251200" y="3744686"/>
            <a:ext cx="5892799" cy="2456233"/>
            <a:chOff x="-2423415" y="1998617"/>
            <a:chExt cx="6294917" cy="3853959"/>
          </a:xfrm>
        </p:grpSpPr>
        <p:sp>
          <p:nvSpPr>
            <p:cNvPr id="6" name="Retângulo 5"/>
            <p:cNvSpPr/>
            <p:nvPr/>
          </p:nvSpPr>
          <p:spPr>
            <a:xfrm>
              <a:off x="-182518" y="1998617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Aplicações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-182882" y="3181435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coletiva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-2423415" y="4085336"/>
              <a:ext cx="2912905" cy="470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conectividade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87449" y="4085337"/>
              <a:ext cx="2684053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recurso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-255907" y="4983706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base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de Seta Reta 10"/>
            <p:cNvCxnSpPr>
              <a:stCxn id="6" idx="2"/>
              <a:endCxn id="7" idx="0"/>
            </p:cNvCxnSpPr>
            <p:nvPr/>
          </p:nvCxnSpPr>
          <p:spPr>
            <a:xfrm flipH="1">
              <a:off x="822959" y="2474781"/>
              <a:ext cx="364" cy="706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998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1503137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-2177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499962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8" idx="3"/>
              <a:endCxn id="9" idx="1"/>
            </p:cNvCxnSpPr>
            <p:nvPr/>
          </p:nvCxnSpPr>
          <p:spPr>
            <a:xfrm>
              <a:off x="489490" y="4320652"/>
              <a:ext cx="697960" cy="2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-2268369" y="5529411"/>
              <a:ext cx="57740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dirty="0" smtClean="0"/>
                <a:t>Fonte: Arquitetura em camadas para sistemas de computação em grade</a:t>
              </a:r>
              <a:endParaRPr lang="pt-B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81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Retomada de Conteúdo: </a:t>
            </a:r>
            <a:r>
              <a:rPr lang="pt-BR" sz="2800" b="1" dirty="0"/>
              <a:t>Transparências de distribuição e middleware</a:t>
            </a:r>
            <a:endParaRPr lang="pt-BR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Tipos de Sistemas Distribuídos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Arquitetura de Sistemas Distribuídos</a:t>
            </a:r>
          </a:p>
        </p:txBody>
      </p:sp>
    </p:spTree>
    <p:extLst>
      <p:ext uri="{BB962C8B-B14F-4D97-AF65-F5344CB8AC3E}">
        <p14:creationId xmlns:p14="http://schemas.microsoft.com/office/powerpoint/2010/main" val="35475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seria a camada de </a:t>
            </a:r>
            <a:r>
              <a:rPr lang="pt-BR" b="1" dirty="0" smtClean="0"/>
              <a:t>middleware em grid</a:t>
            </a:r>
            <a:endParaRPr lang="pt-BR" dirty="0"/>
          </a:p>
        </p:txBody>
      </p:sp>
      <p:grpSp>
        <p:nvGrpSpPr>
          <p:cNvPr id="36" name="Agrupar 35"/>
          <p:cNvGrpSpPr/>
          <p:nvPr/>
        </p:nvGrpSpPr>
        <p:grpSpPr>
          <a:xfrm>
            <a:off x="966288" y="2177143"/>
            <a:ext cx="7257143" cy="3439885"/>
            <a:chOff x="-2423415" y="1998617"/>
            <a:chExt cx="6294917" cy="3853959"/>
          </a:xfrm>
        </p:grpSpPr>
        <p:sp>
          <p:nvSpPr>
            <p:cNvPr id="37" name="Retângulo 36"/>
            <p:cNvSpPr/>
            <p:nvPr/>
          </p:nvSpPr>
          <p:spPr>
            <a:xfrm>
              <a:off x="-182518" y="1998617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Aplicações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-182882" y="3181435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coletiva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-2423415" y="4085336"/>
              <a:ext cx="2912905" cy="470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conectividade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1187449" y="4085337"/>
              <a:ext cx="2684053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de recurso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-255907" y="4983706"/>
              <a:ext cx="2011681" cy="47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Camada base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Conector de Seta Reta 41"/>
            <p:cNvCxnSpPr>
              <a:stCxn id="37" idx="2"/>
              <a:endCxn id="38" idx="0"/>
            </p:cNvCxnSpPr>
            <p:nvPr/>
          </p:nvCxnSpPr>
          <p:spPr>
            <a:xfrm flipH="1">
              <a:off x="822959" y="2474781"/>
              <a:ext cx="364" cy="706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>
              <a:off x="998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>
              <a:off x="1503137" y="3663132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>
              <a:off x="-2177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>
              <a:off x="1499962" y="4561501"/>
              <a:ext cx="0" cy="42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39" idx="3"/>
              <a:endCxn id="40" idx="1"/>
            </p:cNvCxnSpPr>
            <p:nvPr/>
          </p:nvCxnSpPr>
          <p:spPr>
            <a:xfrm>
              <a:off x="489490" y="4320652"/>
              <a:ext cx="697960" cy="2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/>
            <p:cNvSpPr txBox="1"/>
            <p:nvPr/>
          </p:nvSpPr>
          <p:spPr>
            <a:xfrm>
              <a:off x="-2268369" y="5529411"/>
              <a:ext cx="57740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dirty="0" smtClean="0"/>
                <a:t>Fonte: Arquitetura em camadas para sistemas de computação em grade</a:t>
              </a:r>
              <a:endParaRPr lang="pt-B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21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em nuvem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Uso de um recurso de computação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/>
              <a:t>Como uma maquina virtual (VM)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/>
              <a:t>Um armazenamento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/>
              <a:t>Ou uma aplicação</a:t>
            </a:r>
          </a:p>
          <a:p>
            <a:pPr marL="201168" lvl="1" indent="0">
              <a:buNone/>
            </a:pPr>
            <a:endParaRPr lang="pt-BR" sz="2800" dirty="0"/>
          </a:p>
          <a:p>
            <a:pPr marL="201168" lvl="1" indent="0">
              <a:buNone/>
            </a:pPr>
            <a:r>
              <a:rPr lang="pt-BR" sz="2800" dirty="0" smtClean="0"/>
              <a:t>Porque?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/>
              <a:t>Ao invés de ter que construir e manter infraestruturas de computação em casa ou na empresa.</a:t>
            </a:r>
          </a:p>
          <a:p>
            <a:pPr marL="201168" lvl="1" indent="0">
              <a:buNone/>
            </a:pPr>
            <a:r>
              <a:rPr lang="pt-BR" sz="2800" dirty="0" smtClean="0"/>
              <a:t>Ex. uso para efetuar backup (</a:t>
            </a:r>
            <a:r>
              <a:rPr lang="pt-BR" sz="2800" dirty="0" err="1" smtClean="0"/>
              <a:t>gmail</a:t>
            </a:r>
            <a:r>
              <a:rPr lang="pt-BR" sz="2800" dirty="0" smtClean="0"/>
              <a:t> drive)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41250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Sistemas de Informação distribuídos.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019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pt-BR" sz="4800" dirty="0" smtClean="0">
                <a:latin typeface="+mj-lt"/>
              </a:rPr>
              <a:t>2 - Sistemas de Informação distribuídos.</a:t>
            </a:r>
            <a:endParaRPr lang="pt-BR" sz="4800" dirty="0">
              <a:latin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800" dirty="0" smtClean="0"/>
              <a:t>A </a:t>
            </a:r>
            <a:r>
              <a:rPr lang="pt-BR" sz="2800" b="1" dirty="0" smtClean="0"/>
              <a:t>integração aqui ocorre entre sistemas, ou seja, a comunicação acontece entre os servidores que provem os recursos</a:t>
            </a:r>
            <a:r>
              <a:rPr lang="pt-BR" sz="2800" dirty="0" smtClean="0"/>
              <a:t>. Paginas web com acesso a banco de dados.</a:t>
            </a:r>
          </a:p>
          <a:p>
            <a:pPr algn="just"/>
            <a:r>
              <a:rPr lang="pt-BR" sz="2800" b="1" dirty="0" smtClean="0"/>
              <a:t>Interoperabilidade</a:t>
            </a:r>
            <a:r>
              <a:rPr lang="pt-BR" sz="2800" dirty="0" smtClean="0"/>
              <a:t>: Ex.: Internet Banking sendo acessado por smartphone, desktop e fisicamente.</a:t>
            </a:r>
          </a:p>
          <a:p>
            <a:pPr algn="just"/>
            <a:r>
              <a:rPr lang="pt-BR" sz="2800" dirty="0" smtClean="0"/>
              <a:t>Aqui ocorre o recurso de </a:t>
            </a:r>
            <a:r>
              <a:rPr lang="pt-BR" sz="2800" b="1" dirty="0" smtClean="0"/>
              <a:t>TRANSAÇÕES</a:t>
            </a:r>
            <a:r>
              <a:rPr lang="pt-BR" sz="2800" dirty="0" smtClean="0"/>
              <a:t>. O aspecto característico de uma transação é que todas essas operações são executadas ou nenhuma é executada.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184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pt-BR" sz="4400" b="1" dirty="0" smtClean="0">
                <a:latin typeface="+mj-lt"/>
              </a:rPr>
              <a:t>Sistemas de Informação Processamento de transações.</a:t>
            </a:r>
            <a:endParaRPr lang="pt-BR" sz="4400" b="1" dirty="0">
              <a:latin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600" dirty="0" smtClean="0"/>
              <a:t>Requer primitivas especiais, que devem ser fornecidas pelo sistema distribuído ou pela linguagem.</a:t>
            </a:r>
          </a:p>
          <a:p>
            <a:pPr algn="just"/>
            <a:endParaRPr lang="pt-BR" sz="28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21408"/>
              </p:ext>
            </p:extLst>
          </p:nvPr>
        </p:nvGraphicFramePr>
        <p:xfrm>
          <a:off x="822959" y="2848112"/>
          <a:ext cx="754380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102">
                  <a:extLst>
                    <a:ext uri="{9D8B030D-6E8A-4147-A177-3AD203B41FA5}">
                      <a16:colId xmlns:a16="http://schemas.microsoft.com/office/drawing/2014/main" val="1897386109"/>
                    </a:ext>
                  </a:extLst>
                </a:gridCol>
                <a:gridCol w="4947700">
                  <a:extLst>
                    <a:ext uri="{9D8B030D-6E8A-4147-A177-3AD203B41FA5}">
                      <a16:colId xmlns:a16="http://schemas.microsoft.com/office/drawing/2014/main" val="3894776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Primitiva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Descrição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0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BEGIN_TRANSACTION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Marque o</a:t>
                      </a:r>
                      <a:r>
                        <a:rPr lang="pt-BR" sz="2000" baseline="0" dirty="0" smtClean="0"/>
                        <a:t> </a:t>
                      </a:r>
                      <a:r>
                        <a:rPr lang="pt-BR" sz="2000" b="1" baseline="0" dirty="0" smtClean="0"/>
                        <a:t>inicio</a:t>
                      </a:r>
                      <a:r>
                        <a:rPr lang="pt-BR" sz="2000" baseline="0" dirty="0" smtClean="0"/>
                        <a:t> de uma transação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5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END_TRANSACTION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Termine</a:t>
                      </a:r>
                      <a:r>
                        <a:rPr lang="pt-BR" sz="2000" dirty="0" smtClean="0"/>
                        <a:t> a transação</a:t>
                      </a:r>
                      <a:r>
                        <a:rPr lang="pt-BR" sz="2000" baseline="0" dirty="0" smtClean="0"/>
                        <a:t> e tente comprometê-la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4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ABORT_TRANSACTION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Elimine</a:t>
                      </a:r>
                      <a:r>
                        <a:rPr lang="pt-BR" sz="2000" baseline="0" dirty="0" smtClean="0"/>
                        <a:t> a transação e restaure os valores antigos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3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READ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Leia</a:t>
                      </a:r>
                      <a:r>
                        <a:rPr lang="pt-BR" sz="2000" dirty="0" smtClean="0"/>
                        <a:t> dados</a:t>
                      </a:r>
                      <a:r>
                        <a:rPr lang="pt-BR" sz="2000" baseline="0" dirty="0" smtClean="0"/>
                        <a:t> de um arquivo, tabela ou de outra forma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7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WRITE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Escreva</a:t>
                      </a:r>
                      <a:r>
                        <a:rPr lang="pt-BR" sz="2000" dirty="0" smtClean="0"/>
                        <a:t> dados</a:t>
                      </a:r>
                      <a:r>
                        <a:rPr lang="pt-BR" sz="2000" baseline="0" dirty="0" smtClean="0"/>
                        <a:t> para um arquivo, tabela ou de outra forma.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7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7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pt-BR" sz="4400" b="1" dirty="0" smtClean="0">
                <a:latin typeface="+mj-lt"/>
              </a:rPr>
              <a:t>Sistemas de Informação Processamento de transações.</a:t>
            </a:r>
            <a:endParaRPr lang="pt-BR" sz="4400" b="1" dirty="0">
              <a:latin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sz="2800" dirty="0" smtClean="0"/>
              <a:t>Transações, lembra ACID:</a:t>
            </a:r>
          </a:p>
          <a:p>
            <a:pPr algn="just"/>
            <a:r>
              <a:rPr lang="pt-BR" sz="2800" b="1" dirty="0" smtClean="0"/>
              <a:t>Atômicas: </a:t>
            </a:r>
            <a:r>
              <a:rPr lang="pt-BR" sz="2800" dirty="0" smtClean="0">
                <a:solidFill>
                  <a:srgbClr val="FF0000"/>
                </a:solidFill>
              </a:rPr>
              <a:t>Para o mundo exterior, a transação acontece como se fosse indivisível</a:t>
            </a:r>
            <a:r>
              <a:rPr lang="pt-BR" sz="2800" dirty="0" smtClean="0"/>
              <a:t>. Essa propriedade garante que cada transação ocorra em sua </a:t>
            </a:r>
            <a:r>
              <a:rPr lang="pt-BR" sz="2800" b="1" dirty="0" smtClean="0">
                <a:solidFill>
                  <a:srgbClr val="FF0000"/>
                </a:solidFill>
              </a:rPr>
              <a:t>totalidade</a:t>
            </a:r>
            <a:r>
              <a:rPr lang="pt-BR" sz="2800" dirty="0" smtClean="0"/>
              <a:t> ou não faz nada. Enquanto uma transação está em progresso, outros processos, estejam ou não envolvidos em transações, não podem ver nenhum dos estados intermediários.</a:t>
            </a:r>
          </a:p>
          <a:p>
            <a:pPr algn="just"/>
            <a:r>
              <a:rPr lang="pt-BR" sz="2800" b="1" dirty="0" smtClean="0"/>
              <a:t>Consistente: </a:t>
            </a:r>
            <a:r>
              <a:rPr lang="pt-BR" sz="2800" dirty="0" smtClean="0">
                <a:solidFill>
                  <a:srgbClr val="FF0000"/>
                </a:solidFill>
              </a:rPr>
              <a:t>A transação não viola invariantes de sistema</a:t>
            </a:r>
            <a:r>
              <a:rPr lang="pt-BR" sz="2800" dirty="0" smtClean="0"/>
              <a:t>. Aqui ocorre uma garantia que se antes das transação esta for válida, após a transação também será válida. Exemplo: Saldo do banco antes e depois de uma transferência interna.</a:t>
            </a:r>
          </a:p>
        </p:txBody>
      </p:sp>
    </p:spTree>
    <p:extLst>
      <p:ext uri="{BB962C8B-B14F-4D97-AF65-F5344CB8AC3E}">
        <p14:creationId xmlns:p14="http://schemas.microsoft.com/office/powerpoint/2010/main" val="39339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pt-BR" sz="4800" dirty="0" smtClean="0">
                <a:latin typeface="+mj-lt"/>
              </a:rPr>
              <a:t>Sistemas de Informação distribuídos.</a:t>
            </a:r>
            <a:endParaRPr lang="pt-BR" sz="4800" dirty="0">
              <a:latin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Isoladas: </a:t>
            </a:r>
            <a:r>
              <a:rPr lang="pt-BR" sz="2800" dirty="0" smtClean="0"/>
              <a:t>Transações concorrentes </a:t>
            </a:r>
            <a:r>
              <a:rPr lang="pt-BR" sz="2800" dirty="0" smtClean="0">
                <a:solidFill>
                  <a:srgbClr val="FF0000"/>
                </a:solidFill>
              </a:rPr>
              <a:t>não interferem umas com as outras</a:t>
            </a:r>
            <a:r>
              <a:rPr lang="pt-BR" sz="2800" dirty="0" smtClean="0"/>
              <a:t>, são executas de forma serializadas.</a:t>
            </a:r>
          </a:p>
          <a:p>
            <a:pPr algn="just"/>
            <a:r>
              <a:rPr lang="pt-BR" sz="2800" b="1" dirty="0" smtClean="0"/>
              <a:t>Duráveis: </a:t>
            </a:r>
            <a:r>
              <a:rPr lang="pt-BR" sz="2800" dirty="0" smtClean="0"/>
              <a:t>uma vez </a:t>
            </a:r>
            <a:r>
              <a:rPr lang="pt-BR" sz="2800" dirty="0" smtClean="0">
                <a:solidFill>
                  <a:srgbClr val="FF0000"/>
                </a:solidFill>
              </a:rPr>
              <a:t>comprometida uma transação as alterações são permanentes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485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Informação: Processamento de 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Transação aninhada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Transação consiste em uma quantidade de </a:t>
            </a:r>
            <a:r>
              <a:rPr lang="pt-BR" sz="2800" dirty="0" err="1" smtClean="0"/>
              <a:t>subtransações</a:t>
            </a:r>
            <a:r>
              <a:rPr lang="pt-BR" sz="2800" dirty="0" smtClean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60" y="3320067"/>
            <a:ext cx="4429000" cy="26574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22959" y="3857414"/>
            <a:ext cx="27551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Ex.: Compra de pacote de viagem (passagem </a:t>
            </a:r>
            <a:r>
              <a:rPr lang="pt-BR" sz="2800" dirty="0" smtClean="0"/>
              <a:t>aérea + </a:t>
            </a:r>
            <a:r>
              <a:rPr lang="pt-BR" sz="2800" dirty="0"/>
              <a:t>hotel + carro) </a:t>
            </a:r>
          </a:p>
        </p:txBody>
      </p:sp>
    </p:spTree>
    <p:extLst>
      <p:ext uri="{BB962C8B-B14F-4D97-AF65-F5344CB8AC3E}">
        <p14:creationId xmlns:p14="http://schemas.microsoft.com/office/powerpoint/2010/main" val="12978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43" y="3763443"/>
            <a:ext cx="5676900" cy="26193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de aplicações empresariais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22960" y="1947561"/>
            <a:ext cx="7543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Monitor de processamento de transação: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Permite que uma aplicação acesse vários servidores e banco de dados oferecendo um modelo transacional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20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Sistema de Informação: Integração de aplicativos corporativos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Necessidade das aplicações se comunicarem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Não apenas transações com requisição/resposta em forma de transação com o s </a:t>
            </a:r>
            <a:r>
              <a:rPr lang="pt-BR" sz="2800" dirty="0" err="1" smtClean="0"/>
              <a:t>BDs</a:t>
            </a:r>
            <a:r>
              <a:rPr lang="pt-BR" sz="2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Middleware de comunicação: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/>
              <a:t>Chamada remota de </a:t>
            </a:r>
            <a:r>
              <a:rPr lang="pt-BR" sz="2800" b="1" dirty="0" smtClean="0"/>
              <a:t>procedimento</a:t>
            </a:r>
            <a:r>
              <a:rPr lang="pt-BR" sz="2800" dirty="0" smtClean="0"/>
              <a:t> (RPC) (C, C++)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/>
              <a:t>Invocações de </a:t>
            </a:r>
            <a:r>
              <a:rPr lang="pt-BR" sz="2800" b="1" dirty="0" smtClean="0"/>
              <a:t>método</a:t>
            </a:r>
            <a:r>
              <a:rPr lang="pt-BR" sz="2800" dirty="0" smtClean="0"/>
              <a:t> remoto (RMI) (Java)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/>
              <a:t>Middleware orientado a mensagem (MOM) (com repositório)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8110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Transparências de distribuição e middleware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800" b="1" dirty="0" smtClean="0"/>
              <a:t>de </a:t>
            </a:r>
            <a:r>
              <a:rPr lang="pt-BR" sz="2800" b="1" dirty="0"/>
              <a:t>acesso: </a:t>
            </a:r>
            <a:r>
              <a:rPr lang="pt-BR" sz="2800" dirty="0"/>
              <a:t>quando o acesso aos recursos é feito de forma idêntica, independentemente </a:t>
            </a:r>
            <a:r>
              <a:rPr lang="pt-BR" sz="2800" dirty="0" smtClean="0"/>
              <a:t>se estes </a:t>
            </a:r>
            <a:r>
              <a:rPr lang="pt-BR" sz="2800" dirty="0"/>
              <a:t>se encontram localmente ou remotamente localizados;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1" dirty="0" smtClean="0"/>
              <a:t>de </a:t>
            </a:r>
            <a:r>
              <a:rPr lang="pt-BR" sz="2800" b="1" dirty="0"/>
              <a:t>localização: </a:t>
            </a:r>
            <a:r>
              <a:rPr lang="pt-BR" sz="2800" dirty="0"/>
              <a:t>quando os recursos são acessados sem o conhecimento de </a:t>
            </a:r>
            <a:r>
              <a:rPr lang="pt-BR" sz="2800" dirty="0" smtClean="0"/>
              <a:t>suas localizações;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1" dirty="0"/>
              <a:t>de concorrência</a:t>
            </a:r>
            <a:r>
              <a:rPr lang="pt-BR" sz="2800" dirty="0"/>
              <a:t>: permite que vários processos concorrentes compartilhem recursos </a:t>
            </a:r>
            <a:r>
              <a:rPr lang="pt-BR" sz="2800" dirty="0" smtClean="0"/>
              <a:t>sem interferência </a:t>
            </a:r>
            <a:r>
              <a:rPr lang="pt-BR" sz="2800" dirty="0"/>
              <a:t>entre eles;</a:t>
            </a:r>
          </a:p>
        </p:txBody>
      </p:sp>
    </p:spTree>
    <p:extLst>
      <p:ext uri="{BB962C8B-B14F-4D97-AF65-F5344CB8AC3E}">
        <p14:creationId xmlns:p14="http://schemas.microsoft.com/office/powerpoint/2010/main" val="2640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3857414"/>
            <a:ext cx="5724525" cy="24574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Sistema de Informação: Integração de aplicativos corporativos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Aplicações já existentes trocam informações entre elas.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O middleware facilita a integração de aplicações empresariais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Promove a </a:t>
            </a:r>
            <a:r>
              <a:rPr lang="pt-BR" sz="2800" dirty="0" err="1" smtClean="0"/>
              <a:t>reusabilidade</a:t>
            </a:r>
            <a:endParaRPr lang="pt-BR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Vários modelos.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52677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pt-BR" sz="8000" dirty="0" smtClean="0">
                <a:latin typeface="+mj-lt"/>
              </a:rPr>
              <a:t>Sistemas distribuídos </a:t>
            </a:r>
            <a:r>
              <a:rPr lang="pt-BR" sz="8000" dirty="0" err="1" smtClean="0">
                <a:latin typeface="+mj-lt"/>
              </a:rPr>
              <a:t>Pervasivos</a:t>
            </a:r>
            <a:r>
              <a:rPr lang="pt-BR" sz="8000" dirty="0" smtClean="0">
                <a:latin typeface="+mj-lt"/>
              </a:rPr>
              <a:t>.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7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3 – Sistemas </a:t>
            </a:r>
            <a:r>
              <a:rPr lang="pt-BR" dirty="0" err="1" smtClean="0"/>
              <a:t>pervasivos</a:t>
            </a:r>
            <a:r>
              <a:rPr lang="pt-BR" dirty="0" smtClean="0"/>
              <a:t> distribuídos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rgbClr val="FF0000"/>
                </a:solidFill>
              </a:rPr>
              <a:t>Instabilidade</a:t>
            </a:r>
            <a:r>
              <a:rPr lang="pt-BR" sz="3600" dirty="0" smtClean="0"/>
              <a:t> é o comportamento esperado desses sistemas.</a:t>
            </a:r>
          </a:p>
          <a:p>
            <a:pPr marL="457200" lvl="1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BR" sz="3600" dirty="0" smtClean="0"/>
              <a:t>Dispositivos de computação móveis e embarcados pequenos</a:t>
            </a:r>
          </a:p>
          <a:p>
            <a:pPr marL="640080" lvl="2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BR" sz="3200" dirty="0" smtClean="0"/>
              <a:t>Alimentação por bateria</a:t>
            </a:r>
          </a:p>
          <a:p>
            <a:pPr marL="640080" lvl="2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BR" sz="3200" dirty="0" smtClean="0"/>
              <a:t>Mobilidade</a:t>
            </a:r>
          </a:p>
          <a:p>
            <a:pPr marL="640080" lvl="2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BR" sz="3200" dirty="0" smtClean="0"/>
              <a:t>Conexão sem fio</a:t>
            </a:r>
          </a:p>
        </p:txBody>
      </p:sp>
    </p:spTree>
    <p:extLst>
      <p:ext uri="{BB962C8B-B14F-4D97-AF65-F5344CB8AC3E}">
        <p14:creationId xmlns:p14="http://schemas.microsoft.com/office/powerpoint/2010/main" val="13625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eHealth</a:t>
            </a:r>
            <a:r>
              <a:rPr lang="pt-BR" dirty="0" smtClean="0"/>
              <a:t> e </a:t>
            </a:r>
            <a:r>
              <a:rPr lang="pt-BR" dirty="0" err="1" smtClean="0"/>
              <a:t>mHealth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da computação (móvel? Smartphones?) para tratamento de saúde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46" y="2935394"/>
            <a:ext cx="72104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 de sensores (sem fio)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" lvl="1" indent="-91440" algn="just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pt-BR" sz="2800" dirty="0" smtClean="0"/>
              <a:t>Exemplos de SD onde os sensores possuem aplicações que comunicam-se entre si pela internet das coisas:</a:t>
            </a:r>
          </a:p>
          <a:p>
            <a:pPr marL="457200" lvl="1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800" dirty="0" smtClean="0"/>
              <a:t>Sistemas Domésticos: </a:t>
            </a:r>
          </a:p>
          <a:p>
            <a:pPr marL="640080" lvl="2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400" dirty="0" smtClean="0"/>
              <a:t>Geladeiras, TVs </a:t>
            </a:r>
            <a:r>
              <a:rPr lang="pt-BR" sz="2400" dirty="0" err="1" smtClean="0"/>
              <a:t>Smarth</a:t>
            </a:r>
            <a:endParaRPr lang="pt-BR" sz="2400" dirty="0" smtClean="0"/>
          </a:p>
          <a:p>
            <a:pPr marL="457200" lvl="1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800" dirty="0" smtClean="0"/>
              <a:t>Sistemas Eletrônicos para tratamentos de saúde</a:t>
            </a:r>
          </a:p>
          <a:p>
            <a:pPr marL="640080" lvl="2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400" dirty="0" smtClean="0"/>
              <a:t>Medidor de Glicemia </a:t>
            </a:r>
          </a:p>
          <a:p>
            <a:pPr marL="457200" lvl="1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800" dirty="0" smtClean="0"/>
              <a:t>Redes de sensores:</a:t>
            </a:r>
          </a:p>
          <a:p>
            <a:pPr marL="640080" lvl="2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400" dirty="0" smtClean="0"/>
              <a:t>Fazendas</a:t>
            </a:r>
          </a:p>
          <a:p>
            <a:pPr marL="640080" lvl="2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400" dirty="0" smtClean="0"/>
              <a:t>Pontos de sinais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66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 de sensores (sem fio)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380" y="1737361"/>
            <a:ext cx="5880706" cy="44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TANENBAUM, A. S. e STEEN, M. V. Sistemas Distribuídos. (2ª edição) 2007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7933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Sistemas Distribuídos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arquitetônicos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500" dirty="0" smtClean="0"/>
              <a:t>Determinado através dos: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500" b="1" dirty="0" smtClean="0"/>
              <a:t>Componentes</a:t>
            </a:r>
            <a:r>
              <a:rPr lang="pt-BR" sz="2500" dirty="0" smtClean="0"/>
              <a:t>: Unidade modular com interfaces </a:t>
            </a:r>
            <a:r>
              <a:rPr lang="pt-BR" sz="2500" b="1" dirty="0" smtClean="0"/>
              <a:t>requeridas</a:t>
            </a:r>
            <a:r>
              <a:rPr lang="pt-BR" sz="2500" dirty="0" smtClean="0"/>
              <a:t> e </a:t>
            </a:r>
            <a:r>
              <a:rPr lang="pt-BR" sz="2500" b="1" dirty="0" smtClean="0"/>
              <a:t>fornecidas</a:t>
            </a:r>
            <a:r>
              <a:rPr lang="pt-BR" sz="2500" dirty="0" smtClean="0"/>
              <a:t> bem definidas que é substituível dentro de seu ambiente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500" b="1" dirty="0" smtClean="0"/>
              <a:t>Conexões</a:t>
            </a:r>
            <a:r>
              <a:rPr lang="pt-BR" sz="2500" dirty="0" smtClean="0"/>
              <a:t>: o modo como os componentes estão ligados.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500" b="1" dirty="0" smtClean="0"/>
              <a:t>Dados intercambiados: </a:t>
            </a:r>
            <a:r>
              <a:rPr lang="pt-BR" sz="2500" dirty="0" smtClean="0"/>
              <a:t>forma da troca dos dados entre componentes (repositório compartilhado)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500" b="1" dirty="0" smtClean="0"/>
              <a:t>Formas de configuração: </a:t>
            </a:r>
            <a:r>
              <a:rPr lang="pt-BR" sz="2500" dirty="0" smtClean="0"/>
              <a:t>maneiras como os componentes são configurados (em tempo de execução)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2821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45473" y="2081541"/>
            <a:ext cx="6296891" cy="167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86295" y="2680853"/>
            <a:ext cx="1808018" cy="706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C1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21925" y="2680854"/>
            <a:ext cx="1808018" cy="706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C1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890" y="2576944"/>
            <a:ext cx="1148195" cy="914400"/>
            <a:chOff x="2800697" y="4130386"/>
            <a:chExt cx="1148195" cy="914400"/>
          </a:xfrm>
        </p:grpSpPr>
        <p:sp>
          <p:nvSpPr>
            <p:cNvPr id="15" name="Elipse 14"/>
            <p:cNvSpPr/>
            <p:nvPr/>
          </p:nvSpPr>
          <p:spPr>
            <a:xfrm>
              <a:off x="2800697" y="4353791"/>
              <a:ext cx="467590" cy="46759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034492" y="4130386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Elipse 5"/>
          <p:cNvSpPr/>
          <p:nvPr/>
        </p:nvSpPr>
        <p:spPr>
          <a:xfrm>
            <a:off x="3151216" y="2919845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5" idx="1"/>
            <a:endCxn id="6" idx="6"/>
          </p:cNvCxnSpPr>
          <p:nvPr/>
        </p:nvCxnSpPr>
        <p:spPr>
          <a:xfrm flipH="1">
            <a:off x="3379816" y="3034145"/>
            <a:ext cx="942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endCxn id="4" idx="3"/>
          </p:cNvCxnSpPr>
          <p:nvPr/>
        </p:nvCxnSpPr>
        <p:spPr>
          <a:xfrm flipH="1">
            <a:off x="2294313" y="3034144"/>
            <a:ext cx="74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294313" y="2081541"/>
            <a:ext cx="1616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Aplicação</a:t>
            </a:r>
            <a:endParaRPr lang="pt-BR" sz="2800" b="1" dirty="0"/>
          </a:p>
        </p:txBody>
      </p:sp>
      <p:grpSp>
        <p:nvGrpSpPr>
          <p:cNvPr id="21" name="Agrupar 20"/>
          <p:cNvGrpSpPr/>
          <p:nvPr/>
        </p:nvGrpSpPr>
        <p:grpSpPr>
          <a:xfrm rot="5400000">
            <a:off x="816206" y="4281055"/>
            <a:ext cx="1148195" cy="914400"/>
            <a:chOff x="2800697" y="4130386"/>
            <a:chExt cx="1148195" cy="914400"/>
          </a:xfrm>
        </p:grpSpPr>
        <p:sp>
          <p:nvSpPr>
            <p:cNvPr id="22" name="Elipse 21"/>
            <p:cNvSpPr/>
            <p:nvPr/>
          </p:nvSpPr>
          <p:spPr>
            <a:xfrm>
              <a:off x="2800697" y="4353791"/>
              <a:ext cx="467590" cy="46759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034492" y="4130386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/>
          <p:cNvSpPr/>
          <p:nvPr/>
        </p:nvSpPr>
        <p:spPr>
          <a:xfrm>
            <a:off x="425785" y="5176253"/>
            <a:ext cx="1808018" cy="706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C3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 rot="2268821">
            <a:off x="1277841" y="433889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>
            <a:endCxn id="4" idx="2"/>
          </p:cNvCxnSpPr>
          <p:nvPr/>
        </p:nvCxnSpPr>
        <p:spPr>
          <a:xfrm flipV="1">
            <a:off x="1390304" y="3387435"/>
            <a:ext cx="0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1390304" y="4532015"/>
            <a:ext cx="0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7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Transparências de distribuição e middleware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800" b="1" i="1" dirty="0"/>
              <a:t>de replicação</a:t>
            </a:r>
            <a:r>
              <a:rPr lang="pt-BR" sz="2800" b="1" dirty="0"/>
              <a:t>: </a:t>
            </a:r>
            <a:r>
              <a:rPr lang="pt-BR" sz="2800" dirty="0"/>
              <a:t>quando o acesso às múltiplas instâncias de um recurso é feito sem </a:t>
            </a:r>
            <a:r>
              <a:rPr lang="pt-BR" sz="2800" dirty="0" smtClean="0"/>
              <a:t>o conhecimento </a:t>
            </a:r>
            <a:r>
              <a:rPr lang="pt-BR" sz="2800" dirty="0"/>
              <a:t>explícito do programador;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1" i="1" dirty="0" smtClean="0"/>
              <a:t>de </a:t>
            </a:r>
            <a:r>
              <a:rPr lang="pt-BR" sz="2800" b="1" i="1" dirty="0"/>
              <a:t>falha</a:t>
            </a:r>
            <a:r>
              <a:rPr lang="pt-BR" sz="2800" b="1" dirty="0"/>
              <a:t>: </a:t>
            </a:r>
            <a:r>
              <a:rPr lang="pt-BR" sz="2800" dirty="0"/>
              <a:t>permite que usuários e as aplicações completem suas tarefas apesar de </a:t>
            </a:r>
            <a:r>
              <a:rPr lang="pt-BR" sz="2800" dirty="0" smtClean="0"/>
              <a:t>falhas em </a:t>
            </a:r>
            <a:r>
              <a:rPr lang="pt-BR" sz="2800" dirty="0"/>
              <a:t>componentes de hardware ou software;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1" i="1" dirty="0" smtClean="0"/>
              <a:t>de migração ou Mobilidade</a:t>
            </a:r>
            <a:r>
              <a:rPr lang="pt-BR" sz="2800" dirty="0" smtClean="0"/>
              <a:t>: </a:t>
            </a:r>
            <a:r>
              <a:rPr lang="pt-BR" sz="2800" dirty="0"/>
              <a:t>permite a movimentação de recursos e de clientes sem afetar a </a:t>
            </a:r>
            <a:r>
              <a:rPr lang="pt-BR" sz="2800" dirty="0" smtClean="0"/>
              <a:t>operação.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563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estilo arquitetônico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Arquiteturas de camadas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Arquiteturas baseadas em objeto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Arquiteturas baseadas em dados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Arquitetura baseadas em eventos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5542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em camadas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76" y="3661930"/>
            <a:ext cx="5438775" cy="260985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Componentes são organizados em camadas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Componentes da camada N tem permissão para chamar componentes da camada N-1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Como nas camadas da rede TCP/IP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Objetos pode são os </a:t>
            </a:r>
            <a:r>
              <a:rPr lang="pt-BR" sz="2800" dirty="0" err="1" smtClean="0"/>
              <a:t>coimponentes</a:t>
            </a:r>
            <a:endParaRPr lang="pt-BR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Objeto são conectados a outros por chamada remota.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Amplamente </a:t>
            </a:r>
            <a:r>
              <a:rPr lang="pt-BR" sz="2800" dirty="0" err="1" smtClean="0"/>
              <a:t>explorao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995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Transparências de distribuição e middleware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800" b="1" dirty="0"/>
              <a:t>d</a:t>
            </a:r>
            <a:r>
              <a:rPr lang="pt-BR" sz="2800" b="1" dirty="0" smtClean="0"/>
              <a:t>e desempenho</a:t>
            </a:r>
            <a:r>
              <a:rPr lang="pt-BR" sz="2800" b="1" dirty="0"/>
              <a:t>: </a:t>
            </a:r>
            <a:r>
              <a:rPr lang="pt-BR" sz="2800" dirty="0"/>
              <a:t>permite que o sistema seja reconfigurado automaticamente quando a </a:t>
            </a:r>
            <a:r>
              <a:rPr lang="pt-BR" sz="2800" dirty="0" smtClean="0"/>
              <a:t>carga varia </a:t>
            </a:r>
            <a:r>
              <a:rPr lang="pt-BR" sz="2800" dirty="0"/>
              <a:t>no tempo;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1" dirty="0" smtClean="0"/>
              <a:t>de </a:t>
            </a:r>
            <a:r>
              <a:rPr lang="pt-BR" sz="2800" b="1" dirty="0"/>
              <a:t>escalabilidade: </a:t>
            </a:r>
            <a:r>
              <a:rPr lang="pt-BR" sz="2800" dirty="0"/>
              <a:t>permite que o sistema se expanda sem a mudança na estrutura </a:t>
            </a:r>
            <a:r>
              <a:rPr lang="pt-BR" sz="2800" dirty="0" smtClean="0"/>
              <a:t>do sistema </a:t>
            </a:r>
            <a:r>
              <a:rPr lang="pt-BR" sz="2800" dirty="0"/>
              <a:t>ou nos algoritmos de suas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7182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Transparências de distribuição e middleware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Basicamente, </a:t>
            </a:r>
            <a:r>
              <a:rPr lang="pt-BR" sz="2800" i="1" dirty="0"/>
              <a:t>middleware </a:t>
            </a:r>
            <a:r>
              <a:rPr lang="pt-BR" sz="2800" b="1" dirty="0"/>
              <a:t>é uma camada de </a:t>
            </a:r>
            <a:r>
              <a:rPr lang="pt-BR" sz="2800" b="1" i="1" dirty="0"/>
              <a:t>software</a:t>
            </a:r>
            <a:r>
              <a:rPr lang="pt-BR" sz="2800" b="1" dirty="0"/>
              <a:t>, </a:t>
            </a:r>
            <a:r>
              <a:rPr lang="pt-BR" sz="2800" dirty="0"/>
              <a:t>residente acima do </a:t>
            </a:r>
            <a:r>
              <a:rPr lang="pt-BR" sz="2800" dirty="0" smtClean="0"/>
              <a:t>sistema operacional, </a:t>
            </a:r>
            <a:r>
              <a:rPr lang="pt-BR" sz="2800" dirty="0"/>
              <a:t>que oferece abstrações de alto nível</a:t>
            </a:r>
            <a:r>
              <a:rPr lang="pt-BR" sz="2800" dirty="0" smtClean="0"/>
              <a:t>, fornecendo </a:t>
            </a:r>
            <a:r>
              <a:rPr lang="pt-BR" sz="2800" dirty="0"/>
              <a:t>uma visão uniforme na utilização de recursos heterogêneos existentes, </a:t>
            </a:r>
            <a:r>
              <a:rPr lang="pt-BR" sz="2800" dirty="0" smtClean="0"/>
              <a:t>com objetivo </a:t>
            </a:r>
            <a:r>
              <a:rPr lang="pt-BR" sz="2800" dirty="0"/>
              <a:t>de facilitar a programação </a:t>
            </a:r>
            <a:r>
              <a:rPr lang="pt-BR" sz="2800" dirty="0" smtClean="0"/>
              <a:t>distribuída.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10" y="4226379"/>
            <a:ext cx="51625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Sistemas Distribuídos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93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Tipos de Sistemas Distribuídos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De acordo com Tanenbaum e Steen (2007 p. 20), existem 3 grandes tipos de Sistemas de distribuídos, sendo eles:</a:t>
            </a:r>
          </a:p>
          <a:p>
            <a:pPr algn="just"/>
            <a:endParaRPr lang="pt-BR" sz="2800" dirty="0" smtClean="0"/>
          </a:p>
          <a:p>
            <a:pPr marL="715518" lvl="1" indent="-514350">
              <a:buFont typeface="+mj-lt"/>
              <a:buAutoNum type="arabicPeriod"/>
            </a:pPr>
            <a:r>
              <a:rPr lang="pt-BR" sz="2800" dirty="0"/>
              <a:t>Sistemas de computação </a:t>
            </a:r>
            <a:r>
              <a:rPr lang="pt-BR" sz="2800" dirty="0" smtClean="0"/>
              <a:t>distribuído (Cluster, Grid, nuvem);</a:t>
            </a:r>
          </a:p>
          <a:p>
            <a:pPr marL="715518" lvl="1" indent="-514350">
              <a:buFont typeface="+mj-lt"/>
              <a:buAutoNum type="arabicPeriod"/>
            </a:pPr>
            <a:r>
              <a:rPr lang="pt-BR" sz="2800" dirty="0" smtClean="0"/>
              <a:t>Sistemas de informação distribuídos; e,</a:t>
            </a:r>
          </a:p>
          <a:p>
            <a:pPr marL="715518" lvl="1" indent="-514350">
              <a:buFont typeface="+mj-lt"/>
              <a:buAutoNum type="arabicPeriod"/>
            </a:pPr>
            <a:r>
              <a:rPr lang="pt-BR" sz="2800" dirty="0" smtClean="0"/>
              <a:t>Sistemas distribuídos </a:t>
            </a:r>
            <a:r>
              <a:rPr lang="pt-BR" sz="2800" dirty="0" err="1" smtClean="0"/>
              <a:t>Pervasivos</a:t>
            </a:r>
            <a:r>
              <a:rPr lang="pt-BR" sz="2800" dirty="0" smtClean="0"/>
              <a:t>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608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1 - Sistemas </a:t>
            </a:r>
            <a:r>
              <a:rPr lang="pt-BR" b="1" dirty="0"/>
              <a:t>de computação distribuído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Esta classe de sistema é utilizada para sistemas de </a:t>
            </a:r>
            <a:r>
              <a:rPr lang="pt-BR" sz="2800" b="1" dirty="0" smtClean="0"/>
              <a:t>computação de alto desempenho</a:t>
            </a:r>
            <a:r>
              <a:rPr lang="pt-BR" sz="2800" dirty="0" smtClean="0"/>
              <a:t>, e podem ser em dois subgrupos, sendo: </a:t>
            </a:r>
          </a:p>
          <a:p>
            <a:pPr marL="0" indent="0">
              <a:buNone/>
            </a:pPr>
            <a:r>
              <a:rPr lang="pt-BR" sz="2800" dirty="0" smtClean="0"/>
              <a:t>1.1. Computação </a:t>
            </a:r>
            <a:r>
              <a:rPr lang="pt-BR" sz="2800" dirty="0"/>
              <a:t>em </a:t>
            </a:r>
            <a:r>
              <a:rPr lang="pt-BR" sz="2800" dirty="0" smtClean="0"/>
              <a:t>cluster (</a:t>
            </a:r>
            <a:r>
              <a:rPr lang="pt-BR" sz="2800" i="1" dirty="0" smtClean="0"/>
              <a:t>Cluster </a:t>
            </a:r>
            <a:r>
              <a:rPr lang="pt-BR" sz="2800" i="1" dirty="0" err="1" smtClean="0"/>
              <a:t>Computing</a:t>
            </a:r>
            <a:r>
              <a:rPr lang="pt-BR" sz="2800" dirty="0" smtClean="0"/>
              <a:t>)</a:t>
            </a:r>
          </a:p>
          <a:p>
            <a:pPr marL="0" indent="0">
              <a:buNone/>
            </a:pPr>
            <a:r>
              <a:rPr lang="pt-BR" sz="2800" dirty="0" smtClean="0"/>
              <a:t>1.2. Computação </a:t>
            </a:r>
            <a:r>
              <a:rPr lang="pt-BR" sz="2800" dirty="0"/>
              <a:t>em grid</a:t>
            </a:r>
            <a:r>
              <a:rPr lang="pt-BR" sz="2800" dirty="0" smtClean="0"/>
              <a:t>. (</a:t>
            </a:r>
            <a:r>
              <a:rPr lang="pt-BR" sz="2800" i="1" dirty="0" smtClean="0"/>
              <a:t>Grid </a:t>
            </a:r>
            <a:r>
              <a:rPr lang="pt-BR" sz="2800" i="1" dirty="0" err="1" smtClean="0"/>
              <a:t>Computing</a:t>
            </a:r>
            <a:r>
              <a:rPr lang="pt-BR" sz="2800" dirty="0" smtClean="0"/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58354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</TotalTime>
  <Words>1702</Words>
  <Application>Microsoft Office PowerPoint</Application>
  <PresentationFormat>Apresentação na tela (4:3)</PresentationFormat>
  <Paragraphs>207</Paragraphs>
  <Slides>41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Retrospectiva</vt:lpstr>
      <vt:lpstr>Redes e Sistemas Distribuídos</vt:lpstr>
      <vt:lpstr>Agenda</vt:lpstr>
      <vt:lpstr>Transparências de distribuição e middleware</vt:lpstr>
      <vt:lpstr>Transparências de distribuição e middleware</vt:lpstr>
      <vt:lpstr>Transparências de distribuição e middleware</vt:lpstr>
      <vt:lpstr>Transparências de distribuição e middleware</vt:lpstr>
      <vt:lpstr>Tipos de Sistemas Distribuídos</vt:lpstr>
      <vt:lpstr>Tipos de Sistemas Distribuídos</vt:lpstr>
      <vt:lpstr>1 - Sistemas de computação distribuído</vt:lpstr>
      <vt:lpstr>1.1 - Computação em cluster</vt:lpstr>
      <vt:lpstr>1.1 - Computação em cluster</vt:lpstr>
      <vt:lpstr>1.1 - Computação em cluster</vt:lpstr>
      <vt:lpstr>1.2 - Computação em grid</vt:lpstr>
      <vt:lpstr>1.2 - Computação em grid</vt:lpstr>
      <vt:lpstr>Camada-base</vt:lpstr>
      <vt:lpstr>Camada-conectividade</vt:lpstr>
      <vt:lpstr>Camada de recursos</vt:lpstr>
      <vt:lpstr>Camada coletiva</vt:lpstr>
      <vt:lpstr>Camada de aplicação</vt:lpstr>
      <vt:lpstr>Qual seria a camada de middleware em grid</vt:lpstr>
      <vt:lpstr>Computação em nuvem</vt:lpstr>
      <vt:lpstr>2 - Sistemas de Informação distribuídos.</vt:lpstr>
      <vt:lpstr>2 - Sistemas de Informação distribuídos.</vt:lpstr>
      <vt:lpstr>Sistemas de Informação Processamento de transações.</vt:lpstr>
      <vt:lpstr>Sistemas de Informação Processamento de transações.</vt:lpstr>
      <vt:lpstr>Sistemas de Informação distribuídos.</vt:lpstr>
      <vt:lpstr>Sistema de Informação: Processamento de transações</vt:lpstr>
      <vt:lpstr>Integração de aplicações empresariais</vt:lpstr>
      <vt:lpstr>Sistema de Informação: Integração de aplicativos corporativos</vt:lpstr>
      <vt:lpstr>Sistema de Informação: Integração de aplicativos corporativos</vt:lpstr>
      <vt:lpstr>Sistemas distribuídos Pervasivos. </vt:lpstr>
      <vt:lpstr>3 – Sistemas pervasivos distribuídos</vt:lpstr>
      <vt:lpstr>eHealth e mHealth</vt:lpstr>
      <vt:lpstr>Rede de sensores (sem fio)</vt:lpstr>
      <vt:lpstr>Rede de sensores (sem fio)</vt:lpstr>
      <vt:lpstr>Referências </vt:lpstr>
      <vt:lpstr>Arquitetura de Sistemas Distribuídos</vt:lpstr>
      <vt:lpstr>Estilos arquitetônicos</vt:lpstr>
      <vt:lpstr>Apresentação do PowerPoint</vt:lpstr>
      <vt:lpstr>Tipos de estilo arquitetônico</vt:lpstr>
      <vt:lpstr>Arquitetura em camadas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Alves Florindo</dc:creator>
  <cp:lastModifiedBy>Rafael Alves Florindo</cp:lastModifiedBy>
  <cp:revision>40</cp:revision>
  <dcterms:created xsi:type="dcterms:W3CDTF">2019-10-17T19:54:35Z</dcterms:created>
  <dcterms:modified xsi:type="dcterms:W3CDTF">2019-10-18T20:01:58Z</dcterms:modified>
</cp:coreProperties>
</file>