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5" r:id="rId21"/>
    <p:sldId id="277" r:id="rId22"/>
    <p:sldId id="278" r:id="rId23"/>
    <p:sldId id="279" r:id="rId24"/>
    <p:sldId id="284" r:id="rId25"/>
    <p:sldId id="280" r:id="rId26"/>
    <p:sldId id="283" r:id="rId27"/>
    <p:sldId id="285" r:id="rId28"/>
    <p:sldId id="286" r:id="rId29"/>
    <p:sldId id="287" r:id="rId30"/>
    <p:sldId id="289" r:id="rId31"/>
    <p:sldId id="288" r:id="rId32"/>
    <p:sldId id="291" r:id="rId33"/>
    <p:sldId id="292" r:id="rId34"/>
    <p:sldId id="293" r:id="rId35"/>
    <p:sldId id="294" r:id="rId36"/>
    <p:sldId id="290" r:id="rId37"/>
    <p:sldId id="295" r:id="rId38"/>
    <p:sldId id="297" r:id="rId39"/>
    <p:sldId id="298" r:id="rId40"/>
    <p:sldId id="296" r:id="rId41"/>
    <p:sldId id="299" r:id="rId42"/>
    <p:sldId id="300" r:id="rId43"/>
    <p:sldId id="301" r:id="rId44"/>
    <p:sldId id="302" r:id="rId45"/>
    <p:sldId id="261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C7B"/>
    <a:srgbClr val="878787"/>
    <a:srgbClr val="F2F2F2"/>
    <a:srgbClr val="D9ECF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2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36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6568225"/>
            <a:ext cx="9144000" cy="2897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 userDrawn="1"/>
        </p:nvCxnSpPr>
        <p:spPr>
          <a:xfrm>
            <a:off x="1687132" y="1690689"/>
            <a:ext cx="5653825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2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67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51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18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5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7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6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40548-3160-4C71-9200-E418365E5F96}" type="datetimeFigureOut">
              <a:rPr lang="pt-BR" smtClean="0"/>
              <a:t>25/10/2019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89E0-5B35-4C50-BA27-7267E965D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0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vimeo.com/3461609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87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-1518601"/>
            <a:ext cx="6858000" cy="688743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0668" y="3303860"/>
            <a:ext cx="6720840" cy="2387600"/>
          </a:xfrm>
        </p:spPr>
        <p:txBody>
          <a:bodyPr/>
          <a:lstStyle/>
          <a:p>
            <a:r>
              <a:rPr lang="pt-BR" b="1" dirty="0">
                <a:solidFill>
                  <a:srgbClr val="1A7C7B"/>
                </a:solidFill>
              </a:rPr>
              <a:t>Arquitetura de sistemas distribuídos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999308" y="6354037"/>
            <a:ext cx="6858000" cy="1655762"/>
          </a:xfrm>
        </p:spPr>
        <p:txBody>
          <a:bodyPr/>
          <a:lstStyle/>
          <a:p>
            <a:r>
              <a:rPr lang="pt-BR" dirty="0" smtClean="0"/>
              <a:t>Prof. Me. Rafael A. Florindo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4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 baseadas em eventos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 de publicar-subscrever (</a:t>
            </a:r>
            <a:r>
              <a:rPr lang="pt-BR" i="1" dirty="0" smtClean="0"/>
              <a:t>Face book </a:t>
            </a:r>
            <a:r>
              <a:rPr lang="pt-BR" dirty="0" smtClean="0"/>
              <a:t>– eventos, </a:t>
            </a:r>
            <a:r>
              <a:rPr lang="pt-BR" i="1" dirty="0" smtClean="0"/>
              <a:t>Skype</a:t>
            </a:r>
            <a:r>
              <a:rPr lang="pt-BR" dirty="0" smtClean="0"/>
              <a:t>, </a:t>
            </a:r>
            <a:r>
              <a:rPr lang="pt-BR" i="1" dirty="0" err="1" smtClean="0"/>
              <a:t>Webinar</a:t>
            </a:r>
            <a:r>
              <a:rPr lang="pt-BR" dirty="0" smtClean="0"/>
              <a:t>, entre outros)</a:t>
            </a:r>
          </a:p>
          <a:p>
            <a:r>
              <a:rPr lang="pt-BR" dirty="0" smtClean="0"/>
              <a:t>Componentes publicam eventos e certificam que somente os que subscreveram recebem os eventos</a:t>
            </a:r>
          </a:p>
          <a:p>
            <a:r>
              <a:rPr lang="pt-BR" dirty="0" smtClean="0"/>
              <a:t>Fracamente acoplados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38613"/>
            <a:ext cx="7010400" cy="2038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66800" y="3886200"/>
            <a:ext cx="3434862" cy="2022231"/>
          </a:xfrm>
          <a:prstGeom prst="rect">
            <a:avLst/>
          </a:prstGeom>
          <a:solidFill>
            <a:srgbClr val="ED7D31">
              <a:alpha val="313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5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6322" y="3799796"/>
            <a:ext cx="7886700" cy="2852737"/>
          </a:xfrm>
        </p:spPr>
        <p:txBody>
          <a:bodyPr/>
          <a:lstStyle/>
          <a:p>
            <a:r>
              <a:rPr lang="pt-BR" dirty="0" smtClean="0"/>
              <a:t>Arquitetura de Sistema Distribuído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83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os SD são organizados na prática?</a:t>
            </a:r>
          </a:p>
          <a:p>
            <a:r>
              <a:rPr lang="pt-BR" dirty="0" smtClean="0"/>
              <a:t>Onde são executados os componentes de software?</a:t>
            </a:r>
          </a:p>
          <a:p>
            <a:r>
              <a:rPr lang="pt-BR" dirty="0" smtClean="0"/>
              <a:t>Como eles se comunicam?</a:t>
            </a:r>
          </a:p>
          <a:p>
            <a:r>
              <a:rPr lang="pt-BR" dirty="0" smtClean="0"/>
              <a:t>Há um elemento central?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 smtClean="0"/>
              <a:t>Arquiteturas Centralizadas</a:t>
            </a:r>
          </a:p>
          <a:p>
            <a:r>
              <a:rPr lang="pt-BR" dirty="0" smtClean="0"/>
              <a:t>Cliente-servidor: Internet banking, portais, </a:t>
            </a:r>
            <a:r>
              <a:rPr lang="pt-BR" dirty="0" err="1" smtClean="0"/>
              <a:t>Netflix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Arquitetura descentralizadas</a:t>
            </a:r>
          </a:p>
          <a:p>
            <a:r>
              <a:rPr lang="pt-BR" dirty="0" smtClean="0"/>
              <a:t>Sistemas </a:t>
            </a:r>
            <a:r>
              <a:rPr lang="pt-BR" dirty="0" err="1" smtClean="0"/>
              <a:t>Peer-to-Peer</a:t>
            </a:r>
            <a:r>
              <a:rPr lang="pt-BR" dirty="0" smtClean="0"/>
              <a:t> (</a:t>
            </a:r>
            <a:r>
              <a:rPr lang="pt-BR" i="1" dirty="0" err="1" smtClean="0"/>
              <a:t>BitTorrent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Arquiteturas hibridas</a:t>
            </a:r>
          </a:p>
          <a:p>
            <a:r>
              <a:rPr lang="pt-BR" dirty="0"/>
              <a:t>Sistemas </a:t>
            </a:r>
            <a:r>
              <a:rPr lang="pt-BR" dirty="0" err="1" smtClean="0"/>
              <a:t>Peer-to-Peer</a:t>
            </a:r>
            <a:r>
              <a:rPr lang="pt-BR" dirty="0"/>
              <a:t> (</a:t>
            </a:r>
            <a:r>
              <a:rPr lang="pt-BR" i="1" dirty="0" err="1" smtClean="0"/>
              <a:t>BitTorrent</a:t>
            </a:r>
            <a:r>
              <a:rPr lang="pt-BR" i="1" dirty="0" smtClean="0"/>
              <a:t>, Skype e </a:t>
            </a:r>
            <a:r>
              <a:rPr lang="pt-BR" i="1" dirty="0" err="1" smtClean="0"/>
              <a:t>whasA</a:t>
            </a:r>
            <a:r>
              <a:rPr lang="pt-BR" dirty="0" err="1" smtClean="0"/>
              <a:t>pp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9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Modelo Cliente-Servidor</a:t>
            </a:r>
          </a:p>
          <a:p>
            <a:r>
              <a:rPr lang="pt-BR" dirty="0" smtClean="0"/>
              <a:t>Processos são divididos em dois grupos</a:t>
            </a:r>
          </a:p>
          <a:p>
            <a:pPr lvl="1"/>
            <a:r>
              <a:rPr lang="pt-BR" b="1" dirty="0" smtClean="0"/>
              <a:t>Servidor</a:t>
            </a:r>
            <a:r>
              <a:rPr lang="pt-BR" dirty="0" smtClean="0"/>
              <a:t>: processo que implementa um serviço específico.</a:t>
            </a:r>
          </a:p>
          <a:p>
            <a:pPr lvl="1"/>
            <a:r>
              <a:rPr lang="pt-BR" b="1" dirty="0" smtClean="0"/>
              <a:t>Cliente</a:t>
            </a:r>
            <a:r>
              <a:rPr lang="pt-BR" dirty="0" smtClean="0"/>
              <a:t>: processo que requisita um serviço ao servidor</a:t>
            </a:r>
          </a:p>
          <a:p>
            <a:pPr lvl="1"/>
            <a:r>
              <a:rPr lang="pt-BR" i="1" dirty="0" err="1" smtClean="0"/>
              <a:t>Request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i="1" dirty="0" smtClean="0"/>
              <a:t>Response</a:t>
            </a:r>
            <a:r>
              <a:rPr lang="pt-BR" dirty="0" smtClean="0"/>
              <a:t> (requisição e resposta)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6" y="4580425"/>
            <a:ext cx="5097524" cy="208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 com camadas de aplicação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Muitas aplicações e sua escalabilidade</a:t>
            </a:r>
          </a:p>
          <a:p>
            <a:r>
              <a:rPr lang="pt-BR" dirty="0" smtClean="0"/>
              <a:t>Nível de interface de usuários</a:t>
            </a:r>
          </a:p>
          <a:p>
            <a:r>
              <a:rPr lang="pt-BR" dirty="0" smtClean="0"/>
              <a:t>Nível de processamento</a:t>
            </a:r>
          </a:p>
          <a:p>
            <a:r>
              <a:rPr lang="pt-BR" dirty="0" smtClean="0"/>
              <a:t>Nível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77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 com camadas de aplicação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2434431"/>
            <a:ext cx="61245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 com arquitetura </a:t>
            </a:r>
            <a:r>
              <a:rPr lang="pt-BR" dirty="0" err="1" smtClean="0"/>
              <a:t>multidivididas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Gerenciamento de sistema:</a:t>
            </a:r>
          </a:p>
          <a:p>
            <a:r>
              <a:rPr lang="pt-BR" dirty="0" smtClean="0"/>
              <a:t>Fat clientes (Clientes gordos)</a:t>
            </a:r>
          </a:p>
          <a:p>
            <a:r>
              <a:rPr lang="pt-BR" dirty="0" err="1" smtClean="0"/>
              <a:t>Thin</a:t>
            </a:r>
            <a:r>
              <a:rPr lang="pt-BR" dirty="0" smtClean="0"/>
              <a:t> clientes (clientes magros)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Distinção clara:</a:t>
            </a:r>
          </a:p>
          <a:p>
            <a:r>
              <a:rPr lang="pt-BR" dirty="0" smtClean="0"/>
              <a:t>Arquitetura de duas divisões cliente e servidor.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centralizada com arquitetura </a:t>
            </a:r>
            <a:r>
              <a:rPr lang="pt-BR" dirty="0" err="1"/>
              <a:t>multidivididas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719" y="2409092"/>
            <a:ext cx="7270850" cy="33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 com arquiteturas </a:t>
            </a:r>
            <a:r>
              <a:rPr lang="pt-BR" dirty="0" err="1" smtClean="0"/>
              <a:t>multidivididas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Arquiteturas de três divisões: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Cliente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Servidor</a:t>
            </a:r>
          </a:p>
          <a:p>
            <a:pPr marL="514350" indent="-514350">
              <a:buFont typeface="+mj-lt"/>
              <a:buAutoNum type="alphaLcParenR"/>
            </a:pPr>
            <a:r>
              <a:rPr lang="pt-BR" dirty="0" smtClean="0"/>
              <a:t>Servidor que pode agir como cliente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Recebe e faz a requisição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827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Aula de hoje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smtClean="0"/>
              <a:t>Revisando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Tipos de Sistemas Distribuídos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 smtClean="0"/>
              <a:t>Conteúdo da aula</a:t>
            </a:r>
          </a:p>
          <a:p>
            <a:r>
              <a:rPr lang="pt-BR" dirty="0" smtClean="0"/>
              <a:t>Estilo arquitetônico</a:t>
            </a:r>
          </a:p>
          <a:p>
            <a:r>
              <a:rPr lang="pt-BR" dirty="0" smtClean="0"/>
              <a:t>Arquitetura de sistemas distribuídos</a:t>
            </a:r>
          </a:p>
          <a:p>
            <a:r>
              <a:rPr lang="pt-BR" dirty="0" smtClean="0"/>
              <a:t>Tipos de arquitetura</a:t>
            </a:r>
          </a:p>
        </p:txBody>
      </p:sp>
    </p:spTree>
    <p:extLst>
      <p:ext uri="{BB962C8B-B14F-4D97-AF65-F5344CB8AC3E}">
        <p14:creationId xmlns:p14="http://schemas.microsoft.com/office/powerpoint/2010/main" val="3097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centralizada com arquiteturas </a:t>
            </a:r>
            <a:r>
              <a:rPr lang="pt-BR" dirty="0" err="1" smtClean="0"/>
              <a:t>multidivididas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847" y="2268415"/>
            <a:ext cx="6017365" cy="293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2" y="229161"/>
            <a:ext cx="9144000" cy="6076950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55347" y="1183902"/>
            <a:ext cx="7886700" cy="2852737"/>
          </a:xfrm>
        </p:spPr>
        <p:txBody>
          <a:bodyPr/>
          <a:lstStyle/>
          <a:p>
            <a:r>
              <a:rPr lang="pt-BR" dirty="0" smtClean="0"/>
              <a:t>Tipos de </a:t>
            </a:r>
            <a:br>
              <a:rPr lang="pt-BR" dirty="0" smtClean="0"/>
            </a:br>
            <a:r>
              <a:rPr lang="pt-BR" dirty="0" smtClean="0"/>
              <a:t>arquiteturas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6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arquitetura de sistemas Distribuídos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Arquitetura descentralizada</a:t>
            </a:r>
          </a:p>
          <a:p>
            <a:r>
              <a:rPr lang="pt-BR" dirty="0" smtClean="0"/>
              <a:t>Arquitetura hibrida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10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sistemas descentralizadas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Cliente servidor possuem duas distribuições</a:t>
            </a:r>
          </a:p>
          <a:p>
            <a:pPr algn="just"/>
            <a:r>
              <a:rPr lang="pt-BR" b="1" dirty="0" smtClean="0"/>
              <a:t>Distribuição vertical</a:t>
            </a:r>
          </a:p>
          <a:p>
            <a:pPr lvl="1" algn="just"/>
            <a:r>
              <a:rPr lang="pt-BR" sz="2800" dirty="0" smtClean="0"/>
              <a:t>Componentes logicamente diferentes em máquinas diferentes</a:t>
            </a:r>
          </a:p>
          <a:p>
            <a:pPr lvl="1" algn="just"/>
            <a:r>
              <a:rPr lang="pt-BR" sz="2800" dirty="0" smtClean="0"/>
              <a:t>Cada máquina vai executar um conjunto específico e pré</a:t>
            </a:r>
            <a:r>
              <a:rPr lang="pt-BR" sz="2800" dirty="0"/>
              <a:t>-</a:t>
            </a:r>
            <a:r>
              <a:rPr lang="pt-BR" sz="2800" dirty="0" smtClean="0"/>
              <a:t>determinado de funções</a:t>
            </a:r>
          </a:p>
          <a:p>
            <a:pPr lvl="1" algn="just"/>
            <a:r>
              <a:rPr lang="pt-BR" sz="2800" dirty="0" smtClean="0"/>
              <a:t>As funções de cada um são bem definidas (servidor banco de dados isoladamente, ou seja, o servidor possui uma tarefa bem definida)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9093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32880" y="1620012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1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881896" y="5388924"/>
            <a:ext cx="2156114" cy="9144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BANCO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81896" y="3671098"/>
            <a:ext cx="2156114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</a:p>
          <a:p>
            <a:pPr algn="ctr"/>
            <a:r>
              <a:rPr lang="pt-BR" dirty="0" smtClean="0"/>
              <a:t>HTTP</a:t>
            </a:r>
          </a:p>
        </p:txBody>
      </p:sp>
      <p:cxnSp>
        <p:nvCxnSpPr>
          <p:cNvPr id="8" name="Conector de Seta Reta 7"/>
          <p:cNvCxnSpPr>
            <a:stCxn id="4" idx="2"/>
            <a:endCxn id="6" idx="0"/>
          </p:cNvCxnSpPr>
          <p:nvPr/>
        </p:nvCxnSpPr>
        <p:spPr>
          <a:xfrm>
            <a:off x="1868360" y="2280062"/>
            <a:ext cx="3091593" cy="13910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>
            <a:stCxn id="6" idx="2"/>
            <a:endCxn id="5" idx="0"/>
          </p:cNvCxnSpPr>
          <p:nvPr/>
        </p:nvCxnSpPr>
        <p:spPr>
          <a:xfrm>
            <a:off x="4959953" y="4585498"/>
            <a:ext cx="0" cy="80342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520041" y="738427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2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4676155" y="731520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3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6180587" y="1620012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 4</a:t>
            </a:r>
            <a:endParaRPr lang="pt-BR" dirty="0"/>
          </a:p>
        </p:txBody>
      </p:sp>
      <p:cxnSp>
        <p:nvCxnSpPr>
          <p:cNvPr id="23" name="Conector de Seta Reta 22"/>
          <p:cNvCxnSpPr>
            <a:stCxn id="18" idx="2"/>
            <a:endCxn id="6" idx="0"/>
          </p:cNvCxnSpPr>
          <p:nvPr/>
        </p:nvCxnSpPr>
        <p:spPr>
          <a:xfrm flipH="1">
            <a:off x="4959953" y="1391570"/>
            <a:ext cx="651682" cy="2279528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7" idx="2"/>
            <a:endCxn id="6" idx="0"/>
          </p:cNvCxnSpPr>
          <p:nvPr/>
        </p:nvCxnSpPr>
        <p:spPr>
          <a:xfrm>
            <a:off x="3455521" y="1398477"/>
            <a:ext cx="1504432" cy="227262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9" idx="2"/>
            <a:endCxn id="6" idx="0"/>
          </p:cNvCxnSpPr>
          <p:nvPr/>
        </p:nvCxnSpPr>
        <p:spPr>
          <a:xfrm flipH="1">
            <a:off x="4959953" y="2280062"/>
            <a:ext cx="2156114" cy="13910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sistemas descentralizadas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Cliente servidor possuem duas distribuições</a:t>
            </a:r>
          </a:p>
          <a:p>
            <a:pPr algn="just"/>
            <a:r>
              <a:rPr lang="pt-BR" b="1" dirty="0" smtClean="0"/>
              <a:t>Distribuição horizontal</a:t>
            </a:r>
          </a:p>
          <a:p>
            <a:pPr lvl="1" algn="just"/>
            <a:r>
              <a:rPr lang="pt-BR" sz="2800" dirty="0" smtClean="0"/>
              <a:t>Cliente ou servidor pode ser fisicamente subdividido em partes logicamente equivalentes</a:t>
            </a:r>
          </a:p>
          <a:p>
            <a:pPr lvl="1" algn="just"/>
            <a:r>
              <a:rPr lang="pt-BR" sz="2800" dirty="0" smtClean="0"/>
              <a:t>Pode possuir porção própria de dados</a:t>
            </a:r>
          </a:p>
          <a:p>
            <a:pPr lvl="1" algn="just"/>
            <a:r>
              <a:rPr lang="pt-BR" sz="2800" dirty="0" smtClean="0"/>
              <a:t>Balanceamento de carga</a:t>
            </a:r>
          </a:p>
          <a:p>
            <a:pPr lvl="1" algn="just"/>
            <a:r>
              <a:rPr lang="pt-BR" sz="2800" dirty="0" smtClean="0"/>
              <a:t>Papéis não muito bem definidos</a:t>
            </a:r>
          </a:p>
          <a:p>
            <a:pPr lvl="1" algn="just"/>
            <a:r>
              <a:rPr lang="pt-BR" sz="2800" dirty="0" smtClean="0"/>
              <a:t>Ex.: </a:t>
            </a:r>
            <a:r>
              <a:rPr lang="pt-BR" sz="2800" i="1" dirty="0" err="1" smtClean="0"/>
              <a:t>Peer-to-Peer</a:t>
            </a:r>
            <a:r>
              <a:rPr lang="pt-BR" sz="2800" dirty="0" smtClean="0"/>
              <a:t> que envia um “pedaço” de um arquivo (Bit-torrente).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48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32880" y="1620012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1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598098" y="4690001"/>
            <a:ext cx="2156114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</a:p>
        </p:txBody>
      </p:sp>
      <p:cxnSp>
        <p:nvCxnSpPr>
          <p:cNvPr id="7" name="Conector de Seta Reta 6"/>
          <p:cNvCxnSpPr>
            <a:stCxn id="4" idx="2"/>
            <a:endCxn id="6" idx="0"/>
          </p:cNvCxnSpPr>
          <p:nvPr/>
        </p:nvCxnSpPr>
        <p:spPr>
          <a:xfrm>
            <a:off x="1868360" y="2280062"/>
            <a:ext cx="2807795" cy="240993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520041" y="738427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r>
              <a:rPr lang="pt-BR" dirty="0" smtClean="0"/>
              <a:t> 2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4676155" y="731520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r>
              <a:rPr lang="pt-BR" dirty="0" smtClean="0"/>
              <a:t> 3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6180587" y="1620012"/>
            <a:ext cx="1870959" cy="6600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r>
              <a:rPr lang="pt-BR" dirty="0" smtClean="0"/>
              <a:t> 4</a:t>
            </a:r>
            <a:endParaRPr lang="pt-BR" dirty="0"/>
          </a:p>
        </p:txBody>
      </p:sp>
      <p:cxnSp>
        <p:nvCxnSpPr>
          <p:cNvPr id="12" name="Conector de Seta Reta 11"/>
          <p:cNvCxnSpPr>
            <a:stCxn id="10" idx="2"/>
            <a:endCxn id="6" idx="0"/>
          </p:cNvCxnSpPr>
          <p:nvPr/>
        </p:nvCxnSpPr>
        <p:spPr>
          <a:xfrm flipH="1">
            <a:off x="4676155" y="1391570"/>
            <a:ext cx="935480" cy="329843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9" idx="2"/>
            <a:endCxn id="6" idx="0"/>
          </p:cNvCxnSpPr>
          <p:nvPr/>
        </p:nvCxnSpPr>
        <p:spPr>
          <a:xfrm>
            <a:off x="3455521" y="1398477"/>
            <a:ext cx="1220634" cy="3291524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2"/>
            <a:endCxn id="6" idx="0"/>
          </p:cNvCxnSpPr>
          <p:nvPr/>
        </p:nvCxnSpPr>
        <p:spPr>
          <a:xfrm flipH="1">
            <a:off x="4676155" y="2280062"/>
            <a:ext cx="2439912" cy="2409939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de sistema Descentralizadas: </a:t>
            </a:r>
            <a:r>
              <a:rPr lang="pt-BR" dirty="0" err="1" smtClean="0"/>
              <a:t>Peer-to-Peer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Processos são todos iguais e flat</a:t>
            </a:r>
          </a:p>
          <a:p>
            <a:r>
              <a:rPr lang="pt-BR" dirty="0" smtClean="0"/>
              <a:t>Cada processo age ao mesmo tempo como cliente e servidor (</a:t>
            </a:r>
            <a:r>
              <a:rPr lang="pt-BR" i="1" dirty="0" smtClean="0"/>
              <a:t>servente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92231" y="3357058"/>
            <a:ext cx="1579418" cy="1288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2426277" y="3357058"/>
            <a:ext cx="1823605" cy="1288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endParaRPr lang="pt-BR" dirty="0"/>
          </a:p>
        </p:txBody>
      </p:sp>
      <p:cxnSp>
        <p:nvCxnSpPr>
          <p:cNvPr id="7" name="Conector de Seta Reta 6"/>
          <p:cNvCxnSpPr>
            <a:stCxn id="4" idx="6"/>
            <a:endCxn id="5" idx="2"/>
          </p:cNvCxnSpPr>
          <p:nvPr/>
        </p:nvCxnSpPr>
        <p:spPr>
          <a:xfrm>
            <a:off x="1771649" y="4001294"/>
            <a:ext cx="6546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4686301" y="3357058"/>
            <a:ext cx="1745672" cy="12884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7178387" y="3357058"/>
            <a:ext cx="1425287" cy="128847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CLIENTE</a:t>
            </a:r>
            <a:endParaRPr lang="pt-BR" dirty="0"/>
          </a:p>
        </p:txBody>
      </p:sp>
      <p:cxnSp>
        <p:nvCxnSpPr>
          <p:cNvPr id="10" name="Conector de Seta Reta 9"/>
          <p:cNvCxnSpPr>
            <a:stCxn id="8" idx="6"/>
            <a:endCxn id="9" idx="2"/>
          </p:cNvCxnSpPr>
          <p:nvPr/>
        </p:nvCxnSpPr>
        <p:spPr>
          <a:xfrm>
            <a:off x="6431973" y="4001294"/>
            <a:ext cx="7464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6440"/>
              </p:ext>
            </p:extLst>
          </p:nvPr>
        </p:nvGraphicFramePr>
        <p:xfrm>
          <a:off x="1145819" y="4962029"/>
          <a:ext cx="6443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112">
                  <a:extLst>
                    <a:ext uri="{9D8B030D-6E8A-4147-A177-3AD203B41FA5}">
                      <a16:colId xmlns:a16="http://schemas.microsoft.com/office/drawing/2014/main" val="928429032"/>
                    </a:ext>
                  </a:extLst>
                </a:gridCol>
                <a:gridCol w="3239588">
                  <a:extLst>
                    <a:ext uri="{9D8B030D-6E8A-4147-A177-3AD203B41FA5}">
                      <a16:colId xmlns:a16="http://schemas.microsoft.com/office/drawing/2014/main" val="3081400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SERVIDOR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91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C1</a:t>
                      </a:r>
                      <a:r>
                        <a:rPr lang="pt-BR" baseline="0" dirty="0" smtClean="0"/>
                        <a:t> - </a:t>
                      </a:r>
                      <a:r>
                        <a:rPr lang="pt-BR" dirty="0" smtClean="0"/>
                        <a:t>Solicita download de vídeo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S1 - Responde</a:t>
                      </a:r>
                      <a:r>
                        <a:rPr lang="pt-BR" baseline="0" dirty="0" smtClean="0"/>
                        <a:t> com o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61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S1 - </a:t>
                      </a:r>
                      <a:r>
                        <a:rPr lang="pt-BR" dirty="0" smtClean="0"/>
                        <a:t>Solicita download de vídeo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C1 - </a:t>
                      </a:r>
                      <a:r>
                        <a:rPr lang="pt-BR" dirty="0" smtClean="0"/>
                        <a:t>Responde</a:t>
                      </a:r>
                      <a:r>
                        <a:rPr lang="pt-BR" baseline="0" dirty="0" smtClean="0"/>
                        <a:t> com o vídeo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4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s://qph.fs.quoracdn.net/main-qimg-ff65100c115e14ddf6c606b3799e0ae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986756"/>
            <a:ext cx="5629275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0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Resultado de imagem para peer to peer descentralizada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88" y="1825625"/>
            <a:ext cx="66760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Revisando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518" lvl="1" indent="-514350"/>
            <a:r>
              <a:rPr lang="pt-BR" sz="2800" b="1" dirty="0"/>
              <a:t>Sistemas de computação </a:t>
            </a:r>
            <a:r>
              <a:rPr lang="pt-BR" sz="2800" b="1" dirty="0" smtClean="0"/>
              <a:t>distribuído</a:t>
            </a:r>
          </a:p>
          <a:p>
            <a:pPr marL="1172718" lvl="2" indent="-514350"/>
            <a:r>
              <a:rPr lang="pt-BR" sz="2400" dirty="0" smtClean="0"/>
              <a:t>Cluster (</a:t>
            </a:r>
            <a:r>
              <a:rPr lang="pt-BR" sz="2400" dirty="0"/>
              <a:t>Característica </a:t>
            </a:r>
            <a:r>
              <a:rPr lang="pt-BR" sz="2400" dirty="0" smtClean="0"/>
              <a:t>Homogênea); </a:t>
            </a:r>
          </a:p>
          <a:p>
            <a:pPr marL="1172718" lvl="2" indent="-514350"/>
            <a:r>
              <a:rPr lang="pt-BR" sz="2400" dirty="0" smtClean="0"/>
              <a:t>Grid (</a:t>
            </a:r>
            <a:r>
              <a:rPr lang="pt-BR" sz="2400" dirty="0"/>
              <a:t>Característica </a:t>
            </a:r>
            <a:r>
              <a:rPr lang="pt-BR" sz="2400" dirty="0" smtClean="0"/>
              <a:t>Heterogênea); </a:t>
            </a:r>
          </a:p>
          <a:p>
            <a:pPr marL="1172718" lvl="2" indent="-514350"/>
            <a:r>
              <a:rPr lang="pt-BR" sz="2400" dirty="0" smtClean="0"/>
              <a:t>Nuvem (Serviços, armazenamento, aplicativos);</a:t>
            </a:r>
          </a:p>
          <a:p>
            <a:pPr marL="715518" lvl="1" indent="-514350"/>
            <a:r>
              <a:rPr lang="pt-BR" sz="2800" b="1" dirty="0" smtClean="0"/>
              <a:t>Sistemas </a:t>
            </a:r>
            <a:r>
              <a:rPr lang="pt-BR" sz="2800" b="1" dirty="0"/>
              <a:t>de informação distribuídos</a:t>
            </a:r>
            <a:r>
              <a:rPr lang="pt-BR" sz="2800" b="1" dirty="0" smtClean="0"/>
              <a:t>;</a:t>
            </a:r>
          </a:p>
          <a:p>
            <a:pPr marL="1172718" lvl="2" indent="-514350"/>
            <a:r>
              <a:rPr lang="pt-BR" sz="2400" dirty="0" smtClean="0"/>
              <a:t>Integração entre sistemas (E-commerce, portais, </a:t>
            </a:r>
            <a:r>
              <a:rPr lang="pt-BR" dirty="0"/>
              <a:t>e-Learning</a:t>
            </a:r>
            <a:r>
              <a:rPr lang="pt-BR" sz="2400" dirty="0" smtClean="0"/>
              <a:t>), Interoperabilidade e Transação</a:t>
            </a:r>
            <a:endParaRPr lang="pt-BR" sz="2400" dirty="0"/>
          </a:p>
          <a:p>
            <a:pPr marL="715518" lvl="1" indent="-514350"/>
            <a:r>
              <a:rPr lang="pt-BR" sz="2800" b="1" dirty="0"/>
              <a:t>Sistemas distribuídos </a:t>
            </a:r>
            <a:r>
              <a:rPr lang="pt-BR" sz="2800" b="1" dirty="0" err="1" smtClean="0"/>
              <a:t>Pervasivos</a:t>
            </a:r>
            <a:endParaRPr lang="pt-BR" sz="2800" b="1" dirty="0" smtClean="0"/>
          </a:p>
          <a:p>
            <a:pPr marL="1172718" lvl="2" indent="-514350"/>
            <a:r>
              <a:rPr lang="pt-BR" sz="2400" dirty="0" smtClean="0"/>
              <a:t>Dispositivos embarcados</a:t>
            </a:r>
          </a:p>
          <a:p>
            <a:pPr marL="1172718" lvl="2" indent="-514350"/>
            <a:r>
              <a:rPr lang="pt-BR" sz="2400" dirty="0" smtClean="0"/>
              <a:t>Instabilidade (Sinal, bateria, mobilidade)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2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sistema Descentralizadas: </a:t>
            </a:r>
            <a:r>
              <a:rPr lang="pt-BR" dirty="0" err="1"/>
              <a:t>Peer-to-Peer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 cliente é quem inicia a requisição</a:t>
            </a:r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Rede de sobreposição:</a:t>
            </a:r>
            <a:r>
              <a:rPr lang="pt-BR" dirty="0" smtClean="0"/>
              <a:t> rede onde os nós são formados pelos processos e os enlaces denotam os canais de comunicação.</a:t>
            </a:r>
          </a:p>
          <a:p>
            <a:pPr algn="just"/>
            <a:r>
              <a:rPr lang="pt-BR" dirty="0" smtClean="0"/>
              <a:t>Arquiteturas </a:t>
            </a:r>
            <a:r>
              <a:rPr lang="pt-BR" b="1" dirty="0" smtClean="0"/>
              <a:t>estruturas</a:t>
            </a:r>
            <a:r>
              <a:rPr lang="pt-BR" dirty="0" smtClean="0"/>
              <a:t> e </a:t>
            </a:r>
            <a:r>
              <a:rPr lang="pt-BR" b="1" dirty="0" smtClean="0"/>
              <a:t>não-estruturadas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1550843" y="5865237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550843" y="4673745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013363" y="5865237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3013363" y="4673745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/>
          <p:cNvCxnSpPr>
            <a:stCxn id="5" idx="6"/>
            <a:endCxn id="7" idx="2"/>
          </p:cNvCxnSpPr>
          <p:nvPr/>
        </p:nvCxnSpPr>
        <p:spPr>
          <a:xfrm>
            <a:off x="2091171" y="4943909"/>
            <a:ext cx="92219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6" idx="0"/>
            <a:endCxn id="7" idx="4"/>
          </p:cNvCxnSpPr>
          <p:nvPr/>
        </p:nvCxnSpPr>
        <p:spPr>
          <a:xfrm flipV="1">
            <a:off x="3283527" y="5214073"/>
            <a:ext cx="0" cy="65116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4" idx="0"/>
            <a:endCxn id="5" idx="4"/>
          </p:cNvCxnSpPr>
          <p:nvPr/>
        </p:nvCxnSpPr>
        <p:spPr>
          <a:xfrm flipV="1">
            <a:off x="1821007" y="5214073"/>
            <a:ext cx="0" cy="65116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4" idx="6"/>
            <a:endCxn id="6" idx="2"/>
          </p:cNvCxnSpPr>
          <p:nvPr/>
        </p:nvCxnSpPr>
        <p:spPr>
          <a:xfrm>
            <a:off x="2091171" y="6135401"/>
            <a:ext cx="92219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5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 smtClean="0"/>
              <a:t>Peer-to-Peer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A rede se sobreposição é construída usando um mecanismo determinístico e estruturado</a:t>
            </a:r>
          </a:p>
          <a:p>
            <a:pPr algn="just"/>
            <a:r>
              <a:rPr lang="pt-BR" dirty="0" smtClean="0"/>
              <a:t>Mecanismo usado comumente: DHT (</a:t>
            </a:r>
            <a:r>
              <a:rPr lang="pt-BR" i="1" dirty="0" err="1" smtClean="0"/>
              <a:t>Distributed</a:t>
            </a:r>
            <a:r>
              <a:rPr lang="pt-BR" i="1" dirty="0" smtClean="0"/>
              <a:t> </a:t>
            </a:r>
            <a:r>
              <a:rPr lang="pt-BR" i="1" dirty="0" err="1" smtClean="0"/>
              <a:t>hash</a:t>
            </a:r>
            <a:r>
              <a:rPr lang="pt-BR" i="1" dirty="0" smtClean="0"/>
              <a:t> </a:t>
            </a:r>
            <a:r>
              <a:rPr lang="pt-BR" i="1" dirty="0" err="1" smtClean="0"/>
              <a:t>Table</a:t>
            </a:r>
            <a:r>
              <a:rPr lang="pt-BR" dirty="0" smtClean="0"/>
              <a:t>) – distribuidor de chaves</a:t>
            </a:r>
          </a:p>
          <a:p>
            <a:pPr algn="just"/>
            <a:r>
              <a:rPr lang="pt-BR" dirty="0" smtClean="0"/>
              <a:t>Dados e nós recebem uma chave aleatória (128^160 bits) para identificar quem é quem</a:t>
            </a:r>
          </a:p>
          <a:p>
            <a:pPr algn="just"/>
            <a:r>
              <a:rPr lang="pt-BR" dirty="0" smtClean="0"/>
              <a:t>Desafio: Dada uma chave de um dado, mapear para o identificador (quem é quem possui os dados)</a:t>
            </a:r>
          </a:p>
          <a:p>
            <a:pPr algn="just"/>
            <a:r>
              <a:rPr lang="pt-BR" dirty="0" smtClean="0"/>
              <a:t>Neste caso, a requisição é roteada entre os nós até alcançar o nó com o dado solicitado.</a:t>
            </a: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82666" y="1285297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6782666" y="93805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8245186" y="1285297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245186" y="93805"/>
            <a:ext cx="540328" cy="5403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5" idx="6"/>
            <a:endCxn id="7" idx="2"/>
          </p:cNvCxnSpPr>
          <p:nvPr/>
        </p:nvCxnSpPr>
        <p:spPr>
          <a:xfrm>
            <a:off x="7322994" y="363969"/>
            <a:ext cx="92219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6" idx="0"/>
            <a:endCxn id="7" idx="4"/>
          </p:cNvCxnSpPr>
          <p:nvPr/>
        </p:nvCxnSpPr>
        <p:spPr>
          <a:xfrm flipV="1">
            <a:off x="8515350" y="634133"/>
            <a:ext cx="0" cy="65116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>
            <a:stCxn id="4" idx="0"/>
            <a:endCxn id="5" idx="4"/>
          </p:cNvCxnSpPr>
          <p:nvPr/>
        </p:nvCxnSpPr>
        <p:spPr>
          <a:xfrm flipV="1">
            <a:off x="7052830" y="634133"/>
            <a:ext cx="0" cy="65116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4" idx="6"/>
            <a:endCxn id="6" idx="2"/>
          </p:cNvCxnSpPr>
          <p:nvPr/>
        </p:nvCxnSpPr>
        <p:spPr>
          <a:xfrm>
            <a:off x="7322994" y="1555461"/>
            <a:ext cx="922192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1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 smtClean="0"/>
              <a:t>Peer-to-Peer</a:t>
            </a:r>
            <a:r>
              <a:rPr lang="pt-BR" dirty="0" smtClean="0"/>
              <a:t> estruturadas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 smtClean="0"/>
              <a:t>Chord</a:t>
            </a:r>
            <a:r>
              <a:rPr lang="pt-BR" dirty="0" smtClean="0"/>
              <a:t>: Implementação de um DHT para </a:t>
            </a:r>
            <a:r>
              <a:rPr lang="pt-BR" i="1" dirty="0" smtClean="0"/>
              <a:t>redes </a:t>
            </a:r>
            <a:r>
              <a:rPr lang="pt-BR" i="1" dirty="0" err="1" smtClean="0"/>
              <a:t>Peer-to-Peer</a:t>
            </a:r>
            <a:endParaRPr lang="pt-BR" i="1" dirty="0" smtClean="0"/>
          </a:p>
          <a:p>
            <a:pPr algn="just"/>
            <a:r>
              <a:rPr lang="pt-BR" dirty="0" smtClean="0"/>
              <a:t>Nós estão logicamente organizados em um anel</a:t>
            </a:r>
          </a:p>
          <a:p>
            <a:pPr algn="just"/>
            <a:r>
              <a:rPr lang="pt-BR" dirty="0" smtClean="0"/>
              <a:t>Cada nó recebe um identificador aleatório (tipo, RG, CPF, entre outros)</a:t>
            </a:r>
          </a:p>
          <a:p>
            <a:pPr algn="just"/>
            <a:r>
              <a:rPr lang="pt-BR" dirty="0" smtClean="0"/>
              <a:t>Possui uma visão global de toda a rede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64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 smtClean="0"/>
              <a:t>Peer-to-Peer</a:t>
            </a:r>
            <a:r>
              <a:rPr lang="pt-BR" dirty="0" smtClean="0"/>
              <a:t> </a:t>
            </a:r>
            <a:r>
              <a:rPr lang="pt-BR" dirty="0"/>
              <a:t>estruturadas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57" y="1690689"/>
            <a:ext cx="5201516" cy="454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 smtClean="0"/>
              <a:t>Peer-to-Peer</a:t>
            </a:r>
            <a:r>
              <a:rPr lang="pt-BR" dirty="0" smtClean="0"/>
              <a:t> não estruturada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Algoritmos aleatórios são utilizados para construir a rede de sobreposição.</a:t>
            </a:r>
          </a:p>
          <a:p>
            <a:r>
              <a:rPr lang="pt-BR" dirty="0" smtClean="0"/>
              <a:t>Cada nó mantém uma lista de nós vizinhos.</a:t>
            </a:r>
          </a:p>
          <a:p>
            <a:r>
              <a:rPr lang="pt-BR" dirty="0" smtClean="0"/>
              <a:t>Dados são também armazenados aleatoriamente.</a:t>
            </a:r>
          </a:p>
          <a:p>
            <a:r>
              <a:rPr lang="pt-BR" dirty="0" smtClean="0"/>
              <a:t>Como é realizada a busca?</a:t>
            </a:r>
          </a:p>
          <a:p>
            <a:pPr lvl="1"/>
            <a:r>
              <a:rPr lang="pt-BR" sz="2800" dirty="0" smtClean="0"/>
              <a:t>Inunda toda a rede. Tempestade de broadcast.</a:t>
            </a:r>
          </a:p>
          <a:p>
            <a:r>
              <a:rPr lang="pt-BR" sz="3200" b="1" dirty="0" smtClean="0"/>
              <a:t>Não Possui </a:t>
            </a:r>
            <a:r>
              <a:rPr lang="pt-BR" sz="3200" b="1" dirty="0"/>
              <a:t>uma visão global de toda a rede</a:t>
            </a:r>
          </a:p>
          <a:p>
            <a:pPr marL="457200" lvl="1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653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 smtClean="0"/>
              <a:t>Peer-to-Peer</a:t>
            </a:r>
            <a:r>
              <a:rPr lang="pt-BR" dirty="0" smtClean="0"/>
              <a:t> não estruturada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574" y="2362993"/>
            <a:ext cx="4696103" cy="410015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179728" y="282632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Nó 1 = {0, 2}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47" y="4105275"/>
            <a:ext cx="3981450" cy="2752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</a:t>
            </a:r>
            <a:r>
              <a:rPr lang="pt-BR" dirty="0" err="1" smtClean="0"/>
              <a:t>Peer-to-Peer</a:t>
            </a:r>
            <a:r>
              <a:rPr lang="pt-BR" dirty="0" smtClean="0"/>
              <a:t>: </a:t>
            </a:r>
            <a:r>
              <a:rPr lang="pt-BR" dirty="0" err="1" smtClean="0"/>
              <a:t>Superpares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medida que a rede cresce, localiza itens de dados em sistemas P2P não estruturados pode ser problemático.</a:t>
            </a:r>
          </a:p>
          <a:p>
            <a:r>
              <a:rPr lang="pt-BR" dirty="0" smtClean="0"/>
              <a:t>Nós </a:t>
            </a:r>
            <a:r>
              <a:rPr lang="pt-BR" b="1" dirty="0" smtClean="0"/>
              <a:t>diretórios” ou intermediários</a:t>
            </a:r>
            <a:endParaRPr lang="pt-BR" dirty="0" smtClean="0"/>
          </a:p>
          <a:p>
            <a:r>
              <a:rPr lang="pt-BR" dirty="0" smtClean="0"/>
              <a:t>Sempre que um nó comum se junta a rede, se liga a um dos </a:t>
            </a:r>
            <a:r>
              <a:rPr lang="pt-BR" dirty="0" err="1" smtClean="0"/>
              <a:t>superpares</a:t>
            </a:r>
            <a:endParaRPr lang="pt-BR" dirty="0" smtClean="0"/>
          </a:p>
          <a:p>
            <a:r>
              <a:rPr lang="pt-BR" b="1" dirty="0" smtClean="0"/>
              <a:t>Grande Problema: </a:t>
            </a:r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               Seleção do líder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1631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</a:t>
            </a:r>
            <a:r>
              <a:rPr lang="pt-BR" dirty="0" err="1"/>
              <a:t>Peer-to-Peer</a:t>
            </a:r>
            <a:r>
              <a:rPr lang="pt-BR" dirty="0"/>
              <a:t>: </a:t>
            </a:r>
            <a:r>
              <a:rPr lang="pt-BR" dirty="0" err="1"/>
              <a:t>Superpares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 smtClean="0"/>
              <a:t>Exemplo</a:t>
            </a:r>
          </a:p>
          <a:p>
            <a:pPr algn="just"/>
            <a:r>
              <a:rPr lang="pt-BR" b="1" dirty="0" smtClean="0"/>
              <a:t>CDN (</a:t>
            </a:r>
            <a:r>
              <a:rPr lang="pt-BR" b="1" i="1" dirty="0" err="1" smtClean="0"/>
              <a:t>Content</a:t>
            </a:r>
            <a:r>
              <a:rPr lang="pt-BR" b="1" i="1" dirty="0" smtClean="0"/>
              <a:t> Delivery Network</a:t>
            </a:r>
            <a:r>
              <a:rPr lang="pt-BR" b="1" dirty="0" smtClean="0"/>
              <a:t>) </a:t>
            </a:r>
            <a:r>
              <a:rPr lang="pt-BR" dirty="0" smtClean="0"/>
              <a:t>– Rede colaborativa de entrega de conteúdo: estes nós oferecem cópias de páginas web, permitindo que clientes web acessem páginas próximas e que, por isso, esse acesso seja rápido.</a:t>
            </a:r>
            <a:endParaRPr lang="pt-BR" dirty="0"/>
          </a:p>
        </p:txBody>
      </p:sp>
      <p:pic>
        <p:nvPicPr>
          <p:cNvPr id="3076" name="Picture 4" descr="Content Delivery Network（CDN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94" y="4352924"/>
            <a:ext cx="5953125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1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Setting up a CDN on Magent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823" y="1825625"/>
            <a:ext cx="57863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9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628650" y="6311899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0" i="0" dirty="0" smtClean="0">
                <a:effectLst/>
                <a:latin typeface="Courier New" panose="02070309020205020404" pitchFamily="49" charset="0"/>
                <a:hlinkClick r:id="rId2"/>
              </a:rPr>
              <a:t>https://vimeo.com/346160969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332" y="1825625"/>
            <a:ext cx="7755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Estilos arquitetônicos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Determinado através dos:</a:t>
            </a:r>
          </a:p>
          <a:p>
            <a:pPr lvl="1"/>
            <a:r>
              <a:rPr lang="pt-BR" sz="2600" b="1" dirty="0" smtClean="0"/>
              <a:t>Componentes</a:t>
            </a:r>
            <a:r>
              <a:rPr lang="pt-BR" sz="2600" dirty="0" smtClean="0"/>
              <a:t>: Unidade modular com interfaces requeridas e fornecidas bem definidas que é substituível dentro do seu ambiente.</a:t>
            </a:r>
          </a:p>
          <a:p>
            <a:pPr lvl="1"/>
            <a:r>
              <a:rPr lang="pt-BR" sz="2600" b="1" dirty="0" smtClean="0"/>
              <a:t>Conexões</a:t>
            </a:r>
            <a:r>
              <a:rPr lang="pt-BR" sz="2600" dirty="0" smtClean="0"/>
              <a:t>: o modo como os componentes estão liados.</a:t>
            </a:r>
          </a:p>
          <a:p>
            <a:pPr lvl="1"/>
            <a:r>
              <a:rPr lang="pt-BR" sz="2600" b="1" dirty="0" smtClean="0"/>
              <a:t>Dados intercambiados</a:t>
            </a:r>
            <a:r>
              <a:rPr lang="pt-BR" sz="2600" dirty="0" smtClean="0"/>
              <a:t>: forma de troca dos dados entre os componentes (repositório compartilhado</a:t>
            </a:r>
          </a:p>
          <a:p>
            <a:pPr lvl="1"/>
            <a:r>
              <a:rPr lang="pt-BR" sz="2600" b="1" dirty="0" smtClean="0"/>
              <a:t>Formas de configuração</a:t>
            </a:r>
            <a:r>
              <a:rPr lang="pt-BR" sz="2600" dirty="0" smtClean="0"/>
              <a:t>: maneiras como os componentes são configurados (em tempos de execução)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4592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C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www.xlabs.com.br/blog/wp-content/uploads/2017/12/What-is-Content-Delivery-Network-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671006"/>
            <a:ext cx="8686800" cy="54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Arquiteturas híbridas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Soluções de cliente-servidor são combinadas com a forma de funcionamento da arquitetura descentralizada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Hibrida = centralizada + descentralizada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smtClean="0"/>
              <a:t>Centralizada</a:t>
            </a:r>
            <a:r>
              <a:rPr lang="pt-BR" dirty="0" smtClean="0"/>
              <a:t>: Servir de Diretório</a:t>
            </a:r>
          </a:p>
          <a:p>
            <a:pPr marL="0" indent="0">
              <a:buNone/>
            </a:pPr>
            <a:r>
              <a:rPr lang="pt-BR" b="1" dirty="0" smtClean="0"/>
              <a:t>Descentralizada: </a:t>
            </a:r>
            <a:r>
              <a:rPr lang="pt-BR" dirty="0" smtClean="0"/>
              <a:t>Distribuição do conteúdo. Es.: Skype, </a:t>
            </a:r>
            <a:r>
              <a:rPr lang="pt-BR" dirty="0" err="1" smtClean="0"/>
              <a:t>BitTorrent</a:t>
            </a:r>
            <a:r>
              <a:rPr lang="pt-BR" dirty="0" smtClean="0"/>
              <a:t>, WhatsApp.</a:t>
            </a:r>
            <a:endParaRPr lang="pt-BR" dirty="0"/>
          </a:p>
        </p:txBody>
      </p:sp>
      <p:sp>
        <p:nvSpPr>
          <p:cNvPr id="4" name="Retângulo Arredondado 3"/>
          <p:cNvSpPr/>
          <p:nvPr/>
        </p:nvSpPr>
        <p:spPr>
          <a:xfrm>
            <a:off x="6816436" y="3072533"/>
            <a:ext cx="1641763" cy="7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Diretório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6816436" y="4518743"/>
            <a:ext cx="685800" cy="54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6" name="Retângulo Arredondado 5"/>
          <p:cNvSpPr/>
          <p:nvPr/>
        </p:nvSpPr>
        <p:spPr>
          <a:xfrm>
            <a:off x="8172450" y="4518743"/>
            <a:ext cx="685800" cy="546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7003473" y="3823854"/>
            <a:ext cx="2381" cy="69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7241139" y="3823854"/>
            <a:ext cx="30982" cy="694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7502236" y="5064916"/>
            <a:ext cx="6702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 flipV="1">
            <a:off x="7502236" y="4689566"/>
            <a:ext cx="670215" cy="2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Híbridas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distribuídos colaborativos</a:t>
            </a:r>
          </a:p>
          <a:p>
            <a:r>
              <a:rPr lang="pt-BR" dirty="0" smtClean="0"/>
              <a:t>Inicialmente, um esquema de procura pelo cliente-servidor tradicional</a:t>
            </a:r>
          </a:p>
          <a:p>
            <a:r>
              <a:rPr lang="pt-BR" dirty="0" smtClean="0"/>
              <a:t>Subsequentemente, o nó junta-se para dar um mecanismo descentralizado de colaboração.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4178597"/>
            <a:ext cx="8068107" cy="24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vs. Middleware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Estático</a:t>
            </a:r>
          </a:p>
          <a:p>
            <a:pPr lvl="1"/>
            <a:r>
              <a:rPr lang="pt-BR" sz="2800" dirty="0" smtClean="0"/>
              <a:t>Pode ocorrer antes da instanciação</a:t>
            </a:r>
          </a:p>
          <a:p>
            <a:pPr lvl="1"/>
            <a:endParaRPr lang="pt-BR" sz="2800" dirty="0" smtClean="0"/>
          </a:p>
          <a:p>
            <a:pPr marL="0" indent="0">
              <a:buNone/>
            </a:pPr>
            <a:r>
              <a:rPr lang="pt-BR" b="1" dirty="0" smtClean="0"/>
              <a:t>Dinâmico</a:t>
            </a:r>
          </a:p>
          <a:p>
            <a:pPr lvl="1"/>
            <a:r>
              <a:rPr lang="pt-BR" sz="2800" dirty="0" smtClean="0"/>
              <a:t>Pode ocorrer em tempo de execução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16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Interceptadores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1690689"/>
            <a:ext cx="63531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TANENBAUM, A. S. e STEEN, M. V. Sistemas Distribuídos. (2ª edição) 2007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831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42486" y="1255065"/>
            <a:ext cx="6296891" cy="16799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611711" y="1854377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447341" y="1854378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C1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8" name="Agrupar 7"/>
          <p:cNvGrpSpPr/>
          <p:nvPr/>
        </p:nvGrpSpPr>
        <p:grpSpPr>
          <a:xfrm>
            <a:off x="4117306" y="1750468"/>
            <a:ext cx="1148195" cy="914400"/>
            <a:chOff x="2800697" y="4130386"/>
            <a:chExt cx="1148195" cy="914400"/>
          </a:xfrm>
        </p:grpSpPr>
        <p:sp>
          <p:nvSpPr>
            <p:cNvPr id="9" name="Elipse 8"/>
            <p:cNvSpPr/>
            <p:nvPr/>
          </p:nvSpPr>
          <p:spPr>
            <a:xfrm>
              <a:off x="2800697" y="4353791"/>
              <a:ext cx="467590" cy="4675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034492" y="4130386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Elipse 10"/>
          <p:cNvSpPr/>
          <p:nvPr/>
        </p:nvSpPr>
        <p:spPr>
          <a:xfrm>
            <a:off x="4276632" y="2093369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7" idx="1"/>
            <a:endCxn id="11" idx="6"/>
          </p:cNvCxnSpPr>
          <p:nvPr/>
        </p:nvCxnSpPr>
        <p:spPr>
          <a:xfrm flipH="1">
            <a:off x="4505232" y="2207669"/>
            <a:ext cx="9421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endCxn id="6" idx="3"/>
          </p:cNvCxnSpPr>
          <p:nvPr/>
        </p:nvCxnSpPr>
        <p:spPr>
          <a:xfrm flipH="1">
            <a:off x="3419729" y="2207668"/>
            <a:ext cx="740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3419729" y="1255065"/>
            <a:ext cx="1616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Aplicação</a:t>
            </a:r>
            <a:endParaRPr lang="pt-BR" sz="2800" b="1" dirty="0"/>
          </a:p>
        </p:txBody>
      </p:sp>
      <p:grpSp>
        <p:nvGrpSpPr>
          <p:cNvPr id="15" name="Agrupar 14"/>
          <p:cNvGrpSpPr/>
          <p:nvPr/>
        </p:nvGrpSpPr>
        <p:grpSpPr>
          <a:xfrm rot="5400000">
            <a:off x="1941622" y="3454579"/>
            <a:ext cx="1148195" cy="914400"/>
            <a:chOff x="2800697" y="4130386"/>
            <a:chExt cx="1148195" cy="914400"/>
          </a:xfrm>
        </p:grpSpPr>
        <p:sp>
          <p:nvSpPr>
            <p:cNvPr id="16" name="Elipse 15"/>
            <p:cNvSpPr/>
            <p:nvPr/>
          </p:nvSpPr>
          <p:spPr>
            <a:xfrm>
              <a:off x="2800697" y="4353791"/>
              <a:ext cx="467590" cy="46759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034492" y="4130386"/>
              <a:ext cx="914400" cy="914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 17"/>
          <p:cNvSpPr/>
          <p:nvPr/>
        </p:nvSpPr>
        <p:spPr>
          <a:xfrm>
            <a:off x="1551201" y="4349777"/>
            <a:ext cx="1808018" cy="706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solidFill>
                  <a:schemeClr val="tx1"/>
                </a:solidFill>
              </a:rPr>
              <a:t>C3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/>
          <p:nvPr/>
        </p:nvSpPr>
        <p:spPr>
          <a:xfrm rot="2268821">
            <a:off x="2403257" y="3512414"/>
            <a:ext cx="228600" cy="228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reto 19"/>
          <p:cNvCxnSpPr>
            <a:endCxn id="6" idx="2"/>
          </p:cNvCxnSpPr>
          <p:nvPr/>
        </p:nvCxnSpPr>
        <p:spPr>
          <a:xfrm flipV="1">
            <a:off x="2515720" y="2560959"/>
            <a:ext cx="0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 flipV="1">
            <a:off x="2515720" y="3705539"/>
            <a:ext cx="0" cy="64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/>
          <p:cNvSpPr txBox="1"/>
          <p:nvPr/>
        </p:nvSpPr>
        <p:spPr>
          <a:xfrm>
            <a:off x="4228091" y="4162711"/>
            <a:ext cx="382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Servidos disponíveis: Aulas a distância</a:t>
            </a:r>
          </a:p>
          <a:p>
            <a:r>
              <a:rPr lang="pt-BR" b="1" dirty="0" smtClean="0"/>
              <a:t>Serviços requeridos: professores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8701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estilo de arquitetônico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Arquiteturas de camadas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Arquiteturas baseadas em objeto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Arquiteturas baseadas em dados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Arquitetura baseadas em eventos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4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em camada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são organizados em camadas</a:t>
            </a:r>
          </a:p>
          <a:p>
            <a:r>
              <a:rPr lang="pt-BR" dirty="0"/>
              <a:t>Componentes da camada N tem permissão para chamar componentes da camada N-1</a:t>
            </a:r>
          </a:p>
          <a:p>
            <a:r>
              <a:rPr lang="pt-BR" dirty="0"/>
              <a:t>Como nas camadas da rede TCP/IP</a:t>
            </a:r>
          </a:p>
          <a:p>
            <a:r>
              <a:rPr lang="pt-BR" dirty="0"/>
              <a:t>Objetos pode são os </a:t>
            </a:r>
            <a:r>
              <a:rPr lang="pt-BR" dirty="0" smtClean="0"/>
              <a:t>componentes</a:t>
            </a:r>
            <a:endParaRPr lang="pt-BR" dirty="0"/>
          </a:p>
          <a:p>
            <a:r>
              <a:rPr lang="pt-BR" dirty="0"/>
              <a:t>Objeto são conectados a outros por chamada remota.</a:t>
            </a:r>
          </a:p>
          <a:p>
            <a:r>
              <a:rPr lang="pt-BR" dirty="0"/>
              <a:t>Amplamente </a:t>
            </a:r>
            <a:r>
              <a:rPr lang="pt-BR" dirty="0" smtClean="0"/>
              <a:t>explorado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40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em camada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28" y="2092568"/>
            <a:ext cx="7695515" cy="36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centradas em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Componentes se comunicam através de um repositório comum, como se fosse uma “caixa postal”</a:t>
            </a:r>
          </a:p>
          <a:p>
            <a:pPr algn="just"/>
            <a:r>
              <a:rPr lang="pt-BR" dirty="0" smtClean="0"/>
              <a:t>Fracamente acoplado.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38613"/>
            <a:ext cx="7010400" cy="203835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95804" y="3886200"/>
            <a:ext cx="3434862" cy="2022231"/>
          </a:xfrm>
          <a:prstGeom prst="rect">
            <a:avLst/>
          </a:prstGeom>
          <a:solidFill>
            <a:srgbClr val="ED7D31">
              <a:alpha val="3137"/>
            </a:srgb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76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430</TotalTime>
  <Words>1121</Words>
  <Application>Microsoft Office PowerPoint</Application>
  <PresentationFormat>Apresentação na tela (4:3)</PresentationFormat>
  <Paragraphs>198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Tema do Office</vt:lpstr>
      <vt:lpstr>Arquitetura de sistemas distribuídos</vt:lpstr>
      <vt:lpstr>Aula de hoje</vt:lpstr>
      <vt:lpstr>Revisando</vt:lpstr>
      <vt:lpstr>Estilos arquitetônicos</vt:lpstr>
      <vt:lpstr>Apresentação do PowerPoint</vt:lpstr>
      <vt:lpstr>Tipos de estilo de arquitetônico</vt:lpstr>
      <vt:lpstr>Arquitetura em camada</vt:lpstr>
      <vt:lpstr>Arquitetura em camada</vt:lpstr>
      <vt:lpstr>Arquitetura centradas em dados</vt:lpstr>
      <vt:lpstr>Arquiteturas baseadas em eventos</vt:lpstr>
      <vt:lpstr>Arquitetura de Sistema Distribuído</vt:lpstr>
      <vt:lpstr>Arquitetura de sistemas</vt:lpstr>
      <vt:lpstr>Arquitetura de sistemas</vt:lpstr>
      <vt:lpstr>Arquitetura centralizada</vt:lpstr>
      <vt:lpstr>Arquitetura centralizada com camadas de aplicação</vt:lpstr>
      <vt:lpstr>Arquitetura centralizada com camadas de aplicação</vt:lpstr>
      <vt:lpstr>Arquitetura centralizada com arquitetura multidivididas</vt:lpstr>
      <vt:lpstr>Arquitetura centralizada com arquitetura multidivididas</vt:lpstr>
      <vt:lpstr>Arquitetura centralizada com arquiteturas multidivididas</vt:lpstr>
      <vt:lpstr>Arquitetura centralizada com arquiteturas multidivididas</vt:lpstr>
      <vt:lpstr>Tipos de  arquiteturas</vt:lpstr>
      <vt:lpstr>Tipos de arquitetura de sistemas Distribuídos</vt:lpstr>
      <vt:lpstr>Arquitetura de sistemas descentralizadas</vt:lpstr>
      <vt:lpstr>Apresentação do PowerPoint</vt:lpstr>
      <vt:lpstr>Arquitetura de sistemas descentralizadas</vt:lpstr>
      <vt:lpstr>Apresentação do PowerPoint</vt:lpstr>
      <vt:lpstr>Arquitetura de sistema Descentralizadas: Peer-to-Peer</vt:lpstr>
      <vt:lpstr>Apresentação do PowerPoint</vt:lpstr>
      <vt:lpstr>Apresentação do PowerPoint</vt:lpstr>
      <vt:lpstr>Arquitetura de sistema Descentralizadas: Peer-to-Peer</vt:lpstr>
      <vt:lpstr>Arquitetura Peer-to-Peer</vt:lpstr>
      <vt:lpstr>Arquitetura Peer-to-Peer estruturadas</vt:lpstr>
      <vt:lpstr>Arquitetura Peer-to-Peer estruturadas</vt:lpstr>
      <vt:lpstr>Arquitetura Peer-to-Peer não estruturada</vt:lpstr>
      <vt:lpstr>Arquitetura Peer-to-Peer não estruturada</vt:lpstr>
      <vt:lpstr>Arquitetura Peer-to-Peer: Superpares</vt:lpstr>
      <vt:lpstr>Arquitetura Peer-to-Peer: Superpares</vt:lpstr>
      <vt:lpstr>Apresentação do PowerPoint</vt:lpstr>
      <vt:lpstr>Apresentação do PowerPoint</vt:lpstr>
      <vt:lpstr>Apresentação do PowerPoint</vt:lpstr>
      <vt:lpstr>Arquiteturas híbridas</vt:lpstr>
      <vt:lpstr>Arquitetura Híbridas</vt:lpstr>
      <vt:lpstr>Arquitetura vs. Middleware</vt:lpstr>
      <vt:lpstr>Interceptadores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Alves Florindo</dc:creator>
  <cp:lastModifiedBy>Rafael Alves Florindo</cp:lastModifiedBy>
  <cp:revision>33</cp:revision>
  <dcterms:created xsi:type="dcterms:W3CDTF">2019-10-25T12:50:54Z</dcterms:created>
  <dcterms:modified xsi:type="dcterms:W3CDTF">2019-10-25T20:01:20Z</dcterms:modified>
</cp:coreProperties>
</file>